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65" r:id="rId4"/>
    <p:sldId id="264" r:id="rId5"/>
    <p:sldId id="258" r:id="rId6"/>
    <p:sldId id="266" r:id="rId7"/>
    <p:sldId id="267" r:id="rId8"/>
    <p:sldId id="281" r:id="rId9"/>
    <p:sldId id="282" r:id="rId10"/>
    <p:sldId id="268" r:id="rId11"/>
    <p:sldId id="269" r:id="rId12"/>
    <p:sldId id="270" r:id="rId13"/>
    <p:sldId id="285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3" r:id="rId23"/>
    <p:sldId id="287" r:id="rId24"/>
    <p:sldId id="286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31EDD-D96C-41D8-931F-B5C400DB85D8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AE687-B968-4A8A-90AE-9E7538B5CD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«Путешествия по </a:t>
            </a:r>
            <a:r>
              <a:rPr lang="ru-RU" dirty="0" err="1" smtClean="0"/>
              <a:t>лего</a:t>
            </a:r>
            <a:r>
              <a:rPr lang="ru-RU" dirty="0" smtClean="0"/>
              <a:t> – стране»</a:t>
            </a:r>
          </a:p>
          <a:p>
            <a:r>
              <a:rPr lang="ru-RU" dirty="0" smtClean="0"/>
              <a:t>Дети старшей группы «Рябинка»</a:t>
            </a:r>
          </a:p>
          <a:p>
            <a:r>
              <a:rPr lang="ru-RU" dirty="0" smtClean="0"/>
              <a:t>Воспитатель:</a:t>
            </a:r>
          </a:p>
          <a:p>
            <a:r>
              <a:rPr lang="ru-RU" dirty="0" err="1" smtClean="0"/>
              <a:t>Максиморва</a:t>
            </a:r>
            <a:r>
              <a:rPr lang="ru-RU" dirty="0" smtClean="0"/>
              <a:t> Алевтина</a:t>
            </a:r>
            <a:r>
              <a:rPr lang="ru-RU" baseline="0" dirty="0" smtClean="0"/>
              <a:t> Георгиевна</a:t>
            </a:r>
          </a:p>
          <a:p>
            <a:r>
              <a:rPr lang="ru-RU" baseline="0" dirty="0" smtClean="0"/>
              <a:t>Высшая квалификационная категория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Самостоятельная деятельность детей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НОД «ФЭМП»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Выставка</a:t>
            </a:r>
            <a:r>
              <a:rPr lang="ru-RU" baseline="0" dirty="0" smtClean="0"/>
              <a:t> в детском саду совместных творческих работ </a:t>
            </a:r>
          </a:p>
          <a:p>
            <a:r>
              <a:rPr lang="ru-RU" baseline="0" dirty="0" smtClean="0"/>
              <a:t>детей и родителей по </a:t>
            </a:r>
            <a:r>
              <a:rPr lang="ru-RU" baseline="0" dirty="0" err="1" smtClean="0"/>
              <a:t>лего</a:t>
            </a:r>
            <a:r>
              <a:rPr lang="ru-RU" baseline="0" dirty="0" smtClean="0"/>
              <a:t> - конструированию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НОД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Схемы по </a:t>
            </a:r>
            <a:r>
              <a:rPr lang="ru-RU" dirty="0" err="1" smtClean="0"/>
              <a:t>лего</a:t>
            </a:r>
            <a:r>
              <a:rPr lang="ru-RU" dirty="0" smtClean="0"/>
              <a:t> - конструированию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 детей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E687-B968-4A8A-90AE-9E7538B5CD1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E1F00-AB12-4E7E-A4C0-FD41075ABB01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BEFB0-0947-4DCA-B862-00D5AC932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200532" cy="14001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ергей\Desktop\шаблоны по лего\642dc46cc79fc792852627bdbf8b29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70723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428604"/>
            <a:ext cx="80010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Социально – коммуникативное развитие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«Путешествия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– стране»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старшей группы «Рябинка»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Максимова Алевтина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Георгиевна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ысшая квалификационная категория,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pPr algn="ctr"/>
            <a:r>
              <a:rPr lang="ru-RU" smtClean="0">
                <a:latin typeface="Times New Roman" pitchFamily="18" charset="0"/>
                <a:cs typeface="Times New Roman" pitchFamily="18" charset="0"/>
              </a:rPr>
              <a:t>18.02.2019г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Консультация  для родителей и детей не посещающих  ДОУ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с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использованием элементов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конструирования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педагогическую грамотность родителей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образовательном процессе ДОУ. 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Мои документы\Рябинка\фото январь\фото с неохвач 30.01.19\Photo3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143116"/>
            <a:ext cx="4643470" cy="3899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Сергей\Desktop\фото дома лего\DSCN9858.JPG"/>
          <p:cNvPicPr/>
          <p:nvPr/>
        </p:nvPicPr>
        <p:blipFill>
          <a:blip r:embed="rId4" cstate="print"/>
          <a:srcRect l="14159" t="3429" r="21768" b="11238"/>
          <a:stretch>
            <a:fillRect/>
          </a:stretch>
        </p:blipFill>
        <p:spPr bwMode="auto">
          <a:xfrm>
            <a:off x="785786" y="500042"/>
            <a:ext cx="2528886" cy="210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97123" y="500042"/>
            <a:ext cx="3549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Предметно – развивающая среда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группы: Схемы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конструированию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Сергей\Desktop\фото дома лего\DSCN9859.JPG"/>
          <p:cNvPicPr/>
          <p:nvPr/>
        </p:nvPicPr>
        <p:blipFill>
          <a:blip r:embed="rId5" cstate="print"/>
          <a:srcRect l="16733" t="12571" r="30349" b="14667"/>
          <a:stretch>
            <a:fillRect/>
          </a:stretch>
        </p:blipFill>
        <p:spPr bwMode="auto">
          <a:xfrm>
            <a:off x="6072198" y="1142984"/>
            <a:ext cx="2290761" cy="301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ергей\Desktop\фото дома лего\DSCN9860.JPG"/>
          <p:cNvPicPr/>
          <p:nvPr/>
        </p:nvPicPr>
        <p:blipFill>
          <a:blip r:embed="rId6" cstate="print"/>
          <a:srcRect l="21596" t="3619" r="31779" b="13714"/>
          <a:stretch>
            <a:fillRect/>
          </a:stretch>
        </p:blipFill>
        <p:spPr bwMode="auto">
          <a:xfrm>
            <a:off x="3643306" y="1571612"/>
            <a:ext cx="17859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ергей\Desktop\фото дома лего\DSCN9861.JPG"/>
          <p:cNvPicPr/>
          <p:nvPr/>
        </p:nvPicPr>
        <p:blipFill>
          <a:blip r:embed="rId7" cstate="print"/>
          <a:srcRect l="16590" r="25057" b="9524"/>
          <a:stretch>
            <a:fillRect/>
          </a:stretch>
        </p:blipFill>
        <p:spPr bwMode="auto">
          <a:xfrm>
            <a:off x="1000100" y="3214686"/>
            <a:ext cx="2303984" cy="196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ергей\Desktop\фото дома лего\DSCN9862.JPG"/>
          <p:cNvPicPr/>
          <p:nvPr/>
        </p:nvPicPr>
        <p:blipFill>
          <a:blip r:embed="rId8" cstate="print"/>
          <a:srcRect l="11299" r="23770" b="19810"/>
          <a:stretch>
            <a:fillRect/>
          </a:stretch>
        </p:blipFill>
        <p:spPr bwMode="auto">
          <a:xfrm>
            <a:off x="3714744" y="3643314"/>
            <a:ext cx="17859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Сергей\Desktop\фото дома лего\DSCN9866.JPG"/>
          <p:cNvPicPr/>
          <p:nvPr/>
        </p:nvPicPr>
        <p:blipFill>
          <a:blip r:embed="rId9" cstate="print"/>
          <a:srcRect l="15017" t="4571" r="15475" b="1905"/>
          <a:stretch>
            <a:fillRect/>
          </a:stretch>
        </p:blipFill>
        <p:spPr bwMode="auto">
          <a:xfrm>
            <a:off x="5500694" y="4214818"/>
            <a:ext cx="2779547" cy="194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 l="22141" t="15909" r="18714" b="3926"/>
          <a:stretch>
            <a:fillRect/>
          </a:stretch>
        </p:blipFill>
        <p:spPr bwMode="auto">
          <a:xfrm>
            <a:off x="714348" y="428604"/>
            <a:ext cx="300039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ергей\Desktop\фото дома лего\DSCN9855.JPG"/>
          <p:cNvPicPr/>
          <p:nvPr/>
        </p:nvPicPr>
        <p:blipFill>
          <a:blip r:embed="rId5" cstate="print"/>
          <a:srcRect l="14445" t="20381" r="25486" b="37905"/>
          <a:stretch>
            <a:fillRect/>
          </a:stretch>
        </p:blipFill>
        <p:spPr bwMode="auto">
          <a:xfrm rot="20756218">
            <a:off x="465451" y="3268177"/>
            <a:ext cx="3617745" cy="192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ергей\Desktop\фото дома лего\DSCN9865.JPG"/>
          <p:cNvPicPr/>
          <p:nvPr/>
        </p:nvPicPr>
        <p:blipFill>
          <a:blip r:embed="rId6" cstate="print"/>
          <a:srcRect l="20023" r="29777" b="15238"/>
          <a:stretch>
            <a:fillRect/>
          </a:stretch>
        </p:blipFill>
        <p:spPr bwMode="auto">
          <a:xfrm>
            <a:off x="3857620" y="785794"/>
            <a:ext cx="2101265" cy="307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ергей\Desktop\фото дома лего\DSCN9803.JPG"/>
          <p:cNvPicPr/>
          <p:nvPr/>
        </p:nvPicPr>
        <p:blipFill>
          <a:blip r:embed="rId7" cstate="print"/>
          <a:srcRect l="11299" t="22286" r="7895" b="34857"/>
          <a:stretch>
            <a:fillRect/>
          </a:stretch>
        </p:blipFill>
        <p:spPr bwMode="auto">
          <a:xfrm>
            <a:off x="4071934" y="4000504"/>
            <a:ext cx="4676784" cy="215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ергей\Desktop\фото дома лего\DSCN9853.JPG"/>
          <p:cNvPicPr/>
          <p:nvPr/>
        </p:nvPicPr>
        <p:blipFill>
          <a:blip r:embed="rId8" cstate="print"/>
          <a:srcRect l="28890" t="6476" r="44508" b="13333"/>
          <a:stretch>
            <a:fillRect/>
          </a:stretch>
        </p:blipFill>
        <p:spPr bwMode="auto">
          <a:xfrm>
            <a:off x="6072198" y="357166"/>
            <a:ext cx="2290517" cy="321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Сергей\Pictures\схемы лего\Slide6.jpg"/>
          <p:cNvPicPr/>
          <p:nvPr/>
        </p:nvPicPr>
        <p:blipFill>
          <a:blip r:embed="rId4"/>
          <a:srcRect l="19241" t="20845" r="14617" b="11811"/>
          <a:stretch>
            <a:fillRect/>
          </a:stretch>
        </p:blipFill>
        <p:spPr bwMode="auto">
          <a:xfrm>
            <a:off x="785786" y="1000108"/>
            <a:ext cx="214314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928662" y="571480"/>
            <a:ext cx="324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«запомни и повтори»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Сергей\Pictures\схемы лего\rpX5kLfQw5E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857232"/>
            <a:ext cx="29527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643438" y="571480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Схемы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конструированию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Сергей\Pictures\схемы лего\74f50381f6920b5a35ab2036b80b8f4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3214686"/>
            <a:ext cx="22479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Сергей\Pictures\схемы лего\e6f9ee2b39721fb85a88436a4834612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1142984"/>
            <a:ext cx="207170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Сергей\Pictures\схемы лего\eTPQfeX-l-4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2066" y="4714884"/>
            <a:ext cx="3304549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Сергей\Pictures\схемы лего\gYnB3aU9KWo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786" y="4500570"/>
            <a:ext cx="3790959" cy="179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Сергей\Pictures\схемы лего\14f99f057eebce4af74aa4683b8bf42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1056804" y="2157851"/>
            <a:ext cx="1828544" cy="23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Сергей\Pictures\схемы лего\iV6SM8Q6Y.jpg"/>
          <p:cNvPicPr/>
          <p:nvPr/>
        </p:nvPicPr>
        <p:blipFill>
          <a:blip r:embed="rId11"/>
          <a:srcRect l="6574" t="30769" r="52378" b="1496"/>
          <a:stretch>
            <a:fillRect/>
          </a:stretch>
        </p:blipFill>
        <p:spPr bwMode="auto">
          <a:xfrm>
            <a:off x="3857620" y="3000372"/>
            <a:ext cx="142876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0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Сергей\Desktop\фото дома лего\DSCN9799.JPG"/>
          <p:cNvPicPr/>
          <p:nvPr/>
        </p:nvPicPr>
        <p:blipFill>
          <a:blip r:embed="rId4" cstate="print"/>
          <a:srcRect l="10584" t="18857" r="12042" b="4952"/>
          <a:stretch>
            <a:fillRect/>
          </a:stretch>
        </p:blipFill>
        <p:spPr bwMode="auto">
          <a:xfrm>
            <a:off x="571472" y="1000108"/>
            <a:ext cx="7606370" cy="537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14348" y="571480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 детей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башни,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Сергей\AppData\Local\Microsoft\Windows\Temporary Internet Files\Content.Word\DSCN94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8604"/>
            <a:ext cx="4613286" cy="30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ергей\AppData\Local\Microsoft\Windows\Temporary Internet Files\Content.Word\DSCN9436.jpg"/>
          <p:cNvPicPr/>
          <p:nvPr/>
        </p:nvPicPr>
        <p:blipFill>
          <a:blip r:embed="rId5" cstate="print"/>
          <a:srcRect l="17958" t="16239"/>
          <a:stretch>
            <a:fillRect/>
          </a:stretch>
        </p:blipFill>
        <p:spPr bwMode="auto">
          <a:xfrm>
            <a:off x="714348" y="3429000"/>
            <a:ext cx="380205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ергей\AppData\Local\Microsoft\Windows\Temporary Internet Files\Content.Word\DSCN9432.jpg"/>
          <p:cNvPicPr/>
          <p:nvPr/>
        </p:nvPicPr>
        <p:blipFill>
          <a:blip r:embed="rId6" cstate="print"/>
          <a:srcRect r="15339"/>
          <a:stretch>
            <a:fillRect/>
          </a:stretch>
        </p:blipFill>
        <p:spPr bwMode="auto">
          <a:xfrm>
            <a:off x="5357818" y="428604"/>
            <a:ext cx="30718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ергей\AppData\Local\Microsoft\Windows\Temporary Internet Files\Content.Word\DSCN9428.jpg"/>
          <p:cNvPicPr/>
          <p:nvPr/>
        </p:nvPicPr>
        <p:blipFill>
          <a:blip r:embed="rId7" cstate="print"/>
          <a:srcRect l="12186" t="13889" r="19348"/>
          <a:stretch>
            <a:fillRect/>
          </a:stretch>
        </p:blipFill>
        <p:spPr bwMode="auto">
          <a:xfrm rot="20579710">
            <a:off x="5137416" y="3316840"/>
            <a:ext cx="2988343" cy="283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Сергей\AppData\Local\Microsoft\Windows\Temporary Internet Files\Content.Word\DSCN9434.jpg"/>
          <p:cNvPicPr/>
          <p:nvPr/>
        </p:nvPicPr>
        <p:blipFill>
          <a:blip r:embed="rId4" cstate="print"/>
          <a:srcRect t="12179"/>
          <a:stretch>
            <a:fillRect/>
          </a:stretch>
        </p:blipFill>
        <p:spPr bwMode="auto">
          <a:xfrm>
            <a:off x="714348" y="428604"/>
            <a:ext cx="59404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ергей\AppData\Local\Microsoft\Windows\Temporary Internet Files\Content.Word\DSCN9804.jpg"/>
          <p:cNvPicPr/>
          <p:nvPr/>
        </p:nvPicPr>
        <p:blipFill>
          <a:blip r:embed="rId5" cstate="print"/>
          <a:srcRect l="30465" t="22650" r="31855" b="40171"/>
          <a:stretch>
            <a:fillRect/>
          </a:stretch>
        </p:blipFill>
        <p:spPr bwMode="auto">
          <a:xfrm>
            <a:off x="5786446" y="4500570"/>
            <a:ext cx="22383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00100" y="4500570"/>
            <a:ext cx="4572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 детей - игры с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конструктором.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85786" y="571480"/>
            <a:ext cx="685804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гры по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конструированию для детей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старшей группы.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старшей группе роль ведущего берут на себя дети. В играх развиваются коллективизм, память, мышление. Дети учатся заниматься по карточкам.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Чья команда быстрее построит?»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строить в команде, помогать друг другу;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интерес, внимание, быстроту, мелкую моторику рук;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Оборудование: набор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лего-конструктора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«Дупло»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образец.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Ход: дети разбиваются на две команды. Каждой команде дается образец постройки, например, дом, машина с одинаковым количеством деталей. Ребенок за один раз может прикрепить одну деталь. Дети по очереди подбегают к столу, подбирают нужную деталь и прикрепляют к постройке. Побеждает команда, быстрее построившая конструкцию.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:\лего декабрь фото\20181225_093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28604"/>
            <a:ext cx="7620000" cy="43434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4414" y="4929198"/>
            <a:ext cx="71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«Чья команда быстрее построит?»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928662" y="571480"/>
            <a:ext cx="7286676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«Таинственный мешочек»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учить отгадывать детали конструктора на ощупь.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Оборудование: наборы деталей конструктора, мешочек.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Ход: педагог держит мешочек с деталями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конструктора. Дети по очереди берут из него одну деталь, отгадывают и всем показывают.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Игра «Светофор»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закреплять значения сигналов светофора;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внимание, память;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Оборудование: кирпичики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красного, зеленого, желтого цвета.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1-й вариант: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Педагог-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«светофор»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остальные дети-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«автомобили»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Педагог показывает красный свет,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«автомобили»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останавливаются,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желтый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приготавливаются,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зеленый - едут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2-й вариант: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Светофор и пешеходы переходят дорогу на зеленый свет.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3-й вариант: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красный свет дети приседают,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желтый-поднимают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руки вверх,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зеленый - прыгают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месте.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3214686"/>
            <a:ext cx="4043362" cy="2911477"/>
          </a:xfrm>
        </p:spPr>
        <p:txBody>
          <a:bodyPr/>
          <a:lstStyle/>
          <a:p>
            <a:endParaRPr lang="ru-RU"/>
          </a:p>
        </p:txBody>
      </p:sp>
      <p:pic>
        <p:nvPicPr>
          <p:cNvPr id="4101" name="Picture 5" descr="C:\Users\Сергей\Desktop\шаблоны по лего\lego_birthday_invitations_lego_birthday_invitations_for_simple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858000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000100" y="2571743"/>
            <a:ext cx="72866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000100" y="571480"/>
            <a:ext cx="7286676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старшего дошкольного возраста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прирожденные конструкторы, изобретатели и исследователи. Эти заложенные природой задачи особенно быстро реализуются и совершенствуются в конструировании, ведь ребенок имеет неограниченную возможность придумывать и создавать свои постройки, конструкции, проявляя любознательность, сообразительность, смекалку и творчество.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опыте познают конструктивные свойства.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1285861"/>
            <a:ext cx="70009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конструктор является наиболее предпочтительным развивающим материалом, позволяющим разнообразить процесс обучения дошкольников.  Основой образовательной деятельности с использованием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технологии является игра - ведущий вид детской  деятельности.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позволяет учиться, играя, и обучаться в игре.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14678" y="1000108"/>
            <a:ext cx="492922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:\лего декабрь фото\20181225_0922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928670"/>
            <a:ext cx="4032790" cy="250033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2910" y="500043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«Волшебная коробочка»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4348" y="3429000"/>
            <a:ext cx="5500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НОД «Обучение грамоте»</a:t>
            </a:r>
          </a:p>
          <a:p>
            <a:r>
              <a:rPr lang="ru-RU" dirty="0" smtClean="0"/>
              <a:t>с элементами </a:t>
            </a:r>
            <a:r>
              <a:rPr lang="ru-RU" dirty="0" err="1" smtClean="0"/>
              <a:t>лего</a:t>
            </a:r>
            <a:r>
              <a:rPr lang="ru-RU" dirty="0" smtClean="0"/>
              <a:t> - конструирования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57818" y="571480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НОД «ФЭМП»</a:t>
            </a:r>
            <a:endParaRPr lang="ru-RU" b="1" dirty="0"/>
          </a:p>
        </p:txBody>
      </p:sp>
      <p:pic>
        <p:nvPicPr>
          <p:cNvPr id="10" name="Рисунок 9" descr="C:\Users\Сергей\AppData\Local\Microsoft\Windows\Temporary Internet Files\Content.Word\DSCN0116.jpg"/>
          <p:cNvPicPr/>
          <p:nvPr/>
        </p:nvPicPr>
        <p:blipFill>
          <a:blip r:embed="rId5" cstate="print"/>
          <a:srcRect r="15179" b="7051"/>
          <a:stretch>
            <a:fillRect/>
          </a:stretch>
        </p:blipFill>
        <p:spPr bwMode="auto">
          <a:xfrm>
            <a:off x="928662" y="4000504"/>
            <a:ext cx="3448057" cy="235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ергей\AppData\Local\Microsoft\Windows\Temporary Internet Files\Content.Word\DSCN0120.jpg"/>
          <p:cNvPicPr/>
          <p:nvPr/>
        </p:nvPicPr>
        <p:blipFill>
          <a:blip r:embed="rId6" cstate="print"/>
          <a:srcRect l="22451" t="1920" r="12720" b="11536"/>
          <a:stretch>
            <a:fillRect/>
          </a:stretch>
        </p:blipFill>
        <p:spPr bwMode="auto">
          <a:xfrm>
            <a:off x="5143504" y="3286124"/>
            <a:ext cx="2887868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Сергей\AppData\Local\Microsoft\Windows\Temporary Internet Files\Content.Word\DSCN0109.jpg"/>
          <p:cNvPicPr/>
          <p:nvPr/>
        </p:nvPicPr>
        <p:blipFill>
          <a:blip r:embed="rId7" cstate="print"/>
          <a:srcRect l="11224" r="10369" b="1282"/>
          <a:stretch>
            <a:fillRect/>
          </a:stretch>
        </p:blipFill>
        <p:spPr bwMode="auto">
          <a:xfrm>
            <a:off x="5715008" y="857232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7" y="571480"/>
            <a:ext cx="4594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Информация для родителей уголке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Сергей\Pictures\img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142984"/>
            <a:ext cx="392909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ергей\Pictures\untitled.png"/>
          <p:cNvPicPr/>
          <p:nvPr/>
        </p:nvPicPr>
        <p:blipFill>
          <a:blip r:embed="rId5"/>
          <a:srcRect l="5612" t="17735"/>
          <a:stretch>
            <a:fillRect/>
          </a:stretch>
        </p:blipFill>
        <p:spPr bwMode="auto">
          <a:xfrm>
            <a:off x="5072066" y="571480"/>
            <a:ext cx="317815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ергей\Pictures\011.jpg"/>
          <p:cNvPicPr/>
          <p:nvPr/>
        </p:nvPicPr>
        <p:blipFill>
          <a:blip r:embed="rId6"/>
          <a:srcRect l="9460" t="6410" r="2243" b="8333"/>
          <a:stretch>
            <a:fillRect/>
          </a:stretch>
        </p:blipFill>
        <p:spPr bwMode="auto">
          <a:xfrm>
            <a:off x="4929190" y="3571876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ергей\Pictures\hello_html_613a078a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3643314"/>
            <a:ext cx="3748409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7" y="571480"/>
            <a:ext cx="4594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642918"/>
            <a:ext cx="4268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Картотека игр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конструированию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786058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 «Наша армия самая сильная»» совместные творческие работы детей и родителей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конструированию.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 t="5990" r="4316" b="37327"/>
          <a:stretch>
            <a:fillRect/>
          </a:stretch>
        </p:blipFill>
        <p:spPr bwMode="auto">
          <a:xfrm>
            <a:off x="1857356" y="3571876"/>
            <a:ext cx="55007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571480"/>
            <a:ext cx="4594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500042"/>
            <a:ext cx="7643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Виды по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конструированию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1.Лего – Дупло, 2.Лего «Стройка» – 25 элементов, 3.Лего «Город» – 112 деталей, 4.Лего  «Автодорога» - 25деталей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13344" t="14516" r="11822" b="24194"/>
          <a:stretch>
            <a:fillRect/>
          </a:stretch>
        </p:blipFill>
        <p:spPr bwMode="auto">
          <a:xfrm>
            <a:off x="785786" y="3357562"/>
            <a:ext cx="4595480" cy="282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 l="2280" t="26728" b="31336"/>
          <a:stretch>
            <a:fillRect/>
          </a:stretch>
        </p:blipFill>
        <p:spPr bwMode="auto">
          <a:xfrm>
            <a:off x="2571736" y="1428736"/>
            <a:ext cx="495007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7" y="571480"/>
            <a:ext cx="4594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571481"/>
            <a:ext cx="735811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Результат: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называют детали;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работают по схемам;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могут строить сложные постройки;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строят по творческому замыслу;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строят в подгруппе, индивидуально, с дружочком;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строят по образцу;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строят по инструкции;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умеют рассказать о постройке.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571480"/>
            <a:ext cx="70009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 литературы: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Филиппов С.А. Робототехника для детей и родителей. – СПб.: Наука, 2010, 195 стр.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Интернет-ресурсы.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Венгер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Л.А. Игры и упражнения по развитию умственных способностей у детей дошкольного возраста : кн. для воспитателей дет. сада / Л.А.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Венгер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О.М. Дьяченко. – М. :Просвещение, 2001. – 124 с.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Фешина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Е.В.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Легоконструирование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детском саду»:Пособие для педагогов.М.:изд.Сфера,2011.</a:t>
            </a:r>
          </a:p>
          <a:p>
            <a:endParaRPr lang="ru-RU" b="1" dirty="0" smtClean="0"/>
          </a:p>
          <a:p>
            <a:endParaRPr lang="ru-RU" b="1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500166" y="714356"/>
            <a:ext cx="23574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85786" y="357166"/>
            <a:ext cx="742955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 у детей способностей к техническому творчеству,  используя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конструктор, при создании построек.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Содействовать: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развитию  у детей интереса к моделированию и конструированию.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развитию  у детей творческих способностей и логического мышления.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развитию у детей мелкой моторики, памяти, внимания.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закреплению знаний детей об окружающем мире.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развитию коммуникативных навыков у детей при работе в паре, коллективе распределении обязанностей.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умению работать совместно с детьми и педагогом в процессе создания коллективной постройки.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Формированию у детей умения действовать в соответствии с инструкциями педагога и передавать особенности предметов средствами конструктора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расширению  словаря  детей.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азвитию у детей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зрительного восприятия (цвет, форма, величина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Развитию у детей диалогической и монологической речи.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етоды и приёмы: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(рассматривание схем, таблиц, иллюстраций, дидактические игры)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Словесные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(чтение художественной литературы, загадки, пословицы, дискуссии)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Познавательные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(восприятие, осмысление и запоминание воспитанниками нового материала с привлечением наблюдения готовых примеров, моделирования, изучения иллюстраций, восприятия, анализа и обобщения демонстрируемых материалов);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Групповая работа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(используется при совместном конструировании разных построек).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Проблемный метод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(постановка проблемы и поиск решения, творческое использование готовых заданий (предметов).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Игровой метод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(использование сюжета игр для организации детской деятельности, персонажей для обыгрывания сюжета.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3286124"/>
            <a:ext cx="5472122" cy="28400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Сергей\Desktop\шаблоны по лего\convite le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 rot="10800000" flipV="1">
            <a:off x="3357554" y="-1422139"/>
            <a:ext cx="5786446" cy="707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Формы работы: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НОД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беседа, игры, загадки, индивидуальная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работа,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самостоятельная (практическая) работа,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информационные технологии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(демонстрация видеосюжета), анализ работы.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Формы организации  игр - занятий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Активная помощь педагога;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Сотрудничество с родителями (законными    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представителями);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Беседа, показ, объяснение;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Игра – презентация;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Практическое занятие с помощью педагога;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Выставка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Создание видеороликов.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785786" y="642918"/>
            <a:ext cx="7500990" cy="5078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 – коммуникативное развитие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 с элементами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конструирования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«Новая улица посёлка»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ети старшей группы «Рябинка»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Развитие у детей способностей к техническому творчеству,  используя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конструктор, при создании макета новой улицы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Методы и приёмы: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игровой  - игры, игровые задания, игровая мотивация;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словесный  - беседа, художественное слово, объяснение, указание, показ;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наглядный  - иллюстрации, картины – улицы, дома, здания, достопримечательности малой родины.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конструктор, схемы, фотографии, иллюстрации, картины, жетоны.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Предварительная работа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беседа о родном посёлке, её истории, рассматривание иллюстраций о Суксуне, постройки  по схемам 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конструктора, чтение художественной литературы о малой родине.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индивидуальная, подгрупповая, коллективная.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K:\нод новая улица Суксуна 25 декабря 2018г\DSCN99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500042"/>
            <a:ext cx="3429024" cy="25717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2714620"/>
            <a:ext cx="3286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Бригада изготовляет – фонари,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светофоры, флаги,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украшения улицы.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K:\нод новая улица Суксуна 25 декабря 2018г\DSCN99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571480"/>
            <a:ext cx="3163275" cy="272696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857884" y="3244334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Бригада изготовляет – театр.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4" name="Picture 6" descr="K:\нод новая улица Суксуна 25 декабря 2018г\DSCN99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3929066"/>
            <a:ext cx="4857784" cy="24288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857884" y="4071940"/>
            <a:ext cx="250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ети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построили новую улицу посёлка – </a:t>
            </a:r>
          </a:p>
          <a:p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театр, дома, ёлочки,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500042"/>
            <a:ext cx="7500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НОД </a:t>
            </a:r>
          </a:p>
          <a:p>
            <a:r>
              <a:rPr lang="ru-RU" b="1" dirty="0" smtClean="0"/>
              <a:t>Форма: «</a:t>
            </a:r>
            <a:r>
              <a:rPr lang="ru-RU" b="1" dirty="0" err="1" smtClean="0"/>
              <a:t>Квест</a:t>
            </a:r>
            <a:r>
              <a:rPr lang="ru-RU" b="1" dirty="0" smtClean="0"/>
              <a:t> – игра»</a:t>
            </a:r>
          </a:p>
          <a:p>
            <a:r>
              <a:rPr lang="ru-RU" dirty="0" smtClean="0"/>
              <a:t>Воспитатель </a:t>
            </a:r>
            <a:r>
              <a:rPr lang="ru-RU" dirty="0" err="1" smtClean="0"/>
              <a:t>Кробкина</a:t>
            </a:r>
            <a:r>
              <a:rPr lang="ru-RU" dirty="0" smtClean="0"/>
              <a:t> Алевтина Германовна </a:t>
            </a:r>
            <a:endParaRPr lang="ru-RU" dirty="0"/>
          </a:p>
        </p:txBody>
      </p:sp>
      <p:pic>
        <p:nvPicPr>
          <p:cNvPr id="3074" name="Picture 2" descr="K:\Алевтина Германовна НОД с лего фото\20181219_0919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429000"/>
            <a:ext cx="3714776" cy="2786082"/>
          </a:xfrm>
          <a:prstGeom prst="rect">
            <a:avLst/>
          </a:prstGeom>
          <a:noFill/>
        </p:spPr>
      </p:pic>
      <p:pic>
        <p:nvPicPr>
          <p:cNvPr id="3075" name="Picture 3" descr="K:\Алевтина Германовна НОД с лего фото\20181219_092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28604"/>
            <a:ext cx="3119433" cy="2339574"/>
          </a:xfrm>
          <a:prstGeom prst="rect">
            <a:avLst/>
          </a:prstGeom>
          <a:noFill/>
        </p:spPr>
      </p:pic>
      <p:pic>
        <p:nvPicPr>
          <p:cNvPr id="1026" name="Picture 2" descr="K:\Алевтина Германовна НОД с лего фото\20181219_0927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1571612"/>
            <a:ext cx="2071702" cy="1553777"/>
          </a:xfrm>
          <a:prstGeom prst="rect">
            <a:avLst/>
          </a:prstGeom>
          <a:noFill/>
        </p:spPr>
      </p:pic>
      <p:pic>
        <p:nvPicPr>
          <p:cNvPr id="1027" name="Picture 3" descr="K:\Алевтина Германовна НОД с лего фото\20181219_094049.jpg"/>
          <p:cNvPicPr>
            <a:picLocks noChangeAspect="1" noChangeArrowheads="1"/>
          </p:cNvPicPr>
          <p:nvPr/>
        </p:nvPicPr>
        <p:blipFill>
          <a:blip r:embed="rId7"/>
          <a:srcRect l="13235" t="21569" r="5882"/>
          <a:stretch>
            <a:fillRect/>
          </a:stretch>
        </p:blipFill>
        <p:spPr bwMode="auto">
          <a:xfrm>
            <a:off x="4643438" y="3357562"/>
            <a:ext cx="3929090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ергей\Desktop\шаблоны по лего\lego-frame-3774156__3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951"/>
            <a:ext cx="9144000" cy="6959951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28662" y="50004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57356" y="857232"/>
            <a:ext cx="4000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00042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K:\Алевтина Германовна НОД с лего фото\20181219_0927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500042"/>
            <a:ext cx="4191029" cy="3143272"/>
          </a:xfrm>
          <a:prstGeom prst="rect">
            <a:avLst/>
          </a:prstGeom>
          <a:noFill/>
        </p:spPr>
      </p:pic>
      <p:pic>
        <p:nvPicPr>
          <p:cNvPr id="4099" name="Picture 3" descr="K:\Алевтина Германовна НОД с лего фото\20181219_0940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071810"/>
            <a:ext cx="4191030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1072</Words>
  <Application>Microsoft Office PowerPoint</Application>
  <PresentationFormat>Экран (4:3)</PresentationFormat>
  <Paragraphs>257</Paragraphs>
  <Slides>25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Сергей</cp:lastModifiedBy>
  <cp:revision>57</cp:revision>
  <dcterms:created xsi:type="dcterms:W3CDTF">2019-02-04T16:28:41Z</dcterms:created>
  <dcterms:modified xsi:type="dcterms:W3CDTF">2020-12-18T04:19:06Z</dcterms:modified>
</cp:coreProperties>
</file>