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C59F-00A0-43D5-A4A1-E311F4DADE9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198B-25EF-409F-8B1A-B310DC1DC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C59F-00A0-43D5-A4A1-E311F4DADE9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198B-25EF-409F-8B1A-B310DC1DC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5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C59F-00A0-43D5-A4A1-E311F4DADE9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198B-25EF-409F-8B1A-B310DC1DC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27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C59F-00A0-43D5-A4A1-E311F4DADE9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198B-25EF-409F-8B1A-B310DC1DC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5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C59F-00A0-43D5-A4A1-E311F4DADE9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198B-25EF-409F-8B1A-B310DC1DC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22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C59F-00A0-43D5-A4A1-E311F4DADE9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198B-25EF-409F-8B1A-B310DC1DC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1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C59F-00A0-43D5-A4A1-E311F4DADE9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198B-25EF-409F-8B1A-B310DC1DC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0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C59F-00A0-43D5-A4A1-E311F4DADE9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198B-25EF-409F-8B1A-B310DC1DC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58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C59F-00A0-43D5-A4A1-E311F4DADE9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198B-25EF-409F-8B1A-B310DC1DC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8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C59F-00A0-43D5-A4A1-E311F4DADE9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198B-25EF-409F-8B1A-B310DC1DC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7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C59F-00A0-43D5-A4A1-E311F4DADE9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198B-25EF-409F-8B1A-B310DC1DC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2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6C59F-00A0-43D5-A4A1-E311F4DADE9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0198B-25EF-409F-8B1A-B310DC1DC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1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1235554_1-p-fon-dlya-prezentatsii-po-finansovoi-gramo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779"/>
            <a:ext cx="9755560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692696"/>
            <a:ext cx="5256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b="1" dirty="0" err="1" smtClean="0"/>
              <a:t>Лэпбук</a:t>
            </a:r>
            <a:r>
              <a:rPr lang="ru-RU" sz="3200" b="1" dirty="0" smtClean="0"/>
              <a:t> по финансовой грамотности</a:t>
            </a:r>
          </a:p>
          <a:p>
            <a:pPr algn="ctr"/>
            <a:r>
              <a:rPr lang="ru-RU" sz="4000" b="1" dirty="0" smtClean="0"/>
              <a:t>«Юный экономист»</a:t>
            </a:r>
          </a:p>
          <a:p>
            <a:pPr algn="ctr"/>
            <a:r>
              <a:rPr lang="ru-RU" sz="3200" b="1" dirty="0"/>
              <a:t>д</a:t>
            </a:r>
            <a:r>
              <a:rPr lang="ru-RU" sz="3200" b="1" dirty="0" smtClean="0"/>
              <a:t>ля детей старшего возраста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4797152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</a:t>
            </a:r>
            <a:r>
              <a:rPr lang="ru-RU" dirty="0" err="1" smtClean="0"/>
              <a:t>Швецова</a:t>
            </a:r>
            <a:r>
              <a:rPr lang="ru-RU" dirty="0" smtClean="0"/>
              <a:t> О.А.</a:t>
            </a:r>
          </a:p>
          <a:p>
            <a:r>
              <a:rPr lang="ru-RU" dirty="0" smtClean="0"/>
              <a:t> высшая квалификационная категория</a:t>
            </a:r>
          </a:p>
          <a:p>
            <a:r>
              <a:rPr lang="ru-RU" dirty="0" smtClean="0"/>
              <a:t>МДОУ «</a:t>
            </a:r>
            <a:r>
              <a:rPr lang="ru-RU" dirty="0" err="1" smtClean="0"/>
              <a:t>Суксунский</a:t>
            </a:r>
            <a:r>
              <a:rPr lang="ru-RU" dirty="0" smtClean="0"/>
              <a:t> детский сад Улыбка»</a:t>
            </a:r>
          </a:p>
          <a:p>
            <a:r>
              <a:rPr lang="ru-RU" dirty="0" smtClean="0"/>
              <a:t>                                    </a:t>
            </a:r>
          </a:p>
          <a:p>
            <a:r>
              <a:rPr lang="ru-RU" dirty="0" smtClean="0"/>
              <a:t>2021г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6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1235554_1-p-fon-dlya-prezentatsii-po-finansovoi-gramo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960" y="-16038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16632"/>
            <a:ext cx="8280920" cy="555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Результат</a:t>
            </a:r>
          </a:p>
          <a:p>
            <a:pPr>
              <a:spcAft>
                <a:spcPts val="0"/>
              </a:spcAft>
            </a:pP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Дидактическое пособие апробировано на воспитанниках старшей группы.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Дети узнали, как появились первые деньги; познакомились с деньгами  –монетами и купюрами  России и других стран; узнали, как формируется семейный бюджет, куда его можно распределить. Дети умеют отгадывать загадки, решают проблемные ситуации. </a:t>
            </a:r>
            <a:r>
              <a:rPr lang="ru-RU" sz="2000" dirty="0" smtClean="0">
                <a:solidFill>
                  <a:srgbClr val="111111"/>
                </a:solidFill>
                <a:effectLst/>
                <a:latin typeface="Times New Roman"/>
                <a:ea typeface="Calibri"/>
                <a:cs typeface="Times New Roman"/>
              </a:rPr>
              <a:t>На доступном уровне дети осознали  взаимосвязь понятий «труд» - «продукт» - «деньги». 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effectLst/>
                <a:latin typeface="Times New Roman"/>
                <a:ea typeface="Calibri"/>
                <a:cs typeface="Times New Roman"/>
              </a:rPr>
              <a:t>Пользуются  несложными  экономическими  понятиями: товар, торговля, покупка, деньги, заработная плата. Знают, что такое товар, как его можно приобрести.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effectLst/>
                <a:latin typeface="Times New Roman"/>
                <a:ea typeface="Calibri"/>
                <a:cs typeface="Times New Roman"/>
              </a:rPr>
              <a:t>Имеют представления о нравственных качествах, как экономность, бережливость, рациональность и честность, щедрость.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508518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Спасибо за внимание!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874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1235554_1-p-fon-dlya-prezentatsii-po-finansovoi-gramo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" y="-61078"/>
            <a:ext cx="9144000" cy="691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1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</a:p>
          <a:p>
            <a:pPr algn="ctr"/>
            <a:endParaRPr lang="ru-RU" b="1" i="1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endParaRPr lang="ru-RU" sz="3600" b="1" i="1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/>
              </a:rPr>
              <a:t>«Если хочешь быть богатым,</a:t>
            </a:r>
            <a:endParaRPr lang="ru-RU" sz="2400" b="1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/>
              </a:rPr>
              <a:t>нужно быть финансово грамотным»</a:t>
            </a:r>
            <a:endParaRPr lang="ru-RU" sz="2400" b="1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marL="19050" marR="19050" indent="342900" algn="ctr"/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/>
              </a:rPr>
              <a:t>                                                Роберт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Кийосаки</a:t>
            </a:r>
            <a:endParaRPr lang="ru-RU" sz="2400" b="1" i="1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marL="19050" marR="19050" indent="342900" algn="ctr"/>
            <a:endParaRPr lang="ru-RU" sz="2400" b="1" i="1" dirty="0" smtClean="0">
              <a:solidFill>
                <a:srgbClr val="000000"/>
              </a:solidFill>
              <a:latin typeface="Times New Roman"/>
            </a:endParaRPr>
          </a:p>
          <a:p>
            <a:pPr marL="19050" marR="19050" indent="342900" algn="ctr"/>
            <a:endParaRPr lang="ru-RU" sz="2400" b="1" i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19050" marR="19050" indent="342900" algn="ctr"/>
            <a:endParaRPr lang="ru-RU" sz="2400" b="1" i="1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19050" marR="19050" indent="342900" algn="ctr"/>
            <a:endParaRPr lang="ru-RU" sz="2400" b="1" i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4262324"/>
            <a:ext cx="59046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" marR="19050" lvl="0" indent="342900" algn="ctr"/>
            <a:r>
              <a:rPr lang="ru-RU" sz="2400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400" dirty="0">
              <a:solidFill>
                <a:srgbClr val="111111"/>
              </a:solidFill>
              <a:latin typeface="Times New Roman"/>
              <a:ea typeface="Calibri"/>
              <a:cs typeface="Times New Roman"/>
            </a:endParaRPr>
          </a:p>
          <a:p>
            <a:pPr marL="19050" marR="19050" lvl="0" indent="342900"/>
            <a:r>
              <a:rPr lang="ru-RU" sz="2400" b="1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>Цель: </a:t>
            </a: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>способствовать 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>формированию у детей </a:t>
            </a: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>старшего 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>возраста основ финансовой грамотности</a:t>
            </a:r>
            <a:endParaRPr lang="ru-RU" sz="2400" b="1" dirty="0">
              <a:solidFill>
                <a:srgbClr val="000000"/>
              </a:solidFill>
              <a:latin typeface="Times New Roman"/>
            </a:endParaRPr>
          </a:p>
          <a:p>
            <a:pPr marL="19050" marR="19050" lvl="0" indent="342900" algn="just"/>
            <a:endParaRPr lang="ru-RU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194" name="Picture 2" descr="C:\Users\User\Desktop\ми-ый-стог-у-ерживания-бизнесмена-ма-ьчика-енег-сбережений-етей-и-96454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204" y="2903548"/>
            <a:ext cx="1857317" cy="16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8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1235554_1-p-fon-dlya-prezentatsii-po-finansovoi-gramo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4766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Лэпбук</a:t>
            </a:r>
            <a:r>
              <a:rPr lang="ru-RU" sz="3600" b="1" dirty="0" smtClean="0"/>
              <a:t> «Юный экономист»</a:t>
            </a:r>
            <a:endParaRPr lang="ru-RU" sz="3600" b="1" dirty="0"/>
          </a:p>
        </p:txBody>
      </p:sp>
      <p:pic>
        <p:nvPicPr>
          <p:cNvPr id="2050" name="Picture 2" descr="C:\Users\User\Desktop\фото  лепбука\IMG_20210312_1906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18" y="2276872"/>
            <a:ext cx="559120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 лепбука\IMG_20210310_1743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" y="1910277"/>
            <a:ext cx="3240360" cy="411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8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1235554_1-p-fon-dlya-prezentatsii-po-finansovoi-gramo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88641"/>
            <a:ext cx="705678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 err="1" smtClean="0">
                <a:solidFill>
                  <a:srgbClr val="1B1C2A"/>
                </a:solidFill>
                <a:effectLst/>
                <a:latin typeface="Times New Roman"/>
                <a:ea typeface="Times New Roman"/>
                <a:cs typeface="Times New Roman"/>
              </a:rPr>
              <a:t>Лэпбук</a:t>
            </a:r>
            <a:r>
              <a:rPr lang="ru-RU" sz="2400" dirty="0" smtClean="0">
                <a:solidFill>
                  <a:srgbClr val="1B1C2A"/>
                </a:solidFill>
                <a:effectLst/>
                <a:latin typeface="Times New Roman"/>
                <a:ea typeface="Times New Roman"/>
                <a:cs typeface="Times New Roman"/>
              </a:rPr>
              <a:t> включает в себя несколько разделов:</a:t>
            </a:r>
          </a:p>
        </p:txBody>
      </p:sp>
      <p:pic>
        <p:nvPicPr>
          <p:cNvPr id="3074" name="Picture 2" descr="C:\Users\User\Desktop\фото  лепбука\IMG_20210311_1815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7" y="1989726"/>
            <a:ext cx="2586018" cy="299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 лепбука\IMG_20210311_181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77" y="2030590"/>
            <a:ext cx="2301133" cy="30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836714"/>
            <a:ext cx="4752528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1B1C2A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b="1" dirty="0">
                <a:solidFill>
                  <a:srgbClr val="1B1C2A"/>
                </a:solidFill>
                <a:latin typeface="Times New Roman"/>
                <a:ea typeface="Times New Roman"/>
                <a:cs typeface="Times New Roman"/>
              </a:rPr>
              <a:t>История возникновения </a:t>
            </a:r>
            <a:r>
              <a:rPr lang="ru-RU" sz="2400" b="1" dirty="0" smtClean="0">
                <a:solidFill>
                  <a:srgbClr val="1B1C2A"/>
                </a:solidFill>
                <a:latin typeface="Times New Roman"/>
                <a:ea typeface="Times New Roman"/>
                <a:cs typeface="Times New Roman"/>
              </a:rPr>
              <a:t>денег </a:t>
            </a:r>
            <a:endParaRPr lang="ru-RU" sz="2400" b="1" dirty="0">
              <a:solidFill>
                <a:srgbClr val="1B1C2A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1B1C2A"/>
                </a:solidFill>
                <a:latin typeface="Times New Roman"/>
                <a:ea typeface="Times New Roman"/>
                <a:cs typeface="Times New Roman"/>
              </a:rPr>
              <a:t>Это </a:t>
            </a:r>
            <a:r>
              <a:rPr lang="ru-RU" dirty="0">
                <a:solidFill>
                  <a:srgbClr val="1B1C2A"/>
                </a:solidFill>
                <a:latin typeface="Times New Roman"/>
                <a:ea typeface="Times New Roman"/>
                <a:cs typeface="Times New Roman"/>
              </a:rPr>
              <a:t>краткая информация, сопровождающаяся картинками.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83671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1B1C2A"/>
                </a:solidFill>
                <a:latin typeface="Times New Roman"/>
                <a:ea typeface="Times New Roman"/>
              </a:rPr>
              <a:t>«Денежные купюры России» 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39" y="1693022"/>
            <a:ext cx="33528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4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1235554_1-p-fon-dlya-prezentatsii-po-finansovoi-gramo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1700808"/>
            <a:ext cx="5544616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111111"/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3600" dirty="0">
              <a:ea typeface="Calibri"/>
              <a:cs typeface="Times New Roman"/>
            </a:endParaRPr>
          </a:p>
        </p:txBody>
      </p:sp>
      <p:pic>
        <p:nvPicPr>
          <p:cNvPr id="9219" name="Picture 3" descr="C:\Users\User\Desktop\фото  лепбука\IMG_20210312_171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92113"/>
            <a:ext cx="3333554" cy="444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260648"/>
            <a:ext cx="4104456" cy="9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Интерактивное окошко "Учимся экономить".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9220" name="Picture 4" descr="C:\Users\User\Desktop\фото  лепбука\умен.фото\IMG_20210311_123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313365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фото  лепбука\IMG_20210312_1719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933056"/>
            <a:ext cx="2111062" cy="28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260648"/>
            <a:ext cx="4176464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«Экономические сказки»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91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1235554_1-p-fon-dlya-prezentatsii-po-finansovoi-gramo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1" y="548679"/>
            <a:ext cx="4598701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1B1C2A"/>
                </a:solidFill>
                <a:effectLst/>
                <a:latin typeface="Times New Roman"/>
                <a:ea typeface="Times New Roman"/>
                <a:cs typeface="Times New Roman"/>
              </a:rPr>
              <a:t>Семейный бюджет</a:t>
            </a: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1B1C2A"/>
                </a:solidFill>
                <a:effectLst/>
                <a:latin typeface="Times New Roman"/>
                <a:ea typeface="Times New Roman"/>
                <a:cs typeface="Times New Roman"/>
              </a:rPr>
              <a:t>(карточки доходов и расходов семьи).</a:t>
            </a:r>
            <a:endParaRPr lang="ru-RU" sz="2000" b="1" dirty="0">
              <a:ea typeface="Calibri"/>
              <a:cs typeface="Times New Roman"/>
            </a:endParaRPr>
          </a:p>
        </p:txBody>
      </p:sp>
      <p:pic>
        <p:nvPicPr>
          <p:cNvPr id="4098" name="Picture 2" descr="C:\Users\User\Desktop\фото  лепбука\IMG_20210311_122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664296" cy="310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MG_20210312_1724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27" y="3411282"/>
            <a:ext cx="2403786" cy="28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фото  лепбука\умен.фото\IMG_20210312_170818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11282"/>
            <a:ext cx="2462195" cy="296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IMG_20210312_1709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75" y="412543"/>
            <a:ext cx="2140260" cy="285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H="1" flipV="1">
            <a:off x="3923929" y="1822275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Лото</a:t>
            </a:r>
          </a:p>
          <a:p>
            <a:pPr algn="ctr"/>
            <a:r>
              <a:rPr lang="ru-RU" sz="2000" b="1" dirty="0" smtClean="0"/>
              <a:t> «Мы играем в магазин»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706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1235554_1-p-fon-dlya-prezentatsii-po-finansovoi-gramo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67614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Дидактическая игра</a:t>
            </a:r>
          </a:p>
          <a:p>
            <a:pPr algn="ctr"/>
            <a:r>
              <a:rPr lang="ru-RU" sz="2400" b="1" dirty="0" smtClean="0"/>
              <a:t> «Что можно купить. Что нельзя купить»</a:t>
            </a:r>
            <a:endParaRPr lang="ru-RU" sz="2400" b="1" dirty="0"/>
          </a:p>
        </p:txBody>
      </p:sp>
      <p:pic>
        <p:nvPicPr>
          <p:cNvPr id="5123" name="Picture 3" descr="C:\Users\User\Desktop\фото  лепбука\умен.фото\IMG_20210311_122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0808"/>
            <a:ext cx="4745301" cy="326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IMG_20210312_170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69140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1235554_1-p-fon-dlya-prezentatsii-po-finansovoi-gramo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9" y="188640"/>
            <a:ext cx="8496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B1C2A"/>
                </a:solidFill>
                <a:effectLst/>
                <a:latin typeface="Times New Roman"/>
                <a:ea typeface="Times New Roman"/>
              </a:rPr>
              <a:t>          Загадки, пословицы, поговорки, стихи на экономическую тему </a:t>
            </a:r>
            <a:endParaRPr lang="ru-RU" sz="2400" b="1" dirty="0"/>
          </a:p>
        </p:txBody>
      </p:sp>
      <p:pic>
        <p:nvPicPr>
          <p:cNvPr id="6146" name="Picture 2" descr="C:\Users\User\Desktop\фото  лепбука\IMG_20210311_181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505">
            <a:off x="98780" y="130246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о  лепбука\IMG_20210311_181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32841"/>
            <a:ext cx="2736304" cy="28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фото  лепбука\умен.фото\IMG_20210311_1812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205">
            <a:off x="5561314" y="1484784"/>
            <a:ext cx="3331096" cy="249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фото  лепбука\IMG_20210312_1718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5217"/>
            <a:ext cx="2447763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8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1235554_1-p-fon-dlya-prezentatsii-po-finansovoi-gramo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33265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«Словарик юного экономиста»</a:t>
            </a:r>
            <a:endParaRPr lang="ru-RU" sz="3200" b="1" dirty="0"/>
          </a:p>
        </p:txBody>
      </p:sp>
      <p:pic>
        <p:nvPicPr>
          <p:cNvPr id="7170" name="Picture 2" descr="C:\Users\User\Desktop\фото  лепбука\IMG_20210312_172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533736"/>
            <a:ext cx="3156105" cy="420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  лепбука\умен.фото\IMG_20210311_1812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3736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1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241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2021-03-13T04:49:54Z</dcterms:created>
  <dcterms:modified xsi:type="dcterms:W3CDTF">2021-03-13T07:36:13Z</dcterms:modified>
</cp:coreProperties>
</file>