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4" r:id="rId4"/>
    <p:sldId id="258" r:id="rId5"/>
    <p:sldId id="264" r:id="rId6"/>
    <p:sldId id="270" r:id="rId7"/>
    <p:sldId id="263" r:id="rId8"/>
    <p:sldId id="266" r:id="rId9"/>
    <p:sldId id="271" r:id="rId10"/>
    <p:sldId id="267" r:id="rId11"/>
    <p:sldId id="269" r:id="rId12"/>
    <p:sldId id="265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pictureloop.ru/images/1318547_detskie-kartinki-dlya-oformleniya-prezentac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84943">
            <a:off x="3164237" y="1414024"/>
            <a:ext cx="5053387" cy="2951032"/>
          </a:xfrm>
        </p:spPr>
        <p:txBody>
          <a:bodyPr>
            <a:normAutofit/>
          </a:bodyPr>
          <a:lstStyle/>
          <a:p>
            <a:r>
              <a:rPr lang="ru-RU" b="1" dirty="0" smtClean="0">
                <a:ln>
                  <a:solidFill>
                    <a:srgbClr val="FFC0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Romanus" pitchFamily="82" charset="-52"/>
              </a:rPr>
              <a:t>Лучшая игрушка </a:t>
            </a:r>
            <a:br>
              <a:rPr lang="ru-RU" b="1" dirty="0" smtClean="0">
                <a:ln>
                  <a:solidFill>
                    <a:srgbClr val="FFC0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Romanus" pitchFamily="82" charset="-52"/>
              </a:rPr>
            </a:br>
            <a:r>
              <a:rPr lang="ru-RU" b="1" dirty="0" smtClean="0">
                <a:ln>
                  <a:solidFill>
                    <a:srgbClr val="FFC0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Romanus" pitchFamily="82" charset="-52"/>
              </a:rPr>
              <a:t>для ребенка – </a:t>
            </a:r>
            <a:br>
              <a:rPr lang="ru-RU" b="1" dirty="0" smtClean="0">
                <a:ln>
                  <a:solidFill>
                    <a:srgbClr val="FFC0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Romanus" pitchFamily="82" charset="-52"/>
              </a:rPr>
            </a:br>
            <a:r>
              <a:rPr lang="ru-RU" sz="6600" b="1" dirty="0" smtClean="0">
                <a:ln>
                  <a:solidFill>
                    <a:srgbClr val="FFC0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Romanus" pitchFamily="82" charset="-52"/>
              </a:rPr>
              <a:t>конструктор</a:t>
            </a:r>
            <a:endParaRPr lang="ru-RU" sz="6600" b="1" dirty="0">
              <a:ln>
                <a:solidFill>
                  <a:srgbClr val="FFC000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Romanus" pitchFamily="82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1876" y="1052736"/>
            <a:ext cx="8064896" cy="923330"/>
          </a:xfrm>
          <a:prstGeom prst="rect">
            <a:avLst/>
          </a:prstGeom>
          <a:noFill/>
          <a:scene3d>
            <a:camera prst="isometricOffAxis2Right"/>
            <a:lightRig rig="threePt" dir="t"/>
          </a:scene3d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_AssuanBrk" pitchFamily="18" charset="-52"/>
              </a:rPr>
              <a:t>Р А З В И В А Л О Ч К И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_AssuanBrk" pitchFamily="18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https://vstroyka-solo.ru/photo/312054.png"/>
          <p:cNvPicPr>
            <a:picLocks noChangeAspect="1" noChangeArrowheads="1"/>
          </p:cNvPicPr>
          <p:nvPr/>
        </p:nvPicPr>
        <p:blipFill>
          <a:blip r:embed="rId2" cstate="print"/>
          <a:srcRect l="35335" t="6893" b="49837"/>
          <a:stretch>
            <a:fillRect/>
          </a:stretch>
        </p:blipFill>
        <p:spPr bwMode="auto">
          <a:xfrm rot="692013">
            <a:off x="7113199" y="4934154"/>
            <a:ext cx="1630437" cy="1158498"/>
          </a:xfrm>
          <a:prstGeom prst="rect">
            <a:avLst/>
          </a:prstGeom>
          <a:noFill/>
        </p:spPr>
      </p:pic>
      <p:pic>
        <p:nvPicPr>
          <p:cNvPr id="8" name="Picture 1" descr="C:\Users\окси\Pictures\f02a2b_69507a63f8973fddef33b6ec11d40005.png_srz_965_645_85_22_0.50_1.20_0.00_png_srz.png"/>
          <p:cNvPicPr>
            <a:picLocks noChangeAspect="1" noChangeArrowheads="1"/>
          </p:cNvPicPr>
          <p:nvPr/>
        </p:nvPicPr>
        <p:blipFill>
          <a:blip r:embed="rId3" cstate="print"/>
          <a:srcRect b="3801"/>
          <a:stretch>
            <a:fillRect/>
          </a:stretch>
        </p:blipFill>
        <p:spPr bwMode="auto">
          <a:xfrm>
            <a:off x="0" y="0"/>
            <a:ext cx="926902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6216" y="274638"/>
            <a:ext cx="2520280" cy="2290266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</a:rPr>
              <a:t>Хороши у нас игрушки: </a:t>
            </a:r>
            <a:br>
              <a:rPr lang="ru-RU" sz="2400" b="1" i="1" dirty="0" smtClean="0">
                <a:solidFill>
                  <a:srgbClr val="7030A0"/>
                </a:solidFill>
              </a:rPr>
            </a:br>
            <a:r>
              <a:rPr lang="ru-RU" sz="2400" b="1" i="1" dirty="0" smtClean="0">
                <a:solidFill>
                  <a:srgbClr val="7030A0"/>
                </a:solidFill>
              </a:rPr>
              <a:t>Куклы, мишки и хлопушки</a:t>
            </a:r>
            <a:r>
              <a:rPr lang="ru-RU" sz="2400" b="1" i="1" dirty="0">
                <a:solidFill>
                  <a:srgbClr val="7030A0"/>
                </a:solidFill>
              </a:rPr>
              <a:t>.</a:t>
            </a:r>
            <a:r>
              <a:rPr lang="ru-RU" sz="2400" b="1" i="1" dirty="0" smtClean="0">
                <a:solidFill>
                  <a:srgbClr val="C00000"/>
                </a:solidFill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  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24582" name="AutoShape 6" descr="https://vstroyka-solo.ru/photo/31205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4" name="Picture 8" descr="https://vstroyka-solo.ru/photo/312054.png"/>
          <p:cNvPicPr>
            <a:picLocks noChangeAspect="1" noChangeArrowheads="1"/>
          </p:cNvPicPr>
          <p:nvPr/>
        </p:nvPicPr>
        <p:blipFill>
          <a:blip r:embed="rId2" cstate="print"/>
          <a:srcRect t="10391" r="54237" b="14496"/>
          <a:stretch>
            <a:fillRect/>
          </a:stretch>
        </p:blipFill>
        <p:spPr bwMode="auto">
          <a:xfrm rot="1001230">
            <a:off x="1227704" y="3692446"/>
            <a:ext cx="1117493" cy="1947684"/>
          </a:xfrm>
          <a:prstGeom prst="rect">
            <a:avLst/>
          </a:prstGeom>
          <a:noFill/>
        </p:spPr>
      </p:pic>
      <p:pic>
        <p:nvPicPr>
          <p:cNvPr id="9" name="Picture 2" descr="http://dob.1september.ru/2007/03/1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2924944"/>
            <a:ext cx="4776455" cy="3312368"/>
          </a:xfrm>
          <a:prstGeom prst="rect">
            <a:avLst/>
          </a:prstGeom>
          <a:noFill/>
        </p:spPr>
      </p:pic>
      <p:pic>
        <p:nvPicPr>
          <p:cNvPr id="10" name="Picture 8" descr="https://vstroyka-solo.ru/photo/312054.png"/>
          <p:cNvPicPr>
            <a:picLocks noChangeAspect="1" noChangeArrowheads="1"/>
          </p:cNvPicPr>
          <p:nvPr/>
        </p:nvPicPr>
        <p:blipFill>
          <a:blip r:embed="rId2" cstate="print"/>
          <a:srcRect l="44774" t="49724" b="14496"/>
          <a:stretch>
            <a:fillRect/>
          </a:stretch>
        </p:blipFill>
        <p:spPr bwMode="auto">
          <a:xfrm rot="20163244">
            <a:off x="7239100" y="3044433"/>
            <a:ext cx="1520248" cy="10458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1" descr="C:\Users\окси\Pictures\f02a2b_69507a63f8973fddef33b6ec11d40005.png_srz_965_645_85_22_0.50_1.20_0.00_png_sr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5022" y="-171400"/>
            <a:ext cx="9269022" cy="6858000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7064">
            <a:off x="6864401" y="3739803"/>
            <a:ext cx="2076822" cy="276909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0" r="15737"/>
          <a:stretch/>
        </p:blipFill>
        <p:spPr bwMode="auto">
          <a:xfrm>
            <a:off x="3479691" y="272722"/>
            <a:ext cx="3962400" cy="59697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861048"/>
            <a:ext cx="1827813" cy="1960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00192" y="332656"/>
            <a:ext cx="25922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Елочка, елка,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Колкая иголка.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- Где ты выросла?</a:t>
            </a:r>
          </a:p>
          <a:p>
            <a:pPr marL="342900" indent="-342900" algn="ctr">
              <a:buFontTx/>
              <a:buChar char="-"/>
            </a:pPr>
            <a:r>
              <a:rPr lang="ru-RU" b="1" i="1" dirty="0" smtClean="0">
                <a:solidFill>
                  <a:srgbClr val="7030A0"/>
                </a:solidFill>
              </a:rPr>
              <a:t>В лесу.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-Что ты видела?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- Лису!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2492896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Шапочка на ножке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Около дорожки,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В мой прекрасный кузовок</a:t>
            </a:r>
          </a:p>
          <a:p>
            <a:pPr algn="ctr"/>
            <a:r>
              <a:rPr lang="ru-RU" b="1" i="1" dirty="0">
                <a:solidFill>
                  <a:srgbClr val="7030A0"/>
                </a:solidFill>
              </a:rPr>
              <a:t>п</a:t>
            </a:r>
            <a:r>
              <a:rPr lang="ru-RU" b="1" i="1" dirty="0" smtClean="0">
                <a:solidFill>
                  <a:srgbClr val="7030A0"/>
                </a:solidFill>
              </a:rPr>
              <a:t>олезай скорей, дружок.</a:t>
            </a:r>
            <a:endParaRPr lang="ru-RU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окси\Pictures\f02a2b_69507a63f8973fddef33b6ec11d40005.png_srz_965_645_85_22_0.50_1.20_0.00_png_sr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6902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7744" y="2852936"/>
            <a:ext cx="5400600" cy="3672408"/>
          </a:xfrm>
        </p:spPr>
        <p:txBody>
          <a:bodyPr>
            <a:normAutofit fontScale="32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pPr marL="0" indent="0" algn="ctr">
              <a:buNone/>
            </a:pPr>
            <a:r>
              <a:rPr lang="ru-RU" sz="86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Конструктор – </a:t>
            </a:r>
            <a:r>
              <a:rPr lang="ru-RU" sz="86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умная игра,</a:t>
            </a:r>
            <a:br>
              <a:rPr lang="ru-RU" sz="86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r>
              <a:rPr lang="ru-RU" sz="86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Завлекательна, хитра.</a:t>
            </a:r>
            <a:br>
              <a:rPr lang="ru-RU" sz="86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r>
              <a:rPr lang="ru-RU" sz="86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Интересно </a:t>
            </a:r>
            <a:r>
              <a:rPr lang="ru-RU" sz="86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с ним </a:t>
            </a:r>
            <a:r>
              <a:rPr lang="ru-RU" sz="86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играть,</a:t>
            </a:r>
            <a:br>
              <a:rPr lang="ru-RU" sz="86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r>
              <a:rPr lang="ru-RU" sz="86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Строить, составлять, искать!</a:t>
            </a:r>
            <a:br>
              <a:rPr lang="ru-RU" sz="86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r>
              <a:rPr lang="ru-RU" sz="86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Приглашаю всех друзей</a:t>
            </a:r>
            <a:br>
              <a:rPr lang="ru-RU" sz="86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r>
              <a:rPr lang="ru-RU" sz="86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В конструктор поиграть скорей</a:t>
            </a:r>
            <a:r>
              <a:rPr lang="ru-RU" sz="8600" b="1" i="1" dirty="0" smtClean="0">
                <a:solidFill>
                  <a:schemeClr val="accent6">
                    <a:lumMod val="75000"/>
                  </a:schemeClr>
                </a:solidFill>
                <a:cs typeface="Aharoni" pitchFamily="2" charset="-79"/>
              </a:rPr>
              <a:t>!</a:t>
            </a:r>
            <a:r>
              <a:rPr lang="ru-RU" sz="8600" b="1" i="1" dirty="0">
                <a:solidFill>
                  <a:schemeClr val="accent6">
                    <a:lumMod val="75000"/>
                  </a:schemeClr>
                </a:solidFill>
                <a:cs typeface="Aharoni" pitchFamily="2" charset="-79"/>
              </a:rPr>
              <a:t/>
            </a:r>
            <a:br>
              <a:rPr lang="ru-RU" sz="8600" b="1" i="1" dirty="0">
                <a:solidFill>
                  <a:schemeClr val="accent6">
                    <a:lumMod val="75000"/>
                  </a:schemeClr>
                </a:solidFill>
                <a:cs typeface="Aharoni" pitchFamily="2" charset="-79"/>
              </a:rPr>
            </a:br>
            <a:r>
              <a:rPr lang="ru-RU" sz="86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ru-RU" sz="8000" dirty="0" smtClean="0"/>
              <a:t> 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doc4web.ru/uploads/files/92/93315/hello_html_m509e71b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47" y="-2500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diycraftsl.com/wp-content/uploads/2015/01/these-little-grass-sponge-houses-are-a-fun-project-for-the-whole-family-try-this-fun-diy-today..jpg"/>
          <p:cNvPicPr>
            <a:picLocks noChangeAspect="1" noChangeArrowheads="1"/>
          </p:cNvPicPr>
          <p:nvPr/>
        </p:nvPicPr>
        <p:blipFill>
          <a:blip r:embed="rId3" cstate="print"/>
          <a:srcRect t="66641" r="66662"/>
          <a:stretch>
            <a:fillRect/>
          </a:stretch>
        </p:blipFill>
        <p:spPr bwMode="auto">
          <a:xfrm rot="20786440">
            <a:off x="401779" y="731632"/>
            <a:ext cx="2843294" cy="23721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0000"/>
          <a:stretch/>
        </p:blipFill>
        <p:spPr bwMode="auto">
          <a:xfrm>
            <a:off x="4702119" y="3861500"/>
            <a:ext cx="3669754" cy="24281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http://3.bp.blogspot.com/-YCaqooZWL0w/U7QIJH_Wm1I/AAAAAAAAHug/XL4iZGJtdLA/s1600/180-idey-leta-delaem-konstruktor-iz-gubok-aistbox.png"/>
          <p:cNvPicPr>
            <a:picLocks noChangeAspect="1" noChangeArrowheads="1"/>
          </p:cNvPicPr>
          <p:nvPr/>
        </p:nvPicPr>
        <p:blipFill>
          <a:blip r:embed="rId5" cstate="print"/>
          <a:srcRect l="20000" r="10000"/>
          <a:stretch>
            <a:fillRect/>
          </a:stretch>
        </p:blipFill>
        <p:spPr bwMode="auto">
          <a:xfrm>
            <a:off x="3483522" y="469654"/>
            <a:ext cx="2437194" cy="3168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2" descr="http://rkw-uk.com/wp-content/uploads/2015/07/mebli-c-gubok.jpg"/>
          <p:cNvPicPr>
            <a:picLocks noChangeAspect="1" noChangeArrowheads="1"/>
          </p:cNvPicPr>
          <p:nvPr/>
        </p:nvPicPr>
        <p:blipFill rotWithShape="1">
          <a:blip r:embed="rId6" cstate="print"/>
          <a:srcRect l="5437" t="18175" r="22752"/>
          <a:stretch/>
        </p:blipFill>
        <p:spPr bwMode="auto">
          <a:xfrm rot="919711">
            <a:off x="6142613" y="937403"/>
            <a:ext cx="2784304" cy="23831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2" descr="F:\1.jpe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96"/>
          <a:stretch/>
        </p:blipFill>
        <p:spPr bwMode="auto">
          <a:xfrm>
            <a:off x="433254" y="3985739"/>
            <a:ext cx="3465029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58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окси\Pictures\f02a2b_69507a63f8973fddef33b6ec11d40005.png_srz_965_645_85_22_0.50_1.20_0.00_png_srz.png"/>
          <p:cNvPicPr>
            <a:picLocks noChangeAspect="1" noChangeArrowheads="1"/>
          </p:cNvPicPr>
          <p:nvPr/>
        </p:nvPicPr>
        <p:blipFill>
          <a:blip r:embed="rId2" cstate="print"/>
          <a:srcRect b="4167"/>
          <a:stretch>
            <a:fillRect/>
          </a:stretch>
        </p:blipFill>
        <p:spPr bwMode="auto">
          <a:xfrm>
            <a:off x="-125022" y="0"/>
            <a:ext cx="9269022" cy="6715124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14414" y="3101347"/>
            <a:ext cx="7429552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Польза конструирования не вызывает сомнений, ведь игры с конструктором способствуют развитию пространственного и образного мышления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умения сравнивать и обобщать.</a:t>
            </a:r>
            <a:r>
              <a:rPr lang="ru-RU" sz="1600" b="1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процессе конструирования закрепляются представления о цветах, формах и размерах, развивается мелкая моторика. Кроме того, игра с конструктором требует от ребенка немалой усидчивости, целеустремленности, настойчивости, в процессе занятий укрепляется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самооценка,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развивается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самостоятельность и инициатива. 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 поскольку конструкторская деятельность предполагает анализ постройки,  описание пространственного расположения  отдельных деталей, планирование своих действий, и отчета  о проделанных действиях -  развивается 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также и речь ребенка, расширяется его словарный запас.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окси\Pictures\f02a2b_69507a63f8973fddef33b6ec11d40005.png_srz_965_645_85_22_0.50_1.20_0.00_png_srz.png"/>
          <p:cNvPicPr>
            <a:picLocks noChangeAspect="1" noChangeArrowheads="1"/>
          </p:cNvPicPr>
          <p:nvPr/>
        </p:nvPicPr>
        <p:blipFill>
          <a:blip r:embed="rId2" cstate="print"/>
          <a:srcRect b="4167"/>
          <a:stretch>
            <a:fillRect/>
          </a:stretch>
        </p:blipFill>
        <p:spPr bwMode="auto">
          <a:xfrm>
            <a:off x="-125022" y="0"/>
            <a:ext cx="9269022" cy="6715124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071538" y="2692276"/>
            <a:ext cx="7429552" cy="3879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Для того чтобы сформировать и поддержать интерес ребенка к играм с конструктором, попробуйте следовать этим рекомендациям: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Демонстрируйте искренний интерес к игре в конструктор.    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Включайте постройки в сюжет игры (вы играете, затем возникает необходимость ввести в игру нового героя или какой-то предмет – сконструируйте его; или наоборот, сначала сделайте предмет или героя из конструктора, а затем разверните некий сюжет с его участием).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Обыгрывайте сказки, стихотворения, песенки, конструируя «по тексту». Попробуйте, например, построить лубяную и ледяную избушку для Лисы и Зайца, летучий корабль или ступу бабы Яги.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Поддерживайте эффект новизны (за счет использования новых материалов и сюжетов).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Создайте условия для самостоятельного экспериментирования ребенка с конструктором (разместите конструктор в свободном доступе).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nachalo4ka.ru/wp-content/uploads/2014/05/shablon-deti-prevyu-3.png"/>
          <p:cNvPicPr>
            <a:picLocks noChangeAspect="1" noChangeArrowheads="1"/>
          </p:cNvPicPr>
          <p:nvPr/>
        </p:nvPicPr>
        <p:blipFill rotWithShape="1">
          <a:blip r:embed="rId2" cstate="print"/>
          <a:srcRect l="7582"/>
          <a:stretch/>
        </p:blipFill>
        <p:spPr bwMode="auto">
          <a:xfrm>
            <a:off x="1490045" y="416699"/>
            <a:ext cx="7398924" cy="6051445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1258888" cy="6669087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n>
                  <a:solidFill>
                    <a:srgbClr val="FFC000"/>
                  </a:solidFill>
                </a:ln>
                <a:solidFill>
                  <a:srgbClr val="C00000"/>
                </a:solidFill>
                <a:latin typeface="a_Romanus" pitchFamily="82" charset="-52"/>
              </a:rPr>
              <a:t> </a:t>
            </a:r>
            <a:endParaRPr lang="ru-RU" sz="4800" b="1" dirty="0">
              <a:ln>
                <a:solidFill>
                  <a:srgbClr val="FFC000"/>
                </a:solidFill>
              </a:ln>
              <a:solidFill>
                <a:srgbClr val="C00000"/>
              </a:solidFill>
              <a:latin typeface="a_Romanus" pitchFamily="82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0"/>
            <a:ext cx="688787" cy="67403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BodoniOrtoTitul" pitchFamily="18" charset="-52"/>
              </a:rPr>
              <a:t>М</a:t>
            </a:r>
          </a:p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BodoniOrtoTitul" pitchFamily="18" charset="-52"/>
              </a:rPr>
              <a:t>Я</a:t>
            </a:r>
          </a:p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BodoniOrtoTitul" pitchFamily="18" charset="-52"/>
              </a:rPr>
              <a:t>Г</a:t>
            </a:r>
          </a:p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BodoniOrtoTitul" pitchFamily="18" charset="-52"/>
              </a:rPr>
              <a:t>К</a:t>
            </a:r>
          </a:p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BodoniOrtoTitul" pitchFamily="18" charset="-52"/>
              </a:rPr>
              <a:t>И</a:t>
            </a:r>
          </a:p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BodoniOrtoTitul" pitchFamily="18" charset="-52"/>
              </a:rPr>
              <a:t>Й </a:t>
            </a:r>
          </a:p>
          <a:p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BodoniOrtoTitul" pitchFamily="18" charset="-52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BodoniOrtoTitul" pitchFamily="18" charset="-52"/>
              </a:rPr>
              <a:t>К</a:t>
            </a:r>
          </a:p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BodoniOrtoTitul" pitchFamily="18" charset="-52"/>
              </a:rPr>
              <a:t>О</a:t>
            </a:r>
          </a:p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BodoniOrtoTitul" pitchFamily="18" charset="-52"/>
              </a:rPr>
              <a:t>Н</a:t>
            </a:r>
          </a:p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BodoniOrtoTitul" pitchFamily="18" charset="-52"/>
              </a:rPr>
              <a:t>С</a:t>
            </a:r>
          </a:p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BodoniOrtoTitul" pitchFamily="18" charset="-52"/>
              </a:rPr>
              <a:t>Т</a:t>
            </a:r>
          </a:p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BodoniOrtoTitul" pitchFamily="18" charset="-52"/>
              </a:rPr>
              <a:t>Р</a:t>
            </a:r>
          </a:p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BodoniOrtoTitul" pitchFamily="18" charset="-52"/>
              </a:rPr>
              <a:t>У</a:t>
            </a:r>
          </a:p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BodoniOrtoTitul" pitchFamily="18" charset="-52"/>
              </a:rPr>
              <a:t>К</a:t>
            </a:r>
          </a:p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BodoniOrtoTitul" pitchFamily="18" charset="-52"/>
              </a:rPr>
              <a:t>Т</a:t>
            </a:r>
          </a:p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BodoniOrtoTitul" pitchFamily="18" charset="-52"/>
              </a:rPr>
              <a:t>О</a:t>
            </a:r>
          </a:p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BodoniOrtoTitul" pitchFamily="18" charset="-52"/>
              </a:rPr>
              <a:t>Р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BodoniOrtoTitul" pitchFamily="18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0307" y="6237312"/>
            <a:ext cx="4855829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_BodoniOrtoTitul"/>
              </a:rPr>
              <a:t>  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BodoniOrtoTitul"/>
              </a:rPr>
              <a:t>С В О И М И  Р У К А М И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BodoniOrtoTitul"/>
            </a:endParaRPr>
          </a:p>
        </p:txBody>
      </p:sp>
      <p:pic>
        <p:nvPicPr>
          <p:cNvPr id="1026" name="Picture 2" descr="http://kladraz.ru/upload/blogs2/2016/10/13607_7fc3355886a9dca7e6cb051b994f0da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7" b="2167"/>
          <a:stretch/>
        </p:blipFill>
        <p:spPr bwMode="auto">
          <a:xfrm>
            <a:off x="4505022" y="852312"/>
            <a:ext cx="3850327" cy="53884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Picture 1" descr="C:\Users\окси\Pictures\f02a2b_69507a63f8973fddef33b6ec11d40005.png_srz_965_645_85_22_0.50_1.20_0.00_png_sr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69022" cy="6858000"/>
          </a:xfrm>
          <a:prstGeom prst="rect">
            <a:avLst/>
          </a:prstGeom>
          <a:noFill/>
        </p:spPr>
      </p:pic>
      <p:pic>
        <p:nvPicPr>
          <p:cNvPr id="8198" name="Picture 6" descr="http://3.bp.blogspot.com/-YCaqooZWL0w/U7QIJH_Wm1I/AAAAAAAAHug/XL4iZGJtdLA/s1600/180-idey-leta-delaem-konstruktor-iz-gubok-aistbox.png"/>
          <p:cNvPicPr>
            <a:picLocks noChangeAspect="1" noChangeArrowheads="1"/>
          </p:cNvPicPr>
          <p:nvPr/>
        </p:nvPicPr>
        <p:blipFill>
          <a:blip r:embed="rId3" cstate="print"/>
          <a:srcRect l="20000" r="10000"/>
          <a:stretch>
            <a:fillRect/>
          </a:stretch>
        </p:blipFill>
        <p:spPr bwMode="auto">
          <a:xfrm>
            <a:off x="5580112" y="2636912"/>
            <a:ext cx="2880320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http://www.diycraftsl.com/wp-content/uploads/2015/01/these-little-grass-sponge-houses-are-a-fun-project-for-the-whole-family-try-this-fun-diy-today..jpg"/>
          <p:cNvPicPr>
            <a:picLocks noChangeAspect="1" noChangeArrowheads="1"/>
          </p:cNvPicPr>
          <p:nvPr/>
        </p:nvPicPr>
        <p:blipFill>
          <a:blip r:embed="rId4" cstate="print"/>
          <a:srcRect t="66641" r="66662"/>
          <a:stretch>
            <a:fillRect/>
          </a:stretch>
        </p:blipFill>
        <p:spPr bwMode="auto">
          <a:xfrm>
            <a:off x="1475656" y="3140968"/>
            <a:ext cx="3384376" cy="2823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732240" y="404664"/>
            <a:ext cx="22322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Дом мы строим.</a:t>
            </a: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Выше, выше!</a:t>
            </a: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Есть окошки в нем и крыша.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 descr="C:\Users\окси\Pictures\f02a2b_69507a63f8973fddef33b6ec11d40005.png_srz_965_645_85_22_0.50_1.20_0.00_png_srz.png"/>
          <p:cNvPicPr>
            <a:picLocks noChangeAspect="1" noChangeArrowheads="1"/>
          </p:cNvPicPr>
          <p:nvPr/>
        </p:nvPicPr>
        <p:blipFill>
          <a:blip r:embed="rId2" cstate="print"/>
          <a:srcRect b="3908"/>
          <a:stretch>
            <a:fillRect/>
          </a:stretch>
        </p:blipFill>
        <p:spPr bwMode="auto">
          <a:xfrm>
            <a:off x="0" y="0"/>
            <a:ext cx="9269022" cy="6858000"/>
          </a:xfrm>
          <a:prstGeom prst="rect">
            <a:avLst/>
          </a:prstGeom>
          <a:noFill/>
        </p:spPr>
      </p:pic>
      <p:pic>
        <p:nvPicPr>
          <p:cNvPr id="7" name="Picture 2" descr="http://rkw-uk.com/wp-content/uploads/2015/07/mebli-c-gub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1558" y="980728"/>
            <a:ext cx="3776299" cy="28366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0" name="Picture 2" descr="http://stranamasterov.ru/files/imagecache/thumb/i2014/04/12/img_3279.jpg"/>
          <p:cNvPicPr>
            <a:picLocks noChangeAspect="1" noChangeArrowheads="1"/>
          </p:cNvPicPr>
          <p:nvPr/>
        </p:nvPicPr>
        <p:blipFill>
          <a:blip r:embed="rId4" cstate="print"/>
          <a:srcRect b="9001"/>
          <a:stretch>
            <a:fillRect/>
          </a:stretch>
        </p:blipFill>
        <p:spPr bwMode="auto">
          <a:xfrm rot="21018585">
            <a:off x="1094272" y="3447827"/>
            <a:ext cx="3869998" cy="26412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0000"/>
          <a:stretch/>
        </p:blipFill>
        <p:spPr bwMode="auto">
          <a:xfrm rot="448213">
            <a:off x="4679917" y="3497710"/>
            <a:ext cx="4297481" cy="28434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372200" y="332657"/>
            <a:ext cx="25202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7030A0"/>
                </a:solidFill>
              </a:rPr>
              <a:t>Раз, два, три, </a:t>
            </a:r>
            <a:r>
              <a:rPr lang="ru-RU" sz="2400" b="1" i="1" dirty="0" smtClean="0">
                <a:solidFill>
                  <a:srgbClr val="7030A0"/>
                </a:solidFill>
              </a:rPr>
              <a:t>четыре…</a:t>
            </a: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Много </a:t>
            </a:r>
            <a:r>
              <a:rPr lang="ru-RU" sz="2400" b="1" i="1" dirty="0">
                <a:solidFill>
                  <a:srgbClr val="7030A0"/>
                </a:solidFill>
              </a:rPr>
              <a:t>мебели в квартире</a:t>
            </a:r>
            <a:br>
              <a:rPr lang="ru-RU" sz="2400" b="1" i="1" dirty="0">
                <a:solidFill>
                  <a:srgbClr val="7030A0"/>
                </a:solidFill>
              </a:rPr>
            </a:br>
            <a:endParaRPr lang="ru-RU" sz="24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Users\окси\Pictures\f02a2b_69507a63f8973fddef33b6ec11d40005.png_srz_965_645_85_22_0.50_1.20_0.00_png_srz.png"/>
          <p:cNvPicPr>
            <a:picLocks noChangeAspect="1" noChangeArrowheads="1"/>
          </p:cNvPicPr>
          <p:nvPr/>
        </p:nvPicPr>
        <p:blipFill>
          <a:blip r:embed="rId2" cstate="print"/>
          <a:srcRect b="3908"/>
          <a:stretch>
            <a:fillRect/>
          </a:stretch>
        </p:blipFill>
        <p:spPr bwMode="auto">
          <a:xfrm>
            <a:off x="0" y="188640"/>
            <a:ext cx="9269022" cy="66693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274638"/>
            <a:ext cx="3816424" cy="1143000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</a:rPr>
              <a:t>Если в доме нет сластей, </a:t>
            </a:r>
            <a:br>
              <a:rPr lang="ru-RU" sz="2400" b="1" i="1" dirty="0" smtClean="0">
                <a:solidFill>
                  <a:srgbClr val="7030A0"/>
                </a:solidFill>
              </a:rPr>
            </a:br>
            <a:r>
              <a:rPr lang="ru-RU" sz="2400" b="1" i="1" dirty="0" smtClean="0">
                <a:solidFill>
                  <a:srgbClr val="7030A0"/>
                </a:solidFill>
              </a:rPr>
              <a:t>Не зови к себе гостей.</a:t>
            </a:r>
            <a:br>
              <a:rPr lang="ru-RU" sz="2400" b="1" i="1" dirty="0" smtClean="0">
                <a:solidFill>
                  <a:srgbClr val="7030A0"/>
                </a:solidFill>
              </a:rPr>
            </a:br>
            <a:r>
              <a:rPr lang="ru-RU" sz="2400" b="1" i="1" dirty="0" smtClean="0">
                <a:solidFill>
                  <a:srgbClr val="7030A0"/>
                </a:solidFill>
              </a:rPr>
              <a:t>Веселиться невозможно без конфет и без пирожных.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6" name="Picture 6" descr="http://shopingbasket.ru/img/2015/070610/14465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33430">
            <a:off x="3166074" y="4080043"/>
            <a:ext cx="3197489" cy="23589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8" name="Picture 8" descr="https://innerchildfun.com/wp-content/uploads/2011/11/pretendsweets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45004">
            <a:off x="787073" y="2888031"/>
            <a:ext cx="2823604" cy="21233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http://www.atticcraft.ru/files/8288/photo8507_pr.jpg"/>
          <p:cNvPicPr>
            <a:picLocks noChangeAspect="1" noChangeArrowheads="1"/>
          </p:cNvPicPr>
          <p:nvPr/>
        </p:nvPicPr>
        <p:blipFill>
          <a:blip r:embed="rId5" cstate="print"/>
          <a:srcRect l="2807" t="5615" r="4547" b="4547"/>
          <a:stretch>
            <a:fillRect/>
          </a:stretch>
        </p:blipFill>
        <p:spPr bwMode="auto">
          <a:xfrm>
            <a:off x="6300192" y="3429000"/>
            <a:ext cx="2726508" cy="3300508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0" b="3946"/>
          <a:stretch/>
        </p:blipFill>
        <p:spPr bwMode="auto">
          <a:xfrm>
            <a:off x="6560875" y="1916832"/>
            <a:ext cx="2205142" cy="24025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Users\окси\Pictures\f02a2b_69507a63f8973fddef33b6ec11d40005.png_srz_965_645_85_22_0.50_1.20_0.00_png_srz.png"/>
          <p:cNvPicPr>
            <a:picLocks noChangeAspect="1" noChangeArrowheads="1"/>
          </p:cNvPicPr>
          <p:nvPr/>
        </p:nvPicPr>
        <p:blipFill>
          <a:blip r:embed="rId2" cstate="print"/>
          <a:srcRect b="3908"/>
          <a:stretch>
            <a:fillRect/>
          </a:stretch>
        </p:blipFill>
        <p:spPr bwMode="auto">
          <a:xfrm>
            <a:off x="0" y="188640"/>
            <a:ext cx="9269022" cy="66693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68" y="188640"/>
            <a:ext cx="2808312" cy="1728192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</a:rPr>
              <a:t>Ручейки звенят, бегут,</a:t>
            </a:r>
            <a:br>
              <a:rPr lang="ru-RU" sz="2400" b="1" i="1" dirty="0" smtClean="0">
                <a:solidFill>
                  <a:srgbClr val="7030A0"/>
                </a:solidFill>
              </a:rPr>
            </a:br>
            <a:r>
              <a:rPr lang="ru-RU" sz="2400" b="1" i="1" dirty="0" smtClean="0">
                <a:solidFill>
                  <a:srgbClr val="7030A0"/>
                </a:solidFill>
              </a:rPr>
              <a:t>В путь кораблики зовут.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79776"/>
            <a:ext cx="2779770" cy="35066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2" r="20634"/>
          <a:stretch/>
        </p:blipFill>
        <p:spPr bwMode="auto">
          <a:xfrm>
            <a:off x="5424086" y="2924944"/>
            <a:ext cx="2931340" cy="35614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 descr="C:\Users\окси\Pictures\f02a2b_69507a63f8973fddef33b6ec11d40005.png_srz_965_645_85_22_0.50_1.20_0.00_png_srz.png"/>
          <p:cNvPicPr>
            <a:picLocks noChangeAspect="1" noChangeArrowheads="1"/>
          </p:cNvPicPr>
          <p:nvPr/>
        </p:nvPicPr>
        <p:blipFill>
          <a:blip r:embed="rId2" cstate="print"/>
          <a:srcRect b="3801"/>
          <a:stretch>
            <a:fillRect/>
          </a:stretch>
        </p:blipFill>
        <p:spPr bwMode="auto">
          <a:xfrm>
            <a:off x="0" y="0"/>
            <a:ext cx="9269022" cy="6858000"/>
          </a:xfrm>
          <a:prstGeom prst="rect">
            <a:avLst/>
          </a:prstGeom>
          <a:noFill/>
        </p:spPr>
      </p:pic>
      <p:pic>
        <p:nvPicPr>
          <p:cNvPr id="5" name="Picture 2" descr="F:\1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96"/>
          <a:stretch/>
        </p:blipFill>
        <p:spPr bwMode="auto">
          <a:xfrm>
            <a:off x="1105763" y="3717032"/>
            <a:ext cx="3465029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9" t="3537" r="2426" b="4869"/>
          <a:stretch/>
        </p:blipFill>
        <p:spPr bwMode="auto">
          <a:xfrm>
            <a:off x="4159048" y="2852936"/>
            <a:ext cx="4733432" cy="3871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80112" y="332656"/>
            <a:ext cx="33123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Хороша моя машина, </a:t>
            </a: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Может ездить без бензина.</a:t>
            </a: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Только ключик повернется – </a:t>
            </a: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И машинка заведется</a:t>
            </a:r>
          </a:p>
          <a:p>
            <a:pPr algn="ctr"/>
            <a:r>
              <a:rPr lang="ru-RU" sz="2400" b="1" i="1" dirty="0" err="1">
                <a:solidFill>
                  <a:srgbClr val="7030A0"/>
                </a:solidFill>
              </a:rPr>
              <a:t>б</a:t>
            </a:r>
            <a:r>
              <a:rPr lang="ru-RU" sz="2400" b="1" i="1" dirty="0" err="1" smtClean="0">
                <a:solidFill>
                  <a:srgbClr val="7030A0"/>
                </a:solidFill>
              </a:rPr>
              <a:t>и</a:t>
            </a:r>
            <a:r>
              <a:rPr lang="ru-RU" sz="2400" b="1" i="1" dirty="0" smtClean="0">
                <a:solidFill>
                  <a:srgbClr val="7030A0"/>
                </a:solidFill>
              </a:rPr>
              <a:t> –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би</a:t>
            </a:r>
            <a:r>
              <a:rPr lang="ru-RU" sz="2400" b="1" i="1" dirty="0" smtClean="0">
                <a:solidFill>
                  <a:srgbClr val="7030A0"/>
                </a:solidFill>
              </a:rPr>
              <a:t> -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би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90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347</Words>
  <Application>Microsoft Office PowerPoint</Application>
  <PresentationFormat>Экран (4:3)</PresentationFormat>
  <Paragraphs>56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Лучшая игрушка  для ребенка –  конструктор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Если в доме нет сластей,  Не зови к себе гостей. Веселиться невозможно без конфет и без пирожных.</vt:lpstr>
      <vt:lpstr>Ручейки звенят, бегут, В путь кораблики зовут.</vt:lpstr>
      <vt:lpstr>Презентация PowerPoint</vt:lpstr>
      <vt:lpstr>Хороши у нас игрушки:  Куклы, мишки и хлопушки.  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Лучшая игрушка для ребенка –  конструктор</dc:title>
  <dc:creator>acer</dc:creator>
  <cp:lastModifiedBy>HP</cp:lastModifiedBy>
  <cp:revision>46</cp:revision>
  <dcterms:created xsi:type="dcterms:W3CDTF">2017-01-22T06:11:58Z</dcterms:created>
  <dcterms:modified xsi:type="dcterms:W3CDTF">2018-10-18T13:48:44Z</dcterms:modified>
</cp:coreProperties>
</file>