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8" r:id="rId3"/>
    <p:sldId id="269" r:id="rId4"/>
    <p:sldId id="270" r:id="rId5"/>
    <p:sldId id="271" r:id="rId6"/>
    <p:sldId id="272" r:id="rId7"/>
    <p:sldId id="273" r:id="rId8"/>
    <p:sldId id="274" r:id="rId9"/>
    <p:sldId id="275" r:id="rId10"/>
    <p:sldId id="257" r:id="rId11"/>
    <p:sldId id="260" r:id="rId12"/>
    <p:sldId id="263" r:id="rId13"/>
    <p:sldId id="264" r:id="rId14"/>
    <p:sldId id="265" r:id="rId15"/>
    <p:sldId id="266" r:id="rId16"/>
    <p:sldId id="267"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28.01.2021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28.01.2021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28.01.2021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28.01.2021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28.01.2021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28.01.2021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pPr/>
              <a:t>28.01.2021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28.01.2021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28.01.2021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28.01.2021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28.01.2021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4C71EC6-210F-42DE-9C53-41977AD35B3D}" type="datetimeFigureOut">
              <a:rPr lang="ru-RU" smtClean="0"/>
              <a:pPr/>
              <a:t>28.01.2021</a:t>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9B0651-EE4F-4900-A07F-96A6BFA9D0F0}" type="slidenum">
              <a:rPr lang="ru-RU" smtClean="0"/>
              <a:pPr/>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Заголовок 3"/>
          <p:cNvSpPr>
            <a:spLocks noGrp="1"/>
          </p:cNvSpPr>
          <p:nvPr>
            <p:ph type="title"/>
          </p:nvPr>
        </p:nvSpPr>
        <p:spPr>
          <a:xfrm>
            <a:off x="457200" y="1340768"/>
            <a:ext cx="8229600" cy="4104456"/>
          </a:xfrm>
        </p:spPr>
        <p:txBody>
          <a:bodyPr>
            <a:normAutofit/>
          </a:bodyPr>
          <a:lstStyle/>
          <a:p>
            <a:r>
              <a:rPr lang="ru-RU" b="1" dirty="0">
                <a:solidFill>
                  <a:schemeClr val="accent6">
                    <a:lumMod val="50000"/>
                  </a:schemeClr>
                </a:solidFill>
              </a:rPr>
              <a:t>Дифференциальная диагностика</a:t>
            </a:r>
            <a:r>
              <a:rPr lang="ru-RU" b="1" dirty="0"/>
              <a:t/>
            </a:r>
            <a:br>
              <a:rPr lang="ru-RU" b="1" dirty="0"/>
            </a:br>
            <a:r>
              <a:rPr lang="ru-RU" b="1" dirty="0">
                <a:solidFill>
                  <a:srgbClr val="C00000"/>
                </a:solidFill>
              </a:rPr>
              <a:t>моторной алалии</a:t>
            </a:r>
            <a:r>
              <a:rPr lang="ru-RU" b="1" dirty="0"/>
              <a:t/>
            </a:r>
            <a:br>
              <a:rPr lang="ru-RU" b="1" dirty="0"/>
            </a:br>
            <a:endParaRPr lang="ru-RU" b="1" dirty="0"/>
          </a:p>
        </p:txBody>
      </p:sp>
      <p:sp>
        <p:nvSpPr>
          <p:cNvPr id="2" name="TextBox 1"/>
          <p:cNvSpPr txBox="1"/>
          <p:nvPr/>
        </p:nvSpPr>
        <p:spPr>
          <a:xfrm>
            <a:off x="5220072" y="4867561"/>
            <a:ext cx="3672408" cy="1200329"/>
          </a:xfrm>
          <a:prstGeom prst="rect">
            <a:avLst/>
          </a:prstGeom>
          <a:noFill/>
        </p:spPr>
        <p:txBody>
          <a:bodyPr wrap="square" rtlCol="0">
            <a:spAutoFit/>
          </a:bodyPr>
          <a:lstStyle/>
          <a:p>
            <a:pPr algn="ctr"/>
            <a:r>
              <a:rPr lang="ru-RU" b="1" i="1" u="sng" dirty="0" smtClean="0">
                <a:solidFill>
                  <a:schemeClr val="accent6">
                    <a:lumMod val="50000"/>
                  </a:schemeClr>
                </a:solidFill>
              </a:rPr>
              <a:t>Презентацию выполнила:</a:t>
            </a:r>
          </a:p>
          <a:p>
            <a:r>
              <a:rPr lang="ru-RU" b="1" dirty="0" err="1" smtClean="0">
                <a:solidFill>
                  <a:schemeClr val="accent6">
                    <a:lumMod val="50000"/>
                  </a:schemeClr>
                </a:solidFill>
              </a:rPr>
              <a:t>Утемова</a:t>
            </a:r>
            <a:r>
              <a:rPr lang="ru-RU" b="1" dirty="0" smtClean="0">
                <a:solidFill>
                  <a:schemeClr val="accent6">
                    <a:lumMod val="50000"/>
                  </a:schemeClr>
                </a:solidFill>
              </a:rPr>
              <a:t> </a:t>
            </a:r>
            <a:r>
              <a:rPr lang="ru-RU" b="1" dirty="0">
                <a:solidFill>
                  <a:schemeClr val="accent6">
                    <a:lumMod val="50000"/>
                  </a:schemeClr>
                </a:solidFill>
              </a:rPr>
              <a:t>Тамара </a:t>
            </a:r>
            <a:r>
              <a:rPr lang="ru-RU" b="1" dirty="0" smtClean="0">
                <a:solidFill>
                  <a:schemeClr val="accent6">
                    <a:lumMod val="50000"/>
                  </a:schemeClr>
                </a:solidFill>
              </a:rPr>
              <a:t>Николаевна</a:t>
            </a:r>
          </a:p>
          <a:p>
            <a:r>
              <a:rPr lang="ru-RU" b="1" dirty="0">
                <a:solidFill>
                  <a:schemeClr val="accent6">
                    <a:lumMod val="50000"/>
                  </a:schemeClr>
                </a:solidFill>
              </a:rPr>
              <a:t>у</a:t>
            </a:r>
            <a:r>
              <a:rPr lang="ru-RU" b="1" dirty="0" smtClean="0">
                <a:solidFill>
                  <a:schemeClr val="accent6">
                    <a:lumMod val="50000"/>
                  </a:schemeClr>
                </a:solidFill>
              </a:rPr>
              <a:t>читель-логопед  МДОУ </a:t>
            </a:r>
          </a:p>
          <a:p>
            <a:r>
              <a:rPr lang="ru-RU" b="1" dirty="0" smtClean="0">
                <a:solidFill>
                  <a:schemeClr val="accent6">
                    <a:lumMod val="50000"/>
                  </a:schemeClr>
                </a:solidFill>
              </a:rPr>
              <a:t>«</a:t>
            </a:r>
            <a:r>
              <a:rPr lang="ru-RU" b="1" dirty="0" err="1" smtClean="0">
                <a:solidFill>
                  <a:schemeClr val="accent6">
                    <a:lumMod val="50000"/>
                  </a:schemeClr>
                </a:solidFill>
              </a:rPr>
              <a:t>Суксунский</a:t>
            </a:r>
            <a:r>
              <a:rPr lang="ru-RU" b="1" dirty="0" smtClean="0">
                <a:solidFill>
                  <a:schemeClr val="accent6">
                    <a:lumMod val="50000"/>
                  </a:schemeClr>
                </a:solidFill>
              </a:rPr>
              <a:t> детский сад Улыбка»</a:t>
            </a:r>
            <a:endParaRPr lang="ru-RU" b="1" dirty="0">
              <a:solidFill>
                <a:schemeClr val="accent6">
                  <a:lumMod val="50000"/>
                </a:schemeClr>
              </a:solidFill>
            </a:endParaRPr>
          </a:p>
        </p:txBody>
      </p:sp>
      <p:sp>
        <p:nvSpPr>
          <p:cNvPr id="3" name="TextBox 2"/>
          <p:cNvSpPr txBox="1"/>
          <p:nvPr/>
        </p:nvSpPr>
        <p:spPr>
          <a:xfrm>
            <a:off x="3887924" y="6083914"/>
            <a:ext cx="1368152" cy="369332"/>
          </a:xfrm>
          <a:prstGeom prst="rect">
            <a:avLst/>
          </a:prstGeom>
          <a:noFill/>
        </p:spPr>
        <p:txBody>
          <a:bodyPr wrap="square" rtlCol="0">
            <a:spAutoFit/>
          </a:bodyPr>
          <a:lstStyle/>
          <a:p>
            <a:r>
              <a:rPr lang="ru-RU" b="1" dirty="0" smtClean="0">
                <a:solidFill>
                  <a:schemeClr val="accent6">
                    <a:lumMod val="50000"/>
                  </a:schemeClr>
                </a:solidFill>
              </a:rPr>
              <a:t>2020 год</a:t>
            </a:r>
            <a:endParaRPr lang="ru-RU" b="1" dirty="0">
              <a:solidFill>
                <a:schemeClr val="accent6">
                  <a:lumMod val="50000"/>
                </a:schemeClr>
              </a:solidFill>
            </a:endParaRPr>
          </a:p>
        </p:txBody>
      </p:sp>
    </p:spTree>
    <p:extLst>
      <p:ext uri="{BB962C8B-B14F-4D97-AF65-F5344CB8AC3E}">
        <p14:creationId xmlns:p14="http://schemas.microsoft.com/office/powerpoint/2010/main" xmlns="" val="2783328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Заголовок 2"/>
          <p:cNvSpPr>
            <a:spLocks noGrp="1"/>
          </p:cNvSpPr>
          <p:nvPr>
            <p:ph type="title"/>
          </p:nvPr>
        </p:nvSpPr>
        <p:spPr>
          <a:xfrm>
            <a:off x="287524" y="692696"/>
            <a:ext cx="8568952" cy="4882554"/>
          </a:xfrm>
        </p:spPr>
        <p:txBody>
          <a:bodyPr>
            <a:normAutofit/>
          </a:bodyPr>
          <a:lstStyle/>
          <a:p>
            <a:pPr algn="l">
              <a:lnSpc>
                <a:spcPct val="115000"/>
              </a:lnSpc>
            </a:pPr>
            <a:r>
              <a:rPr lang="ru-RU" sz="1800" b="1" dirty="0" smtClean="0">
                <a:solidFill>
                  <a:schemeClr val="accent2">
                    <a:lumMod val="75000"/>
                  </a:schemeClr>
                </a:solidFill>
                <a:latin typeface="Times New Roman" pitchFamily="18" charset="0"/>
                <a:ea typeface="Calibri"/>
                <a:cs typeface="Times New Roman" pitchFamily="18" charset="0"/>
              </a:rPr>
              <a:t> </a:t>
            </a:r>
            <a:r>
              <a:rPr lang="ru-RU" sz="2000" b="1" dirty="0" smtClean="0">
                <a:solidFill>
                  <a:schemeClr val="accent6">
                    <a:lumMod val="50000"/>
                  </a:schemeClr>
                </a:solidFill>
                <a:latin typeface="Times New Roman" pitchFamily="18" charset="0"/>
                <a:ea typeface="Calibri"/>
                <a:cs typeface="Times New Roman" pitchFamily="18" charset="0"/>
              </a:rPr>
              <a:t>Отличие </a:t>
            </a:r>
            <a:r>
              <a:rPr lang="ru-RU" sz="2000" b="1" dirty="0">
                <a:solidFill>
                  <a:schemeClr val="accent6">
                    <a:lumMod val="50000"/>
                  </a:schemeClr>
                </a:solidFill>
                <a:latin typeface="Times New Roman" pitchFamily="18" charset="0"/>
                <a:ea typeface="Calibri"/>
                <a:cs typeface="Times New Roman" pitchFamily="18" charset="0"/>
              </a:rPr>
              <a:t>моторной (экспрессивной) алалии от сенсорной </a:t>
            </a:r>
            <a:r>
              <a:rPr lang="ru-RU" sz="2000" b="1" dirty="0" smtClean="0">
                <a:solidFill>
                  <a:schemeClr val="accent6">
                    <a:lumMod val="50000"/>
                  </a:schemeClr>
                </a:solidFill>
                <a:latin typeface="Times New Roman" pitchFamily="18" charset="0"/>
                <a:ea typeface="Calibri"/>
                <a:cs typeface="Times New Roman" pitchFamily="18" charset="0"/>
              </a:rPr>
              <a:t>алалии</a:t>
            </a:r>
            <a:br>
              <a:rPr lang="ru-RU" sz="2000" b="1" dirty="0" smtClean="0">
                <a:solidFill>
                  <a:schemeClr val="accent6">
                    <a:lumMod val="50000"/>
                  </a:schemeClr>
                </a:solidFill>
                <a:latin typeface="Times New Roman" pitchFamily="18" charset="0"/>
                <a:ea typeface="Calibri"/>
                <a:cs typeface="Times New Roman" pitchFamily="18" charset="0"/>
              </a:rPr>
            </a:br>
            <a:r>
              <a:rPr lang="ru-RU" sz="1800" b="1" dirty="0">
                <a:solidFill>
                  <a:schemeClr val="accent6">
                    <a:lumMod val="50000"/>
                  </a:schemeClr>
                </a:solidFill>
                <a:latin typeface="Times New Roman" pitchFamily="18" charset="0"/>
                <a:ea typeface="Calibri"/>
                <a:cs typeface="Times New Roman" pitchFamily="18" charset="0"/>
              </a:rPr>
              <a:t/>
            </a:r>
            <a:br>
              <a:rPr lang="ru-RU" sz="1800" b="1" dirty="0">
                <a:solidFill>
                  <a:schemeClr val="accent6">
                    <a:lumMod val="50000"/>
                  </a:schemeClr>
                </a:solidFill>
                <a:latin typeface="Times New Roman" pitchFamily="18" charset="0"/>
                <a:ea typeface="Calibri"/>
                <a:cs typeface="Times New Roman" pitchFamily="18" charset="0"/>
              </a:rPr>
            </a:br>
            <a:r>
              <a:rPr lang="ru-RU" sz="1600" b="1" dirty="0" smtClean="0">
                <a:latin typeface="Times New Roman" pitchFamily="18" charset="0"/>
                <a:ea typeface="Calibri"/>
                <a:cs typeface="Times New Roman" pitchFamily="18" charset="0"/>
              </a:rPr>
              <a:t>                                                                </a:t>
            </a:r>
            <a:r>
              <a:rPr lang="ru-RU" sz="1600" dirty="0" smtClean="0">
                <a:solidFill>
                  <a:schemeClr val="accent6">
                    <a:lumMod val="50000"/>
                  </a:schemeClr>
                </a:solidFill>
                <a:latin typeface="Times New Roman" pitchFamily="18" charset="0"/>
                <a:ea typeface="Calibri"/>
                <a:cs typeface="Times New Roman" pitchFamily="18" charset="0"/>
              </a:rPr>
              <a:t>При </a:t>
            </a:r>
            <a:r>
              <a:rPr lang="ru-RU" sz="1600" dirty="0">
                <a:solidFill>
                  <a:schemeClr val="accent6">
                    <a:lumMod val="50000"/>
                  </a:schemeClr>
                </a:solidFill>
                <a:latin typeface="Times New Roman" pitchFamily="18" charset="0"/>
                <a:ea typeface="Calibri"/>
                <a:cs typeface="Times New Roman" pitchFamily="18" charset="0"/>
              </a:rPr>
              <a:t>экспрессивной алалии: </a:t>
            </a:r>
            <a:br>
              <a:rPr lang="ru-RU" sz="1600" dirty="0">
                <a:solidFill>
                  <a:schemeClr val="accent6">
                    <a:lumMod val="50000"/>
                  </a:schemeClr>
                </a:solidFill>
                <a:latin typeface="Times New Roman" pitchFamily="18" charset="0"/>
                <a:ea typeface="Calibri"/>
                <a:cs typeface="Times New Roman" pitchFamily="18" charset="0"/>
              </a:rPr>
            </a:br>
            <a:r>
              <a:rPr lang="ru-RU" sz="1600" dirty="0" smtClean="0">
                <a:solidFill>
                  <a:schemeClr val="accent6">
                    <a:lumMod val="50000"/>
                  </a:schemeClr>
                </a:solidFill>
                <a:latin typeface="Times New Roman" pitchFamily="18" charset="0"/>
                <a:ea typeface="Calibri"/>
                <a:cs typeface="Times New Roman" pitchFamily="18" charset="0"/>
              </a:rPr>
              <a:t>- сохранно </a:t>
            </a:r>
            <a:r>
              <a:rPr lang="ru-RU" sz="1600" dirty="0">
                <a:solidFill>
                  <a:schemeClr val="accent6">
                    <a:lumMod val="50000"/>
                  </a:schemeClr>
                </a:solidFill>
                <a:latin typeface="Times New Roman" pitchFamily="18" charset="0"/>
                <a:ea typeface="Calibri"/>
                <a:cs typeface="Times New Roman" pitchFamily="18" charset="0"/>
              </a:rPr>
              <a:t>восприятие речи </a:t>
            </a:r>
            <a:r>
              <a:rPr lang="ru-RU" sz="1600" dirty="0" smtClean="0">
                <a:solidFill>
                  <a:schemeClr val="accent6">
                    <a:lumMod val="50000"/>
                  </a:schemeClr>
                </a:solidFill>
                <a:latin typeface="Times New Roman" pitchFamily="18" charset="0"/>
                <a:ea typeface="Calibri"/>
                <a:cs typeface="Times New Roman" pitchFamily="18" charset="0"/>
              </a:rPr>
              <a:t>на перцептивном уровне; </a:t>
            </a:r>
            <a:br>
              <a:rPr lang="ru-RU" sz="1600" dirty="0" smtClean="0">
                <a:solidFill>
                  <a:schemeClr val="accent6">
                    <a:lumMod val="50000"/>
                  </a:schemeClr>
                </a:solidFill>
                <a:latin typeface="Times New Roman" pitchFamily="18" charset="0"/>
                <a:ea typeface="Calibri"/>
                <a:cs typeface="Times New Roman" pitchFamily="18" charset="0"/>
              </a:rPr>
            </a:br>
            <a:r>
              <a:rPr lang="ru-RU" sz="1600" dirty="0" smtClean="0">
                <a:solidFill>
                  <a:schemeClr val="accent6">
                    <a:lumMod val="50000"/>
                  </a:schemeClr>
                </a:solidFill>
                <a:latin typeface="Times New Roman" pitchFamily="18" charset="0"/>
                <a:ea typeface="Calibri"/>
                <a:cs typeface="Times New Roman" pitchFamily="18" charset="0"/>
              </a:rPr>
              <a:t>- соответствующее </a:t>
            </a:r>
            <a:r>
              <a:rPr lang="ru-RU" sz="1600" dirty="0">
                <a:solidFill>
                  <a:schemeClr val="accent6">
                    <a:lumMod val="50000"/>
                  </a:schemeClr>
                </a:solidFill>
                <a:latin typeface="Times New Roman" pitchFamily="18" charset="0"/>
                <a:ea typeface="Calibri"/>
                <a:cs typeface="Times New Roman" pitchFamily="18" charset="0"/>
              </a:rPr>
              <a:t>возрасту понимание речи;</a:t>
            </a:r>
            <a:br>
              <a:rPr lang="ru-RU" sz="1600" dirty="0">
                <a:solidFill>
                  <a:schemeClr val="accent6">
                    <a:lumMod val="50000"/>
                  </a:schemeClr>
                </a:solidFill>
                <a:latin typeface="Times New Roman" pitchFamily="18" charset="0"/>
                <a:ea typeface="Calibri"/>
                <a:cs typeface="Times New Roman" pitchFamily="18" charset="0"/>
              </a:rPr>
            </a:br>
            <a:r>
              <a:rPr lang="ru-RU" sz="1600" dirty="0" smtClean="0">
                <a:solidFill>
                  <a:schemeClr val="accent6">
                    <a:lumMod val="50000"/>
                  </a:schemeClr>
                </a:solidFill>
                <a:latin typeface="Times New Roman" pitchFamily="18" charset="0"/>
                <a:ea typeface="Calibri"/>
                <a:cs typeface="Times New Roman" pitchFamily="18" charset="0"/>
              </a:rPr>
              <a:t>- понимание </a:t>
            </a:r>
            <a:r>
              <a:rPr lang="ru-RU" sz="1600" dirty="0">
                <a:solidFill>
                  <a:schemeClr val="accent6">
                    <a:lumMod val="50000"/>
                  </a:schemeClr>
                </a:solidFill>
                <a:latin typeface="Times New Roman" pitchFamily="18" charset="0"/>
                <a:ea typeface="Calibri"/>
                <a:cs typeface="Times New Roman" pitchFamily="18" charset="0"/>
              </a:rPr>
              <a:t>возможно без опоры на зрительное восприятие артикуляции;</a:t>
            </a:r>
            <a:br>
              <a:rPr lang="ru-RU" sz="1600" dirty="0">
                <a:solidFill>
                  <a:schemeClr val="accent6">
                    <a:lumMod val="50000"/>
                  </a:schemeClr>
                </a:solidFill>
                <a:latin typeface="Times New Roman" pitchFamily="18" charset="0"/>
                <a:ea typeface="Calibri"/>
                <a:cs typeface="Times New Roman" pitchFamily="18" charset="0"/>
              </a:rPr>
            </a:br>
            <a:r>
              <a:rPr lang="ru-RU" sz="1600" dirty="0" smtClean="0">
                <a:solidFill>
                  <a:schemeClr val="accent6">
                    <a:lumMod val="50000"/>
                  </a:schemeClr>
                </a:solidFill>
                <a:latin typeface="Times New Roman" pitchFamily="18" charset="0"/>
                <a:ea typeface="Calibri"/>
                <a:cs typeface="Times New Roman" pitchFamily="18" charset="0"/>
              </a:rPr>
              <a:t>   хорошее </a:t>
            </a:r>
            <a:r>
              <a:rPr lang="ru-RU" sz="1600" dirty="0">
                <a:solidFill>
                  <a:schemeClr val="accent6">
                    <a:lumMod val="50000"/>
                  </a:schemeClr>
                </a:solidFill>
                <a:latin typeface="Times New Roman" pitchFamily="18" charset="0"/>
                <a:ea typeface="Calibri"/>
                <a:cs typeface="Times New Roman" pitchFamily="18" charset="0"/>
              </a:rPr>
              <a:t>слуховое внимание; </a:t>
            </a:r>
            <a:br>
              <a:rPr lang="ru-RU" sz="1600" dirty="0">
                <a:solidFill>
                  <a:schemeClr val="accent6">
                    <a:lumMod val="50000"/>
                  </a:schemeClr>
                </a:solidFill>
                <a:latin typeface="Times New Roman" pitchFamily="18" charset="0"/>
                <a:ea typeface="Calibri"/>
                <a:cs typeface="Times New Roman" pitchFamily="18" charset="0"/>
              </a:rPr>
            </a:br>
            <a:r>
              <a:rPr lang="ru-RU" sz="1600" dirty="0" smtClean="0">
                <a:solidFill>
                  <a:schemeClr val="accent6">
                    <a:lumMod val="50000"/>
                  </a:schemeClr>
                </a:solidFill>
                <a:latin typeface="Times New Roman" pitchFamily="18" charset="0"/>
                <a:ea typeface="Calibri"/>
                <a:cs typeface="Times New Roman" pitchFamily="18" charset="0"/>
              </a:rPr>
              <a:t>- отсутствие </a:t>
            </a:r>
            <a:r>
              <a:rPr lang="ru-RU" sz="1600" dirty="0" err="1">
                <a:solidFill>
                  <a:schemeClr val="accent6">
                    <a:lumMod val="50000"/>
                  </a:schemeClr>
                </a:solidFill>
                <a:latin typeface="Times New Roman" pitchFamily="18" charset="0"/>
                <a:ea typeface="Calibri"/>
                <a:cs typeface="Times New Roman" pitchFamily="18" charset="0"/>
              </a:rPr>
              <a:t>эхолалии</a:t>
            </a:r>
            <a:r>
              <a:rPr lang="ru-RU" sz="1600" dirty="0">
                <a:solidFill>
                  <a:schemeClr val="accent6">
                    <a:lumMod val="50000"/>
                  </a:schemeClr>
                </a:solidFill>
                <a:latin typeface="Times New Roman" pitchFamily="18" charset="0"/>
                <a:ea typeface="Calibri"/>
                <a:cs typeface="Times New Roman" pitchFamily="18" charset="0"/>
              </a:rPr>
              <a:t>; </a:t>
            </a:r>
            <a:r>
              <a:rPr lang="ru-RU" sz="1600" dirty="0" smtClean="0">
                <a:solidFill>
                  <a:schemeClr val="accent6">
                    <a:lumMod val="50000"/>
                  </a:schemeClr>
                </a:solidFill>
                <a:latin typeface="Times New Roman" pitchFamily="18" charset="0"/>
                <a:ea typeface="Calibri"/>
                <a:cs typeface="Times New Roman" pitchFamily="18" charset="0"/>
              </a:rPr>
              <a:t/>
            </a:r>
            <a:br>
              <a:rPr lang="ru-RU" sz="1600" dirty="0" smtClean="0">
                <a:solidFill>
                  <a:schemeClr val="accent6">
                    <a:lumMod val="50000"/>
                  </a:schemeClr>
                </a:solidFill>
                <a:latin typeface="Times New Roman" pitchFamily="18" charset="0"/>
                <a:ea typeface="Calibri"/>
                <a:cs typeface="Times New Roman" pitchFamily="18" charset="0"/>
              </a:rPr>
            </a:br>
            <a:r>
              <a:rPr lang="ru-RU" sz="1600" dirty="0" smtClean="0">
                <a:solidFill>
                  <a:schemeClr val="accent6">
                    <a:lumMod val="50000"/>
                  </a:schemeClr>
                </a:solidFill>
                <a:latin typeface="Times New Roman" pitchFamily="18" charset="0"/>
                <a:ea typeface="Calibri"/>
                <a:cs typeface="Times New Roman" pitchFamily="18" charset="0"/>
              </a:rPr>
              <a:t>   в </a:t>
            </a:r>
            <a:r>
              <a:rPr lang="ru-RU" sz="1600" dirty="0">
                <a:solidFill>
                  <a:schemeClr val="accent6">
                    <a:lumMod val="50000"/>
                  </a:schemeClr>
                </a:solidFill>
                <a:latin typeface="Times New Roman" pitchFamily="18" charset="0"/>
                <a:ea typeface="Calibri"/>
                <a:cs typeface="Times New Roman" pitchFamily="18" charset="0"/>
              </a:rPr>
              <a:t>некоторых </a:t>
            </a:r>
            <a:r>
              <a:rPr lang="ru-RU" sz="1600" dirty="0" smtClean="0">
                <a:solidFill>
                  <a:schemeClr val="accent6">
                    <a:lumMod val="50000"/>
                  </a:schemeClr>
                </a:solidFill>
                <a:latin typeface="Times New Roman" pitchFamily="18" charset="0"/>
                <a:ea typeface="Calibri"/>
                <a:cs typeface="Times New Roman" pitchFamily="18" charset="0"/>
              </a:rPr>
              <a:t>случаях невозможность </a:t>
            </a:r>
            <a:r>
              <a:rPr lang="ru-RU" sz="1600" dirty="0">
                <a:solidFill>
                  <a:schemeClr val="accent6">
                    <a:lumMod val="50000"/>
                  </a:schemeClr>
                </a:solidFill>
                <a:latin typeface="Times New Roman" pitchFamily="18" charset="0"/>
                <a:ea typeface="Calibri"/>
                <a:cs typeface="Times New Roman" pitchFamily="18" charset="0"/>
              </a:rPr>
              <a:t>повторения (дети с </a:t>
            </a:r>
            <a:r>
              <a:rPr lang="ru-RU" sz="1600" dirty="0" err="1">
                <a:solidFill>
                  <a:schemeClr val="accent6">
                    <a:lumMod val="50000"/>
                  </a:schemeClr>
                </a:solidFill>
                <a:latin typeface="Times New Roman" pitchFamily="18" charset="0"/>
                <a:ea typeface="Calibri"/>
                <a:cs typeface="Times New Roman" pitchFamily="18" charset="0"/>
              </a:rPr>
              <a:t>импрессивной</a:t>
            </a:r>
            <a:r>
              <a:rPr lang="ru-RU" sz="1600" dirty="0">
                <a:solidFill>
                  <a:schemeClr val="accent6">
                    <a:lumMod val="50000"/>
                  </a:schemeClr>
                </a:solidFill>
                <a:latin typeface="Times New Roman" pitchFamily="18" charset="0"/>
                <a:ea typeface="Calibri"/>
                <a:cs typeface="Times New Roman" pitchFamily="18" charset="0"/>
              </a:rPr>
              <a:t> алалией, как </a:t>
            </a:r>
            <a:r>
              <a:rPr lang="ru-RU" sz="1600" dirty="0" smtClean="0">
                <a:solidFill>
                  <a:schemeClr val="accent6">
                    <a:lumMod val="50000"/>
                  </a:schemeClr>
                </a:solidFill>
                <a:latin typeface="Times New Roman" pitchFamily="18" charset="0"/>
                <a:ea typeface="Calibri"/>
                <a:cs typeface="Times New Roman" pitchFamily="18" charset="0"/>
              </a:rPr>
              <a:t>правило,      многое </a:t>
            </a:r>
            <a:r>
              <a:rPr lang="ru-RU" sz="1600" dirty="0">
                <a:solidFill>
                  <a:schemeClr val="accent6">
                    <a:lumMod val="50000"/>
                  </a:schemeClr>
                </a:solidFill>
                <a:latin typeface="Times New Roman" pitchFamily="18" charset="0"/>
                <a:ea typeface="Calibri"/>
                <a:cs typeface="Times New Roman" pitchFamily="18" charset="0"/>
              </a:rPr>
              <a:t>повторяют, но не понимают повторенного); </a:t>
            </a:r>
            <a:r>
              <a:rPr lang="ru-RU" sz="1600" dirty="0" smtClean="0">
                <a:solidFill>
                  <a:schemeClr val="accent6">
                    <a:lumMod val="50000"/>
                  </a:schemeClr>
                </a:solidFill>
                <a:latin typeface="Times New Roman" pitchFamily="18" charset="0"/>
                <a:ea typeface="Calibri"/>
                <a:cs typeface="Times New Roman" pitchFamily="18" charset="0"/>
              </a:rPr>
              <a:t/>
            </a:r>
            <a:br>
              <a:rPr lang="ru-RU" sz="1600" dirty="0" smtClean="0">
                <a:solidFill>
                  <a:schemeClr val="accent6">
                    <a:lumMod val="50000"/>
                  </a:schemeClr>
                </a:solidFill>
                <a:latin typeface="Times New Roman" pitchFamily="18" charset="0"/>
                <a:ea typeface="Calibri"/>
                <a:cs typeface="Times New Roman" pitchFamily="18" charset="0"/>
              </a:rPr>
            </a:br>
            <a:r>
              <a:rPr lang="ru-RU" sz="1600" dirty="0" smtClean="0">
                <a:solidFill>
                  <a:schemeClr val="accent6">
                    <a:lumMod val="50000"/>
                  </a:schemeClr>
                </a:solidFill>
                <a:latin typeface="Times New Roman" pitchFamily="18" charset="0"/>
                <a:ea typeface="Calibri"/>
                <a:cs typeface="Times New Roman" pitchFamily="18" charset="0"/>
              </a:rPr>
              <a:t>- стремление </a:t>
            </a:r>
            <a:r>
              <a:rPr lang="ru-RU" sz="1600" dirty="0">
                <a:solidFill>
                  <a:schemeClr val="accent6">
                    <a:lumMod val="50000"/>
                  </a:schemeClr>
                </a:solidFill>
                <a:latin typeface="Times New Roman" pitchFamily="18" charset="0"/>
                <a:ea typeface="Calibri"/>
                <a:cs typeface="Times New Roman" pitchFamily="18" charset="0"/>
              </a:rPr>
              <a:t>к </a:t>
            </a:r>
            <a:r>
              <a:rPr lang="ru-RU" sz="1600" dirty="0" smtClean="0">
                <a:solidFill>
                  <a:schemeClr val="accent6">
                    <a:lumMod val="50000"/>
                  </a:schemeClr>
                </a:solidFill>
                <a:latin typeface="Times New Roman" pitchFamily="18" charset="0"/>
                <a:ea typeface="Calibri"/>
                <a:cs typeface="Times New Roman" pitchFamily="18" charset="0"/>
              </a:rPr>
              <a:t>языковой (вербальной </a:t>
            </a:r>
            <a:r>
              <a:rPr lang="ru-RU" sz="1600" dirty="0">
                <a:solidFill>
                  <a:schemeClr val="accent6">
                    <a:lumMod val="50000"/>
                  </a:schemeClr>
                </a:solidFill>
                <a:latin typeface="Times New Roman" pitchFamily="18" charset="0"/>
                <a:ea typeface="Calibri"/>
                <a:cs typeface="Times New Roman" pitchFamily="18" charset="0"/>
              </a:rPr>
              <a:t>и невербальной) коммуникации; </a:t>
            </a:r>
            <a:r>
              <a:rPr lang="ru-RU" sz="1600" dirty="0" smtClean="0">
                <a:solidFill>
                  <a:schemeClr val="accent6">
                    <a:lumMod val="50000"/>
                  </a:schemeClr>
                </a:solidFill>
                <a:latin typeface="Times New Roman" pitchFamily="18" charset="0"/>
                <a:ea typeface="Calibri"/>
                <a:cs typeface="Times New Roman" pitchFamily="18" charset="0"/>
              </a:rPr>
              <a:t/>
            </a:r>
            <a:br>
              <a:rPr lang="ru-RU" sz="1600" dirty="0" smtClean="0">
                <a:solidFill>
                  <a:schemeClr val="accent6">
                    <a:lumMod val="50000"/>
                  </a:schemeClr>
                </a:solidFill>
                <a:latin typeface="Times New Roman" pitchFamily="18" charset="0"/>
                <a:ea typeface="Calibri"/>
                <a:cs typeface="Times New Roman" pitchFamily="18" charset="0"/>
              </a:rPr>
            </a:br>
            <a:r>
              <a:rPr lang="ru-RU" sz="1600" dirty="0" smtClean="0">
                <a:solidFill>
                  <a:schemeClr val="accent6">
                    <a:lumMod val="50000"/>
                  </a:schemeClr>
                </a:solidFill>
                <a:latin typeface="Times New Roman" pitchFamily="18" charset="0"/>
                <a:ea typeface="Calibri"/>
                <a:cs typeface="Times New Roman" pitchFamily="18" charset="0"/>
              </a:rPr>
              <a:t>- использование </a:t>
            </a:r>
            <a:r>
              <a:rPr lang="ru-RU" sz="1600" dirty="0" err="1">
                <a:solidFill>
                  <a:schemeClr val="accent6">
                    <a:lumMod val="50000"/>
                  </a:schemeClr>
                </a:solidFill>
                <a:latin typeface="Times New Roman" pitchFamily="18" charset="0"/>
                <a:ea typeface="Calibri"/>
                <a:cs typeface="Times New Roman" pitchFamily="18" charset="0"/>
              </a:rPr>
              <a:t>мимикожестикуляторной</a:t>
            </a:r>
            <a:r>
              <a:rPr lang="ru-RU" sz="1600" dirty="0">
                <a:solidFill>
                  <a:schemeClr val="accent6">
                    <a:lumMod val="50000"/>
                  </a:schemeClr>
                </a:solidFill>
                <a:latin typeface="Times New Roman" pitchFamily="18" charset="0"/>
                <a:ea typeface="Calibri"/>
                <a:cs typeface="Times New Roman" pitchFamily="18" charset="0"/>
              </a:rPr>
              <a:t> речи, мелодики, звукоподражания, «звуковых жестов» </a:t>
            </a:r>
            <a:r>
              <a:rPr lang="ru-RU" sz="1600" dirty="0" smtClean="0">
                <a:solidFill>
                  <a:schemeClr val="accent6">
                    <a:lumMod val="50000"/>
                  </a:schemeClr>
                </a:solidFill>
                <a:latin typeface="Times New Roman" pitchFamily="18" charset="0"/>
                <a:ea typeface="Calibri"/>
                <a:cs typeface="Times New Roman" pitchFamily="18" charset="0"/>
              </a:rPr>
              <a:t>как компенсаторных </a:t>
            </a:r>
            <a:r>
              <a:rPr lang="ru-RU" sz="1600" dirty="0">
                <a:solidFill>
                  <a:schemeClr val="accent6">
                    <a:lumMod val="50000"/>
                  </a:schemeClr>
                </a:solidFill>
                <a:latin typeface="Times New Roman" pitchFamily="18" charset="0"/>
                <a:ea typeface="Calibri"/>
                <a:cs typeface="Times New Roman" pitchFamily="18" charset="0"/>
              </a:rPr>
              <a:t>средств; </a:t>
            </a:r>
            <a:r>
              <a:rPr lang="ru-RU" sz="1600" dirty="0" smtClean="0">
                <a:solidFill>
                  <a:schemeClr val="accent6">
                    <a:lumMod val="50000"/>
                  </a:schemeClr>
                </a:solidFill>
                <a:latin typeface="Times New Roman" pitchFamily="18" charset="0"/>
                <a:ea typeface="Calibri"/>
                <a:cs typeface="Times New Roman" pitchFamily="18" charset="0"/>
              </a:rPr>
              <a:t/>
            </a:r>
            <a:br>
              <a:rPr lang="ru-RU" sz="1600" dirty="0" smtClean="0">
                <a:solidFill>
                  <a:schemeClr val="accent6">
                    <a:lumMod val="50000"/>
                  </a:schemeClr>
                </a:solidFill>
                <a:latin typeface="Times New Roman" pitchFamily="18" charset="0"/>
                <a:ea typeface="Calibri"/>
                <a:cs typeface="Times New Roman" pitchFamily="18" charset="0"/>
              </a:rPr>
            </a:br>
            <a:r>
              <a:rPr lang="ru-RU" sz="1600" dirty="0" smtClean="0">
                <a:solidFill>
                  <a:schemeClr val="accent6">
                    <a:lumMod val="50000"/>
                  </a:schemeClr>
                </a:solidFill>
                <a:latin typeface="Times New Roman" pitchFamily="18" charset="0"/>
                <a:ea typeface="Calibri"/>
                <a:cs typeface="Times New Roman" pitchFamily="18" charset="0"/>
              </a:rPr>
              <a:t>- намного </a:t>
            </a:r>
            <a:r>
              <a:rPr lang="ru-RU" sz="1600" dirty="0">
                <a:solidFill>
                  <a:schemeClr val="accent6">
                    <a:lumMod val="50000"/>
                  </a:schemeClr>
                </a:solidFill>
                <a:latin typeface="Times New Roman" pitchFamily="18" charset="0"/>
                <a:ea typeface="Calibri"/>
                <a:cs typeface="Times New Roman" pitchFamily="18" charset="0"/>
              </a:rPr>
              <a:t>лучше динамика в усвоении языка при </a:t>
            </a:r>
            <a:r>
              <a:rPr lang="ru-RU" sz="1600" dirty="0" smtClean="0">
                <a:solidFill>
                  <a:schemeClr val="accent6">
                    <a:lumMod val="50000"/>
                  </a:schemeClr>
                </a:solidFill>
                <a:latin typeface="Times New Roman" pitchFamily="18" charset="0"/>
                <a:ea typeface="Calibri"/>
                <a:cs typeface="Times New Roman" pitchFamily="18" charset="0"/>
              </a:rPr>
              <a:t>его спонтанном </a:t>
            </a:r>
            <a:r>
              <a:rPr lang="ru-RU" sz="1600" dirty="0">
                <a:solidFill>
                  <a:schemeClr val="accent6">
                    <a:lumMod val="50000"/>
                  </a:schemeClr>
                </a:solidFill>
                <a:latin typeface="Times New Roman" pitchFamily="18" charset="0"/>
                <a:ea typeface="Calibri"/>
                <a:cs typeface="Times New Roman" pitchFamily="18" charset="0"/>
              </a:rPr>
              <a:t>и направленном формировании.</a:t>
            </a:r>
          </a:p>
        </p:txBody>
      </p:sp>
    </p:spTree>
    <p:extLst>
      <p:ext uri="{BB962C8B-B14F-4D97-AF65-F5344CB8AC3E}">
        <p14:creationId xmlns:p14="http://schemas.microsoft.com/office/powerpoint/2010/main" xmlns="" val="3727375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xmlns="">
                  <a14:imgLayer r:embed="rId3">
                    <a14:imgEffect>
                      <a14:saturation sat="400000"/>
                    </a14:imgEffect>
                  </a14:imgLayer>
                </a14:imgProps>
              </a:ex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251520" y="404664"/>
            <a:ext cx="8640960" cy="4968552"/>
          </a:xfrm>
        </p:spPr>
        <p:txBody>
          <a:bodyPr>
            <a:normAutofit fontScale="90000"/>
          </a:bodyPr>
          <a:lstStyle/>
          <a:p>
            <a:pPr algn="l">
              <a:lnSpc>
                <a:spcPct val="115000"/>
              </a:lnSpc>
            </a:pPr>
            <a:r>
              <a:rPr lang="ru-RU" sz="2200" b="1" dirty="0" smtClean="0">
                <a:solidFill>
                  <a:schemeClr val="accent6">
                    <a:lumMod val="50000"/>
                  </a:schemeClr>
                </a:solidFill>
                <a:latin typeface="Times New Roman" pitchFamily="18" charset="0"/>
                <a:ea typeface="Calibri"/>
                <a:cs typeface="Times New Roman" pitchFamily="18" charset="0"/>
              </a:rPr>
              <a:t>Отличие </a:t>
            </a:r>
            <a:r>
              <a:rPr lang="ru-RU" sz="2200" b="1" dirty="0">
                <a:solidFill>
                  <a:schemeClr val="accent6">
                    <a:lumMod val="50000"/>
                  </a:schemeClr>
                </a:solidFill>
                <a:latin typeface="Times New Roman" pitchFamily="18" charset="0"/>
                <a:ea typeface="Calibri"/>
                <a:cs typeface="Times New Roman" pitchFamily="18" charset="0"/>
              </a:rPr>
              <a:t>моторной (экспрессивной) </a:t>
            </a:r>
            <a:r>
              <a:rPr lang="ru-RU" sz="2200" b="1" dirty="0" smtClean="0">
                <a:solidFill>
                  <a:schemeClr val="accent6">
                    <a:lumMod val="50000"/>
                  </a:schemeClr>
                </a:solidFill>
                <a:latin typeface="Times New Roman" pitchFamily="18" charset="0"/>
                <a:ea typeface="Calibri"/>
                <a:cs typeface="Times New Roman" pitchFamily="18" charset="0"/>
              </a:rPr>
              <a:t>алалии от фонематической </a:t>
            </a:r>
            <a:r>
              <a:rPr lang="ru-RU" sz="2200" b="1" dirty="0" err="1" smtClean="0">
                <a:solidFill>
                  <a:schemeClr val="accent6">
                    <a:lumMod val="50000"/>
                  </a:schemeClr>
                </a:solidFill>
                <a:latin typeface="Times New Roman" pitchFamily="18" charset="0"/>
                <a:ea typeface="Calibri"/>
                <a:cs typeface="Times New Roman" pitchFamily="18" charset="0"/>
              </a:rPr>
              <a:t>дислалии</a:t>
            </a:r>
            <a:r>
              <a:rPr lang="ru-RU" sz="2200" b="1" dirty="0">
                <a:solidFill>
                  <a:schemeClr val="accent6">
                    <a:lumMod val="50000"/>
                  </a:schemeClr>
                </a:solidFill>
                <a:latin typeface="Times New Roman" pitchFamily="18" charset="0"/>
                <a:ea typeface="Calibri"/>
                <a:cs typeface="Times New Roman" pitchFamily="18" charset="0"/>
              </a:rPr>
              <a:t/>
            </a:r>
            <a:br>
              <a:rPr lang="ru-RU" sz="2200" b="1" dirty="0">
                <a:solidFill>
                  <a:schemeClr val="accent6">
                    <a:lumMod val="50000"/>
                  </a:schemeClr>
                </a:solidFill>
                <a:latin typeface="Times New Roman" pitchFamily="18" charset="0"/>
                <a:ea typeface="Calibri"/>
                <a:cs typeface="Times New Roman" pitchFamily="18" charset="0"/>
              </a:rPr>
            </a:br>
            <a:r>
              <a:rPr lang="ru-RU" sz="1800" b="1" dirty="0" smtClean="0">
                <a:solidFill>
                  <a:schemeClr val="accent6">
                    <a:lumMod val="50000"/>
                  </a:schemeClr>
                </a:solidFill>
                <a:latin typeface="Times New Roman" pitchFamily="18" charset="0"/>
                <a:ea typeface="Calibri"/>
                <a:cs typeface="Times New Roman" pitchFamily="18" charset="0"/>
              </a:rPr>
              <a:t/>
            </a:r>
            <a:br>
              <a:rPr lang="ru-RU" sz="1800" b="1" dirty="0" smtClean="0">
                <a:solidFill>
                  <a:schemeClr val="accent6">
                    <a:lumMod val="50000"/>
                  </a:schemeClr>
                </a:solidFill>
                <a:latin typeface="Times New Roman" pitchFamily="18" charset="0"/>
                <a:ea typeface="Calibri"/>
                <a:cs typeface="Times New Roman" pitchFamily="18" charset="0"/>
              </a:rPr>
            </a:br>
            <a:r>
              <a:rPr lang="ru-RU" sz="2000" b="1" dirty="0" smtClean="0">
                <a:latin typeface="Times New Roman" pitchFamily="18" charset="0"/>
                <a:ea typeface="Calibri"/>
                <a:cs typeface="Times New Roman" pitchFamily="18" charset="0"/>
              </a:rPr>
              <a:t/>
            </a:r>
            <a:br>
              <a:rPr lang="ru-RU" sz="2000" b="1" dirty="0" smtClean="0">
                <a:latin typeface="Times New Roman" pitchFamily="18" charset="0"/>
                <a:ea typeface="Calibri"/>
                <a:cs typeface="Times New Roman" pitchFamily="18" charset="0"/>
              </a:rPr>
            </a:br>
            <a:r>
              <a:rPr lang="ru-RU" sz="1600" dirty="0" smtClean="0">
                <a:solidFill>
                  <a:schemeClr val="accent6">
                    <a:lumMod val="50000"/>
                  </a:schemeClr>
                </a:solidFill>
                <a:latin typeface="Times New Roman" pitchFamily="18" charset="0"/>
                <a:ea typeface="Calibri"/>
                <a:cs typeface="Times New Roman" pitchFamily="18" charset="0"/>
              </a:rPr>
              <a:t>При </a:t>
            </a:r>
            <a:r>
              <a:rPr lang="ru-RU" sz="1600" dirty="0">
                <a:solidFill>
                  <a:schemeClr val="accent6">
                    <a:lumMod val="50000"/>
                  </a:schemeClr>
                </a:solidFill>
                <a:latin typeface="Times New Roman" pitchFamily="18" charset="0"/>
                <a:ea typeface="Calibri"/>
                <a:cs typeface="Times New Roman" pitchFamily="18" charset="0"/>
              </a:rPr>
              <a:t>фонематической </a:t>
            </a:r>
            <a:r>
              <a:rPr lang="ru-RU" sz="1600" dirty="0" err="1">
                <a:solidFill>
                  <a:schemeClr val="accent6">
                    <a:lumMod val="50000"/>
                  </a:schemeClr>
                </a:solidFill>
                <a:latin typeface="Times New Roman" pitchFamily="18" charset="0"/>
                <a:ea typeface="Calibri"/>
                <a:cs typeface="Times New Roman" pitchFamily="18" charset="0"/>
              </a:rPr>
              <a:t>дислалии</a:t>
            </a:r>
            <a:r>
              <a:rPr lang="ru-RU" sz="1600" dirty="0">
                <a:solidFill>
                  <a:schemeClr val="accent6">
                    <a:lumMod val="50000"/>
                  </a:schemeClr>
                </a:solidFill>
                <a:latin typeface="Times New Roman" pitchFamily="18" charset="0"/>
                <a:ea typeface="Calibri"/>
                <a:cs typeface="Times New Roman" pitchFamily="18" charset="0"/>
              </a:rPr>
              <a:t> основными симптомами являются</a:t>
            </a:r>
            <a:br>
              <a:rPr lang="ru-RU" sz="1600" dirty="0">
                <a:solidFill>
                  <a:schemeClr val="accent6">
                    <a:lumMod val="50000"/>
                  </a:schemeClr>
                </a:solidFill>
                <a:latin typeface="Times New Roman" pitchFamily="18" charset="0"/>
                <a:ea typeface="Calibri"/>
                <a:cs typeface="Times New Roman" pitchFamily="18" charset="0"/>
              </a:rPr>
            </a:br>
            <a:r>
              <a:rPr lang="ru-RU" sz="1600" dirty="0">
                <a:solidFill>
                  <a:schemeClr val="accent6">
                    <a:lumMod val="50000"/>
                  </a:schemeClr>
                </a:solidFill>
                <a:latin typeface="Times New Roman" pitchFamily="18" charset="0"/>
                <a:ea typeface="Calibri"/>
                <a:cs typeface="Times New Roman" pitchFamily="18" charset="0"/>
              </a:rPr>
              <a:t>непостоянные и разнообразные замены, пропуски и перестановки звуков.</a:t>
            </a:r>
            <a:br>
              <a:rPr lang="ru-RU" sz="1600" dirty="0">
                <a:solidFill>
                  <a:schemeClr val="accent6">
                    <a:lumMod val="50000"/>
                  </a:schemeClr>
                </a:solidFill>
                <a:latin typeface="Times New Roman" pitchFamily="18" charset="0"/>
                <a:ea typeface="Calibri"/>
                <a:cs typeface="Times New Roman" pitchFamily="18" charset="0"/>
              </a:rPr>
            </a:br>
            <a:r>
              <a:rPr lang="ru-RU" sz="1600" dirty="0">
                <a:solidFill>
                  <a:schemeClr val="accent6">
                    <a:lumMod val="50000"/>
                  </a:schemeClr>
                </a:solidFill>
                <a:latin typeface="Times New Roman" pitchFamily="18" charset="0"/>
                <a:ea typeface="Calibri"/>
                <a:cs typeface="Times New Roman" pitchFamily="18" charset="0"/>
              </a:rPr>
              <a:t>Они выступают как частичные расстройства языковой системы</a:t>
            </a:r>
            <a:r>
              <a:rPr lang="ru-RU" sz="1600" dirty="0" smtClean="0">
                <a:solidFill>
                  <a:schemeClr val="accent6">
                    <a:lumMod val="50000"/>
                  </a:schemeClr>
                </a:solidFill>
                <a:latin typeface="Times New Roman" pitchFamily="18" charset="0"/>
                <a:ea typeface="Calibri"/>
                <a:cs typeface="Times New Roman" pitchFamily="18" charset="0"/>
              </a:rPr>
              <a:t>.</a:t>
            </a:r>
            <a:br>
              <a:rPr lang="ru-RU" sz="1600" dirty="0" smtClean="0">
                <a:solidFill>
                  <a:schemeClr val="accent6">
                    <a:lumMod val="50000"/>
                  </a:schemeClr>
                </a:solidFill>
                <a:latin typeface="Times New Roman" pitchFamily="18" charset="0"/>
                <a:ea typeface="Calibri"/>
                <a:cs typeface="Times New Roman" pitchFamily="18" charset="0"/>
              </a:rPr>
            </a:br>
            <a:r>
              <a:rPr lang="ru-RU" sz="1600" dirty="0">
                <a:solidFill>
                  <a:schemeClr val="accent6">
                    <a:lumMod val="50000"/>
                  </a:schemeClr>
                </a:solidFill>
                <a:latin typeface="Times New Roman" pitchFamily="18" charset="0"/>
                <a:ea typeface="Calibri"/>
                <a:cs typeface="Times New Roman" pitchFamily="18" charset="0"/>
              </a:rPr>
              <a:t/>
            </a:r>
            <a:br>
              <a:rPr lang="ru-RU" sz="1600" dirty="0">
                <a:solidFill>
                  <a:schemeClr val="accent6">
                    <a:lumMod val="50000"/>
                  </a:schemeClr>
                </a:solidFill>
                <a:latin typeface="Times New Roman" pitchFamily="18" charset="0"/>
                <a:ea typeface="Calibri"/>
                <a:cs typeface="Times New Roman" pitchFamily="18" charset="0"/>
              </a:rPr>
            </a:br>
            <a:r>
              <a:rPr lang="ru-RU" sz="1600" dirty="0">
                <a:solidFill>
                  <a:srgbClr val="C00000"/>
                </a:solidFill>
                <a:latin typeface="Times New Roman" pitchFamily="18" charset="0"/>
                <a:ea typeface="Calibri"/>
                <a:cs typeface="Times New Roman" pitchFamily="18" charset="0"/>
              </a:rPr>
              <a:t>Для алалии характерно расстройство всей системы языка</a:t>
            </a:r>
            <a:br>
              <a:rPr lang="ru-RU" sz="1600" dirty="0">
                <a:solidFill>
                  <a:srgbClr val="C00000"/>
                </a:solidFill>
                <a:latin typeface="Times New Roman" pitchFamily="18" charset="0"/>
                <a:ea typeface="Calibri"/>
                <a:cs typeface="Times New Roman" pitchFamily="18" charset="0"/>
              </a:rPr>
            </a:br>
            <a:r>
              <a:rPr lang="ru-RU" sz="1600" dirty="0">
                <a:solidFill>
                  <a:srgbClr val="C00000"/>
                </a:solidFill>
                <a:latin typeface="Times New Roman" pitchFamily="18" charset="0"/>
                <a:ea typeface="Calibri"/>
                <a:cs typeface="Times New Roman" pitchFamily="18" charset="0"/>
              </a:rPr>
              <a:t>(фонематической, грамматической и лексической подсистем). </a:t>
            </a:r>
            <a:r>
              <a:rPr lang="ru-RU" sz="1600" dirty="0" smtClean="0">
                <a:solidFill>
                  <a:srgbClr val="C00000"/>
                </a:solidFill>
                <a:latin typeface="Times New Roman" pitchFamily="18" charset="0"/>
                <a:ea typeface="Calibri"/>
                <a:cs typeface="Times New Roman" pitchFamily="18" charset="0"/>
              </a:rPr>
              <a:t/>
            </a:r>
            <a:br>
              <a:rPr lang="ru-RU" sz="1600" dirty="0" smtClean="0">
                <a:solidFill>
                  <a:srgbClr val="C00000"/>
                </a:solidFill>
                <a:latin typeface="Times New Roman" pitchFamily="18" charset="0"/>
                <a:ea typeface="Calibri"/>
                <a:cs typeface="Times New Roman" pitchFamily="18" charset="0"/>
              </a:rPr>
            </a:br>
            <a:r>
              <a:rPr lang="ru-RU" sz="1600" dirty="0" smtClean="0">
                <a:solidFill>
                  <a:srgbClr val="C00000"/>
                </a:solidFill>
                <a:latin typeface="Times New Roman" pitchFamily="18" charset="0"/>
                <a:ea typeface="Calibri"/>
                <a:cs typeface="Times New Roman" pitchFamily="18" charset="0"/>
              </a:rPr>
              <a:t>У </a:t>
            </a:r>
            <a:r>
              <a:rPr lang="ru-RU" sz="1600" dirty="0">
                <a:solidFill>
                  <a:srgbClr val="C00000"/>
                </a:solidFill>
                <a:latin typeface="Times New Roman" pitchFamily="18" charset="0"/>
                <a:ea typeface="Calibri"/>
                <a:cs typeface="Times New Roman" pitchFamily="18" charset="0"/>
              </a:rPr>
              <a:t>части </a:t>
            </a:r>
            <a:r>
              <a:rPr lang="ru-RU" sz="1600" dirty="0" smtClean="0">
                <a:solidFill>
                  <a:srgbClr val="C00000"/>
                </a:solidFill>
                <a:latin typeface="Times New Roman" pitchFamily="18" charset="0"/>
                <a:ea typeface="Calibri"/>
                <a:cs typeface="Times New Roman" pitchFamily="18" charset="0"/>
              </a:rPr>
              <a:t>детей с </a:t>
            </a:r>
            <a:r>
              <a:rPr lang="ru-RU" sz="1600" dirty="0">
                <a:solidFill>
                  <a:srgbClr val="C00000"/>
                </a:solidFill>
                <a:latin typeface="Times New Roman" pitchFamily="18" charset="0"/>
                <a:ea typeface="Calibri"/>
                <a:cs typeface="Times New Roman" pitchFamily="18" charset="0"/>
              </a:rPr>
              <a:t>алалией отмечается преимущественное расстройство какой-либо из них. </a:t>
            </a:r>
            <a:r>
              <a:rPr lang="ru-RU" sz="1600" dirty="0" smtClean="0">
                <a:solidFill>
                  <a:srgbClr val="C00000"/>
                </a:solidFill>
                <a:latin typeface="Times New Roman" pitchFamily="18" charset="0"/>
                <a:ea typeface="Calibri"/>
                <a:cs typeface="Times New Roman" pitchFamily="18" charset="0"/>
              </a:rPr>
              <a:t/>
            </a:r>
            <a:br>
              <a:rPr lang="ru-RU" sz="1600" dirty="0" smtClean="0">
                <a:solidFill>
                  <a:srgbClr val="C00000"/>
                </a:solidFill>
                <a:latin typeface="Times New Roman" pitchFamily="18" charset="0"/>
                <a:ea typeface="Calibri"/>
                <a:cs typeface="Times New Roman" pitchFamily="18" charset="0"/>
              </a:rPr>
            </a:br>
            <a:r>
              <a:rPr lang="ru-RU" sz="1600" dirty="0" smtClean="0">
                <a:solidFill>
                  <a:srgbClr val="C00000"/>
                </a:solidFill>
                <a:latin typeface="Times New Roman" pitchFamily="18" charset="0"/>
                <a:ea typeface="Calibri"/>
                <a:cs typeface="Times New Roman" pitchFamily="18" charset="0"/>
              </a:rPr>
              <a:t/>
            </a:r>
            <a:br>
              <a:rPr lang="ru-RU" sz="1600" dirty="0" smtClean="0">
                <a:solidFill>
                  <a:srgbClr val="C00000"/>
                </a:solidFill>
                <a:latin typeface="Times New Roman" pitchFamily="18" charset="0"/>
                <a:ea typeface="Calibri"/>
                <a:cs typeface="Times New Roman" pitchFamily="18" charset="0"/>
              </a:rPr>
            </a:br>
            <a:r>
              <a:rPr lang="ru-RU" sz="1600" dirty="0" smtClean="0">
                <a:solidFill>
                  <a:schemeClr val="accent6">
                    <a:lumMod val="50000"/>
                  </a:schemeClr>
                </a:solidFill>
                <a:latin typeface="Times New Roman" pitchFamily="18" charset="0"/>
                <a:ea typeface="Calibri"/>
                <a:cs typeface="Times New Roman" pitchFamily="18" charset="0"/>
              </a:rPr>
              <a:t>На поздних </a:t>
            </a:r>
            <a:r>
              <a:rPr lang="ru-RU" sz="1600" dirty="0">
                <a:solidFill>
                  <a:schemeClr val="accent6">
                    <a:lumMod val="50000"/>
                  </a:schemeClr>
                </a:solidFill>
                <a:latin typeface="Times New Roman" pitchFamily="18" charset="0"/>
                <a:ea typeface="Calibri"/>
                <a:cs typeface="Times New Roman" pitchFamily="18" charset="0"/>
              </a:rPr>
              <a:t>этапах развития алалии, когда в речи некоторых детей выявляются</a:t>
            </a:r>
            <a:br>
              <a:rPr lang="ru-RU" sz="1600" dirty="0">
                <a:solidFill>
                  <a:schemeClr val="accent6">
                    <a:lumMod val="50000"/>
                  </a:schemeClr>
                </a:solidFill>
                <a:latin typeface="Times New Roman" pitchFamily="18" charset="0"/>
                <a:ea typeface="Calibri"/>
                <a:cs typeface="Times New Roman" pitchFamily="18" charset="0"/>
              </a:rPr>
            </a:br>
            <a:r>
              <a:rPr lang="ru-RU" sz="1600" dirty="0">
                <a:solidFill>
                  <a:schemeClr val="accent6">
                    <a:lumMod val="50000"/>
                  </a:schemeClr>
                </a:solidFill>
                <a:latin typeface="Times New Roman" pitchFamily="18" charset="0"/>
                <a:ea typeface="Calibri"/>
                <a:cs typeface="Times New Roman" pitchFamily="18" charset="0"/>
              </a:rPr>
              <a:t>только фонематические нарушения, а расстройства других подсистем языка</a:t>
            </a:r>
            <a:br>
              <a:rPr lang="ru-RU" sz="1600" dirty="0">
                <a:solidFill>
                  <a:schemeClr val="accent6">
                    <a:lumMod val="50000"/>
                  </a:schemeClr>
                </a:solidFill>
                <a:latin typeface="Times New Roman" pitchFamily="18" charset="0"/>
                <a:ea typeface="Calibri"/>
                <a:cs typeface="Times New Roman" pitchFamily="18" charset="0"/>
              </a:rPr>
            </a:br>
            <a:r>
              <a:rPr lang="ru-RU" sz="1600" dirty="0">
                <a:solidFill>
                  <a:schemeClr val="accent6">
                    <a:lumMod val="50000"/>
                  </a:schemeClr>
                </a:solidFill>
                <a:latin typeface="Times New Roman" pitchFamily="18" charset="0"/>
                <a:ea typeface="Calibri"/>
                <a:cs typeface="Times New Roman" pitchFamily="18" charset="0"/>
              </a:rPr>
              <a:t>могут отсутствовать или же быть невыраженными, возникают трудности в</a:t>
            </a:r>
            <a:br>
              <a:rPr lang="ru-RU" sz="1600" dirty="0">
                <a:solidFill>
                  <a:schemeClr val="accent6">
                    <a:lumMod val="50000"/>
                  </a:schemeClr>
                </a:solidFill>
                <a:latin typeface="Times New Roman" pitchFamily="18" charset="0"/>
                <a:ea typeface="Calibri"/>
                <a:cs typeface="Times New Roman" pitchFamily="18" charset="0"/>
              </a:rPr>
            </a:br>
            <a:r>
              <a:rPr lang="ru-RU" sz="1600" dirty="0">
                <a:solidFill>
                  <a:schemeClr val="accent6">
                    <a:lumMod val="50000"/>
                  </a:schemeClr>
                </a:solidFill>
                <a:latin typeface="Times New Roman" pitchFamily="18" charset="0"/>
                <a:ea typeface="Calibri"/>
                <a:cs typeface="Times New Roman" pitchFamily="18" charset="0"/>
              </a:rPr>
              <a:t>различении фонематической </a:t>
            </a:r>
            <a:r>
              <a:rPr lang="ru-RU" sz="1600" dirty="0" err="1">
                <a:solidFill>
                  <a:schemeClr val="accent6">
                    <a:lumMod val="50000"/>
                  </a:schemeClr>
                </a:solidFill>
                <a:latin typeface="Times New Roman" pitchFamily="18" charset="0"/>
                <a:ea typeface="Calibri"/>
                <a:cs typeface="Times New Roman" pitchFamily="18" charset="0"/>
              </a:rPr>
              <a:t>дислалии</a:t>
            </a:r>
            <a:r>
              <a:rPr lang="ru-RU" sz="1600" dirty="0">
                <a:solidFill>
                  <a:schemeClr val="accent6">
                    <a:lumMod val="50000"/>
                  </a:schemeClr>
                </a:solidFill>
                <a:latin typeface="Times New Roman" pitchFamily="18" charset="0"/>
                <a:ea typeface="Calibri"/>
                <a:cs typeface="Times New Roman" pitchFamily="18" charset="0"/>
              </a:rPr>
              <a:t> и алалии. </a:t>
            </a:r>
            <a:r>
              <a:rPr lang="ru-RU" sz="1600" dirty="0" smtClean="0">
                <a:solidFill>
                  <a:schemeClr val="accent6">
                    <a:lumMod val="50000"/>
                  </a:schemeClr>
                </a:solidFill>
                <a:latin typeface="Times New Roman" pitchFamily="18" charset="0"/>
                <a:ea typeface="Calibri"/>
                <a:cs typeface="Times New Roman" pitchFamily="18" charset="0"/>
              </a:rPr>
              <a:t/>
            </a:r>
            <a:br>
              <a:rPr lang="ru-RU" sz="1600" dirty="0" smtClean="0">
                <a:solidFill>
                  <a:schemeClr val="accent6">
                    <a:lumMod val="50000"/>
                  </a:schemeClr>
                </a:solidFill>
                <a:latin typeface="Times New Roman" pitchFamily="18" charset="0"/>
                <a:ea typeface="Calibri"/>
                <a:cs typeface="Times New Roman" pitchFamily="18" charset="0"/>
              </a:rPr>
            </a:br>
            <a:r>
              <a:rPr lang="ru-RU" sz="1600" dirty="0" smtClean="0">
                <a:solidFill>
                  <a:schemeClr val="accent6">
                    <a:lumMod val="50000"/>
                  </a:schemeClr>
                </a:solidFill>
                <a:latin typeface="Times New Roman" pitchFamily="18" charset="0"/>
                <a:ea typeface="Calibri"/>
                <a:cs typeface="Times New Roman" pitchFamily="18" charset="0"/>
              </a:rPr>
              <a:t>В </a:t>
            </a:r>
            <a:r>
              <a:rPr lang="ru-RU" sz="1600" dirty="0">
                <a:solidFill>
                  <a:schemeClr val="accent6">
                    <a:lumMod val="50000"/>
                  </a:schemeClr>
                </a:solidFill>
                <a:latin typeface="Times New Roman" pitchFamily="18" charset="0"/>
                <a:ea typeface="Calibri"/>
                <a:cs typeface="Times New Roman" pitchFamily="18" charset="0"/>
              </a:rPr>
              <a:t>таких случаях </a:t>
            </a:r>
            <a:r>
              <a:rPr lang="ru-RU" sz="1600" dirty="0" smtClean="0">
                <a:solidFill>
                  <a:schemeClr val="accent6">
                    <a:lumMod val="50000"/>
                  </a:schemeClr>
                </a:solidFill>
                <a:latin typeface="Times New Roman" pitchFamily="18" charset="0"/>
                <a:ea typeface="Calibri"/>
                <a:cs typeface="Times New Roman" pitchFamily="18" charset="0"/>
              </a:rPr>
              <a:t>решающее значение </a:t>
            </a:r>
            <a:r>
              <a:rPr lang="ru-RU" sz="1600" dirty="0">
                <a:solidFill>
                  <a:schemeClr val="accent6">
                    <a:lumMod val="50000"/>
                  </a:schemeClr>
                </a:solidFill>
                <a:latin typeface="Times New Roman" pitchFamily="18" charset="0"/>
                <a:ea typeface="Calibri"/>
                <a:cs typeface="Times New Roman" pitchFamily="18" charset="0"/>
              </a:rPr>
              <a:t>для дифференциального диагноза имеет анамнез.</a:t>
            </a:r>
            <a:r>
              <a:rPr lang="ru-RU" sz="1600" dirty="0">
                <a:latin typeface="Times New Roman" pitchFamily="18" charset="0"/>
                <a:ea typeface="Calibri"/>
                <a:cs typeface="Times New Roman" pitchFamily="18" charset="0"/>
              </a:rPr>
              <a:t/>
            </a:r>
            <a:br>
              <a:rPr lang="ru-RU" sz="1600" dirty="0">
                <a:latin typeface="Times New Roman" pitchFamily="18" charset="0"/>
                <a:ea typeface="Calibri"/>
                <a:cs typeface="Times New Roman" pitchFamily="18" charset="0"/>
              </a:rPr>
            </a:b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xmlns="" val="1264205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215516" y="476672"/>
            <a:ext cx="8712968" cy="5688632"/>
          </a:xfrm>
        </p:spPr>
        <p:txBody>
          <a:bodyPr>
            <a:normAutofit/>
          </a:bodyPr>
          <a:lstStyle/>
          <a:p>
            <a:pPr algn="l"/>
            <a:r>
              <a:rPr lang="ru-RU" sz="2000" b="1" dirty="0" smtClean="0">
                <a:solidFill>
                  <a:schemeClr val="accent6">
                    <a:lumMod val="50000"/>
                  </a:schemeClr>
                </a:solidFill>
                <a:latin typeface="Times New Roman" pitchFamily="18" charset="0"/>
                <a:ea typeface="Calibri"/>
                <a:cs typeface="Times New Roman" pitchFamily="18" charset="0"/>
              </a:rPr>
              <a:t>Отличие </a:t>
            </a:r>
            <a:r>
              <a:rPr lang="ru-RU" sz="2000" b="1" dirty="0">
                <a:solidFill>
                  <a:schemeClr val="accent6">
                    <a:lumMod val="50000"/>
                  </a:schemeClr>
                </a:solidFill>
                <a:latin typeface="Times New Roman" pitchFamily="18" charset="0"/>
                <a:ea typeface="Calibri"/>
                <a:cs typeface="Times New Roman" pitchFamily="18" charset="0"/>
              </a:rPr>
              <a:t>моторной (экспрессивной) </a:t>
            </a:r>
            <a:r>
              <a:rPr lang="ru-RU" sz="2000" b="1" dirty="0" smtClean="0">
                <a:solidFill>
                  <a:schemeClr val="accent6">
                    <a:lumMod val="50000"/>
                  </a:schemeClr>
                </a:solidFill>
                <a:latin typeface="Times New Roman" pitchFamily="18" charset="0"/>
                <a:ea typeface="Calibri"/>
                <a:cs typeface="Times New Roman" pitchFamily="18" charset="0"/>
              </a:rPr>
              <a:t>алалии </a:t>
            </a:r>
            <a:br>
              <a:rPr lang="ru-RU" sz="2000" b="1" dirty="0" smtClean="0">
                <a:solidFill>
                  <a:schemeClr val="accent6">
                    <a:lumMod val="50000"/>
                  </a:schemeClr>
                </a:solidFill>
                <a:latin typeface="Times New Roman" pitchFamily="18" charset="0"/>
                <a:ea typeface="Calibri"/>
                <a:cs typeface="Times New Roman" pitchFamily="18" charset="0"/>
              </a:rPr>
            </a:br>
            <a:r>
              <a:rPr lang="ru-RU" sz="2000" b="1" dirty="0" smtClean="0">
                <a:solidFill>
                  <a:schemeClr val="accent6">
                    <a:lumMod val="50000"/>
                  </a:schemeClr>
                </a:solidFill>
                <a:latin typeface="Times New Roman" pitchFamily="18" charset="0"/>
                <a:ea typeface="Calibri"/>
                <a:cs typeface="Times New Roman" pitchFamily="18" charset="0"/>
              </a:rPr>
              <a:t>                                                        от органической (механической</a:t>
            </a:r>
            <a:r>
              <a:rPr lang="ru-RU" sz="2000" b="1" dirty="0">
                <a:solidFill>
                  <a:schemeClr val="accent6">
                    <a:lumMod val="50000"/>
                  </a:schemeClr>
                </a:solidFill>
                <a:latin typeface="Times New Roman" pitchFamily="18" charset="0"/>
                <a:ea typeface="Calibri"/>
                <a:cs typeface="Times New Roman" pitchFamily="18" charset="0"/>
              </a:rPr>
              <a:t>) </a:t>
            </a:r>
            <a:r>
              <a:rPr lang="ru-RU" sz="2000" b="1" dirty="0" err="1" smtClean="0">
                <a:solidFill>
                  <a:schemeClr val="accent6">
                    <a:lumMod val="50000"/>
                  </a:schemeClr>
                </a:solidFill>
                <a:latin typeface="Times New Roman" pitchFamily="18" charset="0"/>
                <a:ea typeface="Calibri"/>
                <a:cs typeface="Times New Roman" pitchFamily="18" charset="0"/>
              </a:rPr>
              <a:t>дислалии</a:t>
            </a:r>
            <a:r>
              <a:rPr lang="ru-RU" sz="2000" b="1" dirty="0" smtClean="0">
                <a:solidFill>
                  <a:schemeClr val="accent6">
                    <a:lumMod val="50000"/>
                  </a:schemeClr>
                </a:solidFill>
                <a:latin typeface="Times New Roman" pitchFamily="18" charset="0"/>
                <a:ea typeface="Calibri"/>
                <a:cs typeface="Times New Roman" pitchFamily="18" charset="0"/>
              </a:rPr>
              <a:t/>
            </a:r>
            <a:br>
              <a:rPr lang="ru-RU" sz="2000" b="1" dirty="0" smtClean="0">
                <a:solidFill>
                  <a:schemeClr val="accent6">
                    <a:lumMod val="50000"/>
                  </a:schemeClr>
                </a:solidFill>
                <a:latin typeface="Times New Roman" pitchFamily="18" charset="0"/>
                <a:ea typeface="Calibri"/>
                <a:cs typeface="Times New Roman" pitchFamily="18" charset="0"/>
              </a:rPr>
            </a:br>
            <a:r>
              <a:rPr lang="ru-RU" sz="2000" b="1" dirty="0" smtClean="0">
                <a:solidFill>
                  <a:schemeClr val="accent6">
                    <a:lumMod val="50000"/>
                  </a:schemeClr>
                </a:solidFill>
                <a:latin typeface="Times New Roman" pitchFamily="18" charset="0"/>
                <a:ea typeface="Calibri"/>
                <a:cs typeface="Times New Roman" pitchFamily="18" charset="0"/>
              </a:rPr>
              <a:t/>
            </a:r>
            <a:br>
              <a:rPr lang="ru-RU" sz="2000" b="1" dirty="0" smtClean="0">
                <a:solidFill>
                  <a:schemeClr val="accent6">
                    <a:lumMod val="50000"/>
                  </a:schemeClr>
                </a:solidFill>
                <a:latin typeface="Times New Roman" pitchFamily="18" charset="0"/>
                <a:ea typeface="Calibri"/>
                <a:cs typeface="Times New Roman" pitchFamily="18" charset="0"/>
              </a:rPr>
            </a:br>
            <a:r>
              <a:rPr lang="ru-RU" sz="2000" b="1" dirty="0" smtClean="0">
                <a:latin typeface="Times New Roman" pitchFamily="18" charset="0"/>
                <a:ea typeface="Calibri"/>
                <a:cs typeface="Times New Roman" pitchFamily="18" charset="0"/>
              </a:rPr>
              <a:t/>
            </a:r>
            <a:br>
              <a:rPr lang="ru-RU" sz="2000" b="1" dirty="0" smtClean="0">
                <a:latin typeface="Times New Roman" pitchFamily="18" charset="0"/>
                <a:ea typeface="Calibri"/>
                <a:cs typeface="Times New Roman" pitchFamily="18" charset="0"/>
              </a:rPr>
            </a:br>
            <a:r>
              <a:rPr lang="ru-RU" sz="1300" b="1" i="1" dirty="0">
                <a:solidFill>
                  <a:schemeClr val="accent6">
                    <a:lumMod val="50000"/>
                  </a:schemeClr>
                </a:solidFill>
                <a:latin typeface="Times New Roman" pitchFamily="18" charset="0"/>
                <a:cs typeface="Times New Roman" pitchFamily="18" charset="0"/>
              </a:rPr>
              <a:t>Механическая</a:t>
            </a:r>
            <a:r>
              <a:rPr lang="ru-RU" sz="1300" i="1" dirty="0">
                <a:solidFill>
                  <a:schemeClr val="accent6">
                    <a:lumMod val="50000"/>
                  </a:schemeClr>
                </a:solidFill>
                <a:latin typeface="Times New Roman" pitchFamily="18" charset="0"/>
                <a:cs typeface="Times New Roman" pitchFamily="18" charset="0"/>
              </a:rPr>
              <a:t> </a:t>
            </a:r>
            <a:r>
              <a:rPr lang="ru-RU" sz="1300" b="1" i="1" dirty="0" err="1">
                <a:solidFill>
                  <a:schemeClr val="accent6">
                    <a:lumMod val="50000"/>
                  </a:schemeClr>
                </a:solidFill>
                <a:latin typeface="Times New Roman" pitchFamily="18" charset="0"/>
                <a:cs typeface="Times New Roman" pitchFamily="18" charset="0"/>
              </a:rPr>
              <a:t>дислалия</a:t>
            </a:r>
            <a:r>
              <a:rPr lang="ru-RU" sz="1300" i="1" dirty="0">
                <a:solidFill>
                  <a:schemeClr val="accent6">
                    <a:lumMod val="50000"/>
                  </a:schemeClr>
                </a:solidFill>
                <a:latin typeface="Times New Roman" pitchFamily="18" charset="0"/>
                <a:cs typeface="Times New Roman" pitchFamily="18" charset="0"/>
              </a:rPr>
              <a:t> – нарушение звукопроизношения, обусловленное анатомическими дефектами периферического аппарата речи (органов артикуляции) при сохранном слухе и сохранной иннервации периферического аппарата речи</a:t>
            </a:r>
            <a:r>
              <a:rPr lang="ru-RU" sz="1300" i="1" dirty="0" smtClean="0">
                <a:solidFill>
                  <a:schemeClr val="accent6">
                    <a:lumMod val="50000"/>
                  </a:schemeClr>
                </a:solidFill>
                <a:latin typeface="Times New Roman" pitchFamily="18" charset="0"/>
                <a:cs typeface="Times New Roman" pitchFamily="18" charset="0"/>
              </a:rPr>
              <a:t>.</a:t>
            </a:r>
            <a:br>
              <a:rPr lang="ru-RU" sz="1300" i="1" dirty="0" smtClean="0">
                <a:solidFill>
                  <a:schemeClr val="accent6">
                    <a:lumMod val="50000"/>
                  </a:schemeClr>
                </a:solidFill>
                <a:latin typeface="Times New Roman" pitchFamily="18" charset="0"/>
                <a:cs typeface="Times New Roman" pitchFamily="18" charset="0"/>
              </a:rPr>
            </a:br>
            <a:r>
              <a:rPr lang="ru-RU" sz="1300" b="1" i="1" dirty="0">
                <a:solidFill>
                  <a:schemeClr val="accent6">
                    <a:lumMod val="50000"/>
                  </a:schemeClr>
                </a:solidFill>
                <a:latin typeface="Times New Roman" pitchFamily="18" charset="0"/>
                <a:ea typeface="Calibri"/>
                <a:cs typeface="Times New Roman" pitchFamily="18" charset="0"/>
              </a:rPr>
              <a:t/>
            </a:r>
            <a:br>
              <a:rPr lang="ru-RU" sz="1300" b="1" i="1" dirty="0">
                <a:solidFill>
                  <a:schemeClr val="accent6">
                    <a:lumMod val="50000"/>
                  </a:schemeClr>
                </a:solidFill>
                <a:latin typeface="Times New Roman" pitchFamily="18" charset="0"/>
                <a:ea typeface="Calibri"/>
                <a:cs typeface="Times New Roman" pitchFamily="18" charset="0"/>
              </a:rPr>
            </a:br>
            <a:r>
              <a:rPr lang="ru-RU" sz="1600" dirty="0">
                <a:solidFill>
                  <a:srgbClr val="C00000"/>
                </a:solidFill>
                <a:latin typeface="Times New Roman" pitchFamily="18" charset="0"/>
                <a:ea typeface="Calibri"/>
                <a:cs typeface="Times New Roman" pitchFamily="18" charset="0"/>
              </a:rPr>
              <a:t>При алалии неправильно функционируют все языковые подсистемы,</a:t>
            </a:r>
            <a:br>
              <a:rPr lang="ru-RU" sz="1600" dirty="0">
                <a:solidFill>
                  <a:srgbClr val="C00000"/>
                </a:solidFill>
                <a:latin typeface="Times New Roman" pitchFamily="18" charset="0"/>
                <a:ea typeface="Calibri"/>
                <a:cs typeface="Times New Roman" pitchFamily="18" charset="0"/>
              </a:rPr>
            </a:br>
            <a:r>
              <a:rPr lang="ru-RU" sz="1600" dirty="0">
                <a:solidFill>
                  <a:srgbClr val="C00000"/>
                </a:solidFill>
                <a:latin typeface="Times New Roman" pitchFamily="18" charset="0"/>
                <a:ea typeface="Calibri"/>
                <a:cs typeface="Times New Roman" pitchFamily="18" charset="0"/>
              </a:rPr>
              <a:t>при органической </a:t>
            </a:r>
            <a:r>
              <a:rPr lang="ru-RU" sz="1600" dirty="0" err="1">
                <a:solidFill>
                  <a:srgbClr val="C00000"/>
                </a:solidFill>
                <a:latin typeface="Times New Roman" pitchFamily="18" charset="0"/>
                <a:ea typeface="Calibri"/>
                <a:cs typeface="Times New Roman" pitchFamily="18" charset="0"/>
              </a:rPr>
              <a:t>дислалии</a:t>
            </a:r>
            <a:r>
              <a:rPr lang="ru-RU" sz="1600" dirty="0">
                <a:solidFill>
                  <a:srgbClr val="C00000"/>
                </a:solidFill>
                <a:latin typeface="Times New Roman" pitchFamily="18" charset="0"/>
                <a:ea typeface="Calibri"/>
                <a:cs typeface="Times New Roman" pitchFamily="18" charset="0"/>
              </a:rPr>
              <a:t> неправильно функционирует, прежде всего,</a:t>
            </a:r>
            <a:br>
              <a:rPr lang="ru-RU" sz="1600" dirty="0">
                <a:solidFill>
                  <a:srgbClr val="C00000"/>
                </a:solidFill>
                <a:latin typeface="Times New Roman" pitchFamily="18" charset="0"/>
                <a:ea typeface="Calibri"/>
                <a:cs typeface="Times New Roman" pitchFamily="18" charset="0"/>
              </a:rPr>
            </a:br>
            <a:r>
              <a:rPr lang="ru-RU" sz="1600" dirty="0">
                <a:solidFill>
                  <a:srgbClr val="C00000"/>
                </a:solidFill>
                <a:latin typeface="Times New Roman" pitchFamily="18" charset="0"/>
                <a:ea typeface="Calibri"/>
                <a:cs typeface="Times New Roman" pitchFamily="18" charset="0"/>
              </a:rPr>
              <a:t>фонетическая подсистема. </a:t>
            </a:r>
            <a:r>
              <a:rPr lang="ru-RU" sz="1600" dirty="0" smtClean="0">
                <a:solidFill>
                  <a:srgbClr val="C00000"/>
                </a:solidFill>
                <a:latin typeface="Times New Roman" pitchFamily="18" charset="0"/>
                <a:ea typeface="Calibri"/>
                <a:cs typeface="Times New Roman" pitchFamily="18" charset="0"/>
              </a:rPr>
              <a:t/>
            </a:r>
            <a:br>
              <a:rPr lang="ru-RU" sz="1600" dirty="0" smtClean="0">
                <a:solidFill>
                  <a:srgbClr val="C00000"/>
                </a:solidFill>
                <a:latin typeface="Times New Roman" pitchFamily="18" charset="0"/>
                <a:ea typeface="Calibri"/>
                <a:cs typeface="Times New Roman" pitchFamily="18" charset="0"/>
              </a:rPr>
            </a:br>
            <a:r>
              <a:rPr lang="ru-RU" sz="1600" dirty="0">
                <a:solidFill>
                  <a:srgbClr val="C00000"/>
                </a:solidFill>
                <a:latin typeface="Times New Roman" pitchFamily="18" charset="0"/>
                <a:ea typeface="Calibri"/>
                <a:cs typeface="Times New Roman" pitchFamily="18" charset="0"/>
              </a:rPr>
              <a:t/>
            </a:r>
            <a:br>
              <a:rPr lang="ru-RU" sz="1600" dirty="0">
                <a:solidFill>
                  <a:srgbClr val="C00000"/>
                </a:solidFill>
                <a:latin typeface="Times New Roman" pitchFamily="18" charset="0"/>
                <a:ea typeface="Calibri"/>
                <a:cs typeface="Times New Roman" pitchFamily="18" charset="0"/>
              </a:rPr>
            </a:br>
            <a:r>
              <a:rPr lang="ru-RU" sz="1600" dirty="0">
                <a:solidFill>
                  <a:schemeClr val="accent6">
                    <a:lumMod val="50000"/>
                  </a:schemeClr>
                </a:solidFill>
                <a:latin typeface="Times New Roman" pitchFamily="18" charset="0"/>
                <a:ea typeface="Calibri"/>
                <a:cs typeface="Times New Roman" pitchFamily="18" charset="0"/>
              </a:rPr>
              <a:t>При органической </a:t>
            </a:r>
            <a:r>
              <a:rPr lang="ru-RU" sz="1600" dirty="0" err="1">
                <a:solidFill>
                  <a:schemeClr val="accent6">
                    <a:lumMod val="50000"/>
                  </a:schemeClr>
                </a:solidFill>
                <a:latin typeface="Times New Roman" pitchFamily="18" charset="0"/>
                <a:ea typeface="Calibri"/>
                <a:cs typeface="Times New Roman" pitchFamily="18" charset="0"/>
              </a:rPr>
              <a:t>дислалии</a:t>
            </a:r>
            <a:r>
              <a:rPr lang="ru-RU" sz="1600" dirty="0">
                <a:solidFill>
                  <a:schemeClr val="accent6">
                    <a:lumMod val="50000"/>
                  </a:schemeClr>
                </a:solidFill>
                <a:latin typeface="Times New Roman" pitchFamily="18" charset="0"/>
                <a:ea typeface="Calibri"/>
                <a:cs typeface="Times New Roman" pitchFamily="18" charset="0"/>
              </a:rPr>
              <a:t> в основном характерны</a:t>
            </a:r>
            <a:br>
              <a:rPr lang="ru-RU" sz="1600" dirty="0">
                <a:solidFill>
                  <a:schemeClr val="accent6">
                    <a:lumMod val="50000"/>
                  </a:schemeClr>
                </a:solidFill>
                <a:latin typeface="Times New Roman" pitchFamily="18" charset="0"/>
                <a:ea typeface="Calibri"/>
                <a:cs typeface="Times New Roman" pitchFamily="18" charset="0"/>
              </a:rPr>
            </a:br>
            <a:r>
              <a:rPr lang="ru-RU" sz="1600" dirty="0">
                <a:solidFill>
                  <a:schemeClr val="accent6">
                    <a:lumMod val="50000"/>
                  </a:schemeClr>
                </a:solidFill>
                <a:latin typeface="Times New Roman" pitchFamily="18" charset="0"/>
                <a:ea typeface="Calibri"/>
                <a:cs typeface="Times New Roman" pitchFamily="18" charset="0"/>
              </a:rPr>
              <a:t>искажения произношения звуков и нарушения просодики</a:t>
            </a:r>
            <a:r>
              <a:rPr lang="ru-RU" sz="1600" dirty="0" smtClean="0">
                <a:solidFill>
                  <a:srgbClr val="C00000"/>
                </a:solidFill>
                <a:latin typeface="Times New Roman" pitchFamily="18" charset="0"/>
                <a:ea typeface="Calibri"/>
                <a:cs typeface="Times New Roman" pitchFamily="18" charset="0"/>
              </a:rPr>
              <a:t/>
            </a:r>
            <a:br>
              <a:rPr lang="ru-RU" sz="1600" dirty="0" smtClean="0">
                <a:solidFill>
                  <a:srgbClr val="C00000"/>
                </a:solidFill>
                <a:latin typeface="Times New Roman" pitchFamily="18" charset="0"/>
                <a:ea typeface="Calibri"/>
                <a:cs typeface="Times New Roman" pitchFamily="18" charset="0"/>
              </a:rPr>
            </a:br>
            <a:r>
              <a:rPr lang="ru-RU" sz="1600" dirty="0">
                <a:solidFill>
                  <a:schemeClr val="accent6">
                    <a:lumMod val="50000"/>
                  </a:schemeClr>
                </a:solidFill>
                <a:latin typeface="Times New Roman" pitchFamily="18" charset="0"/>
                <a:ea typeface="Calibri"/>
                <a:cs typeface="Times New Roman" pitchFamily="18" charset="0"/>
              </a:rPr>
              <a:t/>
            </a:r>
            <a:br>
              <a:rPr lang="ru-RU" sz="1600" dirty="0">
                <a:solidFill>
                  <a:schemeClr val="accent6">
                    <a:lumMod val="50000"/>
                  </a:schemeClr>
                </a:solidFill>
                <a:latin typeface="Times New Roman" pitchFamily="18" charset="0"/>
                <a:ea typeface="Calibri"/>
                <a:cs typeface="Times New Roman" pitchFamily="18" charset="0"/>
              </a:rPr>
            </a:br>
            <a:r>
              <a:rPr lang="ru-RU" sz="1600" dirty="0" smtClean="0">
                <a:solidFill>
                  <a:srgbClr val="C00000"/>
                </a:solidFill>
                <a:latin typeface="Times New Roman" pitchFamily="18" charset="0"/>
                <a:ea typeface="Calibri"/>
                <a:cs typeface="Times New Roman" pitchFamily="18" charset="0"/>
              </a:rPr>
              <a:t>При </a:t>
            </a:r>
            <a:r>
              <a:rPr lang="ru-RU" sz="1600" dirty="0">
                <a:solidFill>
                  <a:srgbClr val="C00000"/>
                </a:solidFill>
                <a:latin typeface="Times New Roman" pitchFamily="18" charset="0"/>
                <a:ea typeface="Calibri"/>
                <a:cs typeface="Times New Roman" pitchFamily="18" charset="0"/>
              </a:rPr>
              <a:t>алалии наблюдаются непостоянные </a:t>
            </a:r>
            <a:r>
              <a:rPr lang="ru-RU" sz="1600" dirty="0" smtClean="0">
                <a:solidFill>
                  <a:srgbClr val="C00000"/>
                </a:solidFill>
                <a:latin typeface="Times New Roman" pitchFamily="18" charset="0"/>
                <a:ea typeface="Calibri"/>
                <a:cs typeface="Times New Roman" pitchFamily="18" charset="0"/>
              </a:rPr>
              <a:t>и разнообразные </a:t>
            </a:r>
            <a:r>
              <a:rPr lang="ru-RU" sz="1600" dirty="0">
                <a:solidFill>
                  <a:srgbClr val="C00000"/>
                </a:solidFill>
                <a:latin typeface="Times New Roman" pitchFamily="18" charset="0"/>
                <a:ea typeface="Calibri"/>
                <a:cs typeface="Times New Roman" pitchFamily="18" charset="0"/>
              </a:rPr>
              <a:t>замены, пропуски, перестановки и повторения звуков </a:t>
            </a:r>
            <a:r>
              <a:rPr lang="ru-RU" sz="1600" dirty="0" smtClean="0">
                <a:solidFill>
                  <a:srgbClr val="C00000"/>
                </a:solidFill>
                <a:latin typeface="Times New Roman" pitchFamily="18" charset="0"/>
                <a:ea typeface="Calibri"/>
                <a:cs typeface="Times New Roman" pitchFamily="18" charset="0"/>
              </a:rPr>
              <a:t>при  </a:t>
            </a:r>
            <a:r>
              <a:rPr lang="ru-RU" sz="1600" dirty="0">
                <a:solidFill>
                  <a:srgbClr val="C00000"/>
                </a:solidFill>
                <a:latin typeface="Times New Roman" pitchFamily="18" charset="0"/>
                <a:ea typeface="Calibri"/>
                <a:cs typeface="Times New Roman" pitchFamily="18" charset="0"/>
              </a:rPr>
              <a:t>сохранной, как правило, просодии. Причем эти симптомы у детей с </a:t>
            </a:r>
            <a:r>
              <a:rPr lang="ru-RU" sz="1600" dirty="0" smtClean="0">
                <a:solidFill>
                  <a:srgbClr val="C00000"/>
                </a:solidFill>
                <a:latin typeface="Times New Roman" pitchFamily="18" charset="0"/>
                <a:ea typeface="Calibri"/>
                <a:cs typeface="Times New Roman" pitchFamily="18" charset="0"/>
              </a:rPr>
              <a:t>алалией обусловлены </a:t>
            </a:r>
            <a:r>
              <a:rPr lang="ru-RU" sz="1600" dirty="0">
                <a:solidFill>
                  <a:srgbClr val="C00000"/>
                </a:solidFill>
                <a:latin typeface="Times New Roman" pitchFamily="18" charset="0"/>
                <a:ea typeface="Calibri"/>
                <a:cs typeface="Times New Roman" pitchFamily="18" charset="0"/>
              </a:rPr>
              <a:t>не сенсомоторными расстройствами, а расстройствами</a:t>
            </a:r>
            <a:br>
              <a:rPr lang="ru-RU" sz="1600" dirty="0">
                <a:solidFill>
                  <a:srgbClr val="C00000"/>
                </a:solidFill>
                <a:latin typeface="Times New Roman" pitchFamily="18" charset="0"/>
                <a:ea typeface="Calibri"/>
                <a:cs typeface="Times New Roman" pitchFamily="18" charset="0"/>
              </a:rPr>
            </a:br>
            <a:r>
              <a:rPr lang="ru-RU" sz="1600" dirty="0">
                <a:solidFill>
                  <a:srgbClr val="C00000"/>
                </a:solidFill>
                <a:latin typeface="Times New Roman" pitchFamily="18" charset="0"/>
                <a:ea typeface="Calibri"/>
                <a:cs typeface="Times New Roman" pitchFamily="18" charset="0"/>
              </a:rPr>
              <a:t>структурно-функциональной стороны языка, и поэтому могут быть</a:t>
            </a:r>
            <a:br>
              <a:rPr lang="ru-RU" sz="1600" dirty="0">
                <a:solidFill>
                  <a:srgbClr val="C00000"/>
                </a:solidFill>
                <a:latin typeface="Times New Roman" pitchFamily="18" charset="0"/>
                <a:ea typeface="Calibri"/>
                <a:cs typeface="Times New Roman" pitchFamily="18" charset="0"/>
              </a:rPr>
            </a:br>
            <a:r>
              <a:rPr lang="ru-RU" sz="1600" dirty="0">
                <a:solidFill>
                  <a:srgbClr val="C00000"/>
                </a:solidFill>
                <a:latin typeface="Times New Roman" pitchFamily="18" charset="0"/>
                <a:ea typeface="Calibri"/>
                <a:cs typeface="Times New Roman" pitchFamily="18" charset="0"/>
              </a:rPr>
              <a:t>квалифицированы как фонематические (в отличие от сенсомоторных </a:t>
            </a:r>
            <a:r>
              <a:rPr lang="ru-RU" sz="1600" dirty="0" smtClean="0">
                <a:solidFill>
                  <a:srgbClr val="C00000"/>
                </a:solidFill>
                <a:latin typeface="Times New Roman" pitchFamily="18" charset="0"/>
                <a:ea typeface="Calibri"/>
                <a:cs typeface="Times New Roman" pitchFamily="18" charset="0"/>
              </a:rPr>
              <a:t>фонетических</a:t>
            </a:r>
            <a:r>
              <a:rPr lang="ru-RU" sz="1600" dirty="0">
                <a:solidFill>
                  <a:srgbClr val="C00000"/>
                </a:solidFill>
                <a:latin typeface="Times New Roman" pitchFamily="18" charset="0"/>
                <a:ea typeface="Calibri"/>
                <a:cs typeface="Times New Roman" pitchFamily="18" charset="0"/>
              </a:rPr>
              <a:t>). </a:t>
            </a:r>
            <a:r>
              <a:rPr lang="ru-RU" sz="1600" dirty="0" smtClean="0">
                <a:solidFill>
                  <a:srgbClr val="C00000"/>
                </a:solidFill>
                <a:latin typeface="Times New Roman" pitchFamily="18" charset="0"/>
                <a:ea typeface="Calibri"/>
                <a:cs typeface="Times New Roman" pitchFamily="18" charset="0"/>
              </a:rPr>
              <a:t/>
            </a:r>
            <a:br>
              <a:rPr lang="ru-RU" sz="1600" dirty="0" smtClean="0">
                <a:solidFill>
                  <a:srgbClr val="C00000"/>
                </a:solidFill>
                <a:latin typeface="Times New Roman" pitchFamily="18" charset="0"/>
                <a:ea typeface="Calibri"/>
                <a:cs typeface="Times New Roman" pitchFamily="18" charset="0"/>
              </a:rPr>
            </a:br>
            <a:r>
              <a:rPr lang="ru-RU" sz="1600" dirty="0">
                <a:solidFill>
                  <a:schemeClr val="accent6">
                    <a:lumMod val="50000"/>
                  </a:schemeClr>
                </a:solidFill>
                <a:latin typeface="Times New Roman" pitchFamily="18" charset="0"/>
                <a:ea typeface="Calibri"/>
                <a:cs typeface="Times New Roman" pitchFamily="18" charset="0"/>
              </a:rPr>
              <a:t/>
            </a:r>
            <a:br>
              <a:rPr lang="ru-RU" sz="1600" dirty="0">
                <a:solidFill>
                  <a:schemeClr val="accent6">
                    <a:lumMod val="50000"/>
                  </a:schemeClr>
                </a:solidFill>
                <a:latin typeface="Times New Roman" pitchFamily="18" charset="0"/>
                <a:ea typeface="Calibri"/>
                <a:cs typeface="Times New Roman" pitchFamily="18" charset="0"/>
              </a:rPr>
            </a:br>
            <a:r>
              <a:rPr lang="ru-RU" sz="1600" dirty="0" smtClean="0">
                <a:solidFill>
                  <a:schemeClr val="accent6">
                    <a:lumMod val="50000"/>
                  </a:schemeClr>
                </a:solidFill>
                <a:latin typeface="Times New Roman" pitchFamily="18" charset="0"/>
                <a:ea typeface="Calibri"/>
                <a:cs typeface="Times New Roman" pitchFamily="18" charset="0"/>
              </a:rPr>
              <a:t>.</a:t>
            </a:r>
            <a:r>
              <a:rPr lang="ru-RU" sz="1600" dirty="0">
                <a:solidFill>
                  <a:schemeClr val="accent6">
                    <a:lumMod val="50000"/>
                  </a:schemeClr>
                </a:solidFill>
                <a:latin typeface="Times New Roman" pitchFamily="18" charset="0"/>
                <a:ea typeface="Calibri"/>
                <a:cs typeface="Times New Roman" pitchFamily="18" charset="0"/>
              </a:rPr>
              <a:t/>
            </a:r>
            <a:br>
              <a:rPr lang="ru-RU" sz="1600" dirty="0">
                <a:solidFill>
                  <a:schemeClr val="accent6">
                    <a:lumMod val="50000"/>
                  </a:schemeClr>
                </a:solidFill>
                <a:latin typeface="Times New Roman" pitchFamily="18" charset="0"/>
                <a:ea typeface="Calibri"/>
                <a:cs typeface="Times New Roman" pitchFamily="18" charset="0"/>
              </a:rPr>
            </a:br>
            <a:endParaRPr lang="ru-RU" sz="1600" dirty="0">
              <a:solidFill>
                <a:schemeClr val="accent6">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41067507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0" y="-6036"/>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251520" y="692696"/>
            <a:ext cx="8640960" cy="4104456"/>
          </a:xfrm>
        </p:spPr>
        <p:txBody>
          <a:bodyPr>
            <a:normAutofit/>
          </a:bodyPr>
          <a:lstStyle/>
          <a:p>
            <a:pPr>
              <a:lnSpc>
                <a:spcPct val="115000"/>
              </a:lnSpc>
              <a:spcAft>
                <a:spcPts val="1000"/>
              </a:spcAft>
            </a:pPr>
            <a:r>
              <a:rPr lang="ru-RU" sz="2000" b="1" dirty="0">
                <a:solidFill>
                  <a:schemeClr val="accent6">
                    <a:lumMod val="50000"/>
                  </a:schemeClr>
                </a:solidFill>
                <a:latin typeface="Times New Roman" pitchFamily="18" charset="0"/>
                <a:ea typeface="Calibri"/>
                <a:cs typeface="Times New Roman" pitchFamily="18" charset="0"/>
              </a:rPr>
              <a:t>Отличие моторной (экспрессивной) алалии от </a:t>
            </a:r>
            <a:r>
              <a:rPr lang="ru-RU" sz="2000" b="1" dirty="0" smtClean="0">
                <a:solidFill>
                  <a:schemeClr val="accent6">
                    <a:lumMod val="50000"/>
                  </a:schemeClr>
                </a:solidFill>
                <a:latin typeface="Times New Roman" pitchFamily="18" charset="0"/>
                <a:ea typeface="Calibri"/>
                <a:cs typeface="Times New Roman" pitchFamily="18" charset="0"/>
              </a:rPr>
              <a:t>афонии</a:t>
            </a:r>
            <a:br>
              <a:rPr lang="ru-RU" sz="2000" b="1" dirty="0" smtClean="0">
                <a:solidFill>
                  <a:schemeClr val="accent6">
                    <a:lumMod val="50000"/>
                  </a:schemeClr>
                </a:solidFill>
                <a:latin typeface="Times New Roman" pitchFamily="18" charset="0"/>
                <a:ea typeface="Calibri"/>
                <a:cs typeface="Times New Roman" pitchFamily="18" charset="0"/>
              </a:rPr>
            </a:br>
            <a:r>
              <a:rPr lang="ru-RU" sz="2000" b="1" dirty="0">
                <a:solidFill>
                  <a:schemeClr val="accent6">
                    <a:lumMod val="50000"/>
                  </a:schemeClr>
                </a:solidFill>
                <a:latin typeface="Times New Roman" pitchFamily="18" charset="0"/>
                <a:ea typeface="Calibri"/>
                <a:cs typeface="Times New Roman" pitchFamily="18" charset="0"/>
              </a:rPr>
              <a:t/>
            </a:r>
            <a:br>
              <a:rPr lang="ru-RU" sz="2000" b="1" dirty="0">
                <a:solidFill>
                  <a:schemeClr val="accent6">
                    <a:lumMod val="50000"/>
                  </a:schemeClr>
                </a:solidFill>
                <a:latin typeface="Times New Roman" pitchFamily="18" charset="0"/>
                <a:ea typeface="Calibri"/>
                <a:cs typeface="Times New Roman" pitchFamily="18" charset="0"/>
              </a:rPr>
            </a:br>
            <a:r>
              <a:rPr lang="ru-RU" sz="1600" b="1" dirty="0">
                <a:latin typeface="Times New Roman" pitchFamily="18" charset="0"/>
                <a:ea typeface="Calibri"/>
                <a:cs typeface="Times New Roman" pitchFamily="18" charset="0"/>
              </a:rPr>
              <a:t/>
            </a:r>
            <a:br>
              <a:rPr lang="ru-RU" sz="1600" b="1" dirty="0">
                <a:latin typeface="Times New Roman" pitchFamily="18" charset="0"/>
                <a:ea typeface="Calibri"/>
                <a:cs typeface="Times New Roman" pitchFamily="18" charset="0"/>
              </a:rPr>
            </a:br>
            <a:r>
              <a:rPr lang="ru-RU" sz="1400" b="1" i="1" dirty="0">
                <a:solidFill>
                  <a:schemeClr val="accent6">
                    <a:lumMod val="50000"/>
                  </a:schemeClr>
                </a:solidFill>
                <a:latin typeface="Times New Roman" pitchFamily="18" charset="0"/>
                <a:cs typeface="Times New Roman" pitchFamily="18" charset="0"/>
              </a:rPr>
              <a:t>Афония</a:t>
            </a:r>
            <a:r>
              <a:rPr lang="ru-RU" sz="1400" i="1" dirty="0">
                <a:solidFill>
                  <a:schemeClr val="accent6">
                    <a:lumMod val="50000"/>
                  </a:schemeClr>
                </a:solidFill>
                <a:latin typeface="Times New Roman" pitchFamily="18" charset="0"/>
                <a:cs typeface="Times New Roman" pitchFamily="18" charset="0"/>
              </a:rPr>
              <a:t> — полное отсутствие голоса. </a:t>
            </a:r>
            <a:r>
              <a:rPr lang="ru-RU" sz="1400" i="1" dirty="0" smtClean="0">
                <a:solidFill>
                  <a:schemeClr val="accent6">
                    <a:lumMod val="50000"/>
                  </a:schemeClr>
                </a:solidFill>
                <a:latin typeface="Times New Roman" pitchFamily="18" charset="0"/>
                <a:cs typeface="Times New Roman" pitchFamily="18" charset="0"/>
              </a:rPr>
              <a:t/>
            </a:r>
            <a:br>
              <a:rPr lang="ru-RU" sz="1400" i="1" dirty="0" smtClean="0">
                <a:solidFill>
                  <a:schemeClr val="accent6">
                    <a:lumMod val="50000"/>
                  </a:schemeClr>
                </a:solidFill>
                <a:latin typeface="Times New Roman" pitchFamily="18" charset="0"/>
                <a:cs typeface="Times New Roman" pitchFamily="18" charset="0"/>
              </a:rPr>
            </a:br>
            <a:r>
              <a:rPr lang="ru-RU" sz="1400" i="1" dirty="0" smtClean="0">
                <a:solidFill>
                  <a:schemeClr val="accent6">
                    <a:lumMod val="50000"/>
                  </a:schemeClr>
                </a:solidFill>
                <a:latin typeface="Times New Roman" pitchFamily="18" charset="0"/>
                <a:cs typeface="Times New Roman" pitchFamily="18" charset="0"/>
              </a:rPr>
              <a:t>Больной </a:t>
            </a:r>
            <a:r>
              <a:rPr lang="ru-RU" sz="1400" i="1" dirty="0">
                <a:solidFill>
                  <a:schemeClr val="accent6">
                    <a:lumMod val="50000"/>
                  </a:schemeClr>
                </a:solidFill>
                <a:latin typeface="Times New Roman" pitchFamily="18" charset="0"/>
                <a:cs typeface="Times New Roman" pitchFamily="18" charset="0"/>
              </a:rPr>
              <a:t>говорит шёпотом различной громкости и внятности. </a:t>
            </a:r>
            <a:r>
              <a:rPr lang="ru-RU" sz="1400" i="1" dirty="0" smtClean="0">
                <a:solidFill>
                  <a:schemeClr val="accent6">
                    <a:lumMod val="50000"/>
                  </a:schemeClr>
                </a:solidFill>
                <a:latin typeface="Times New Roman" pitchFamily="18" charset="0"/>
                <a:cs typeface="Times New Roman" pitchFamily="18" charset="0"/>
              </a:rPr>
              <a:t/>
            </a:r>
            <a:br>
              <a:rPr lang="ru-RU" sz="1400" i="1" dirty="0" smtClean="0">
                <a:solidFill>
                  <a:schemeClr val="accent6">
                    <a:lumMod val="50000"/>
                  </a:schemeClr>
                </a:solidFill>
                <a:latin typeface="Times New Roman" pitchFamily="18" charset="0"/>
                <a:cs typeface="Times New Roman" pitchFamily="18" charset="0"/>
              </a:rPr>
            </a:br>
            <a:r>
              <a:rPr lang="ru-RU" sz="1400" i="1" dirty="0" smtClean="0">
                <a:solidFill>
                  <a:schemeClr val="accent6">
                    <a:lumMod val="50000"/>
                  </a:schemeClr>
                </a:solidFill>
                <a:latin typeface="Times New Roman" pitchFamily="18" charset="0"/>
                <a:cs typeface="Times New Roman" pitchFamily="18" charset="0"/>
              </a:rPr>
              <a:t>При </a:t>
            </a:r>
            <a:r>
              <a:rPr lang="ru-RU" sz="1400" i="1" dirty="0">
                <a:solidFill>
                  <a:schemeClr val="accent6">
                    <a:lumMod val="50000"/>
                  </a:schemeClr>
                </a:solidFill>
                <a:latin typeface="Times New Roman" pitchFamily="18" charset="0"/>
                <a:cs typeface="Times New Roman" pitchFamily="18" charset="0"/>
              </a:rPr>
              <a:t>попытках фонации на кашле появляется громкий звук голоса (в отличие от органических нарушений). </a:t>
            </a:r>
            <a:r>
              <a:rPr lang="ru-RU" sz="1400" i="1" dirty="0" smtClean="0">
                <a:solidFill>
                  <a:schemeClr val="accent6">
                    <a:lumMod val="50000"/>
                  </a:schemeClr>
                </a:solidFill>
                <a:latin typeface="Times New Roman" pitchFamily="18" charset="0"/>
                <a:cs typeface="Times New Roman" pitchFamily="18" charset="0"/>
              </a:rPr>
              <a:t/>
            </a:r>
            <a:br>
              <a:rPr lang="ru-RU" sz="1400" i="1" dirty="0" smtClean="0">
                <a:solidFill>
                  <a:schemeClr val="accent6">
                    <a:lumMod val="50000"/>
                  </a:schemeClr>
                </a:solidFill>
                <a:latin typeface="Times New Roman" pitchFamily="18" charset="0"/>
                <a:cs typeface="Times New Roman" pitchFamily="18" charset="0"/>
              </a:rPr>
            </a:br>
            <a:r>
              <a:rPr lang="ru-RU" sz="1400" i="1" dirty="0" smtClean="0">
                <a:solidFill>
                  <a:schemeClr val="accent6">
                    <a:lumMod val="50000"/>
                  </a:schemeClr>
                </a:solidFill>
                <a:latin typeface="Times New Roman" pitchFamily="18" charset="0"/>
                <a:cs typeface="Times New Roman" pitchFamily="18" charset="0"/>
              </a:rPr>
              <a:t>При </a:t>
            </a:r>
            <a:r>
              <a:rPr lang="ru-RU" sz="1400" i="1" dirty="0">
                <a:solidFill>
                  <a:schemeClr val="accent6">
                    <a:lumMod val="50000"/>
                  </a:schemeClr>
                </a:solidFill>
                <a:latin typeface="Times New Roman" pitchFamily="18" charset="0"/>
                <a:cs typeface="Times New Roman" pitchFamily="18" charset="0"/>
              </a:rPr>
              <a:t>этом напрягаются мышцы шеи, гортани, брюшного пресса, краснеет лицо</a:t>
            </a:r>
            <a:r>
              <a:rPr lang="ru-RU" sz="1400" i="1" dirty="0" smtClean="0">
                <a:solidFill>
                  <a:schemeClr val="accent6">
                    <a:lumMod val="50000"/>
                  </a:schemeClr>
                </a:solidFill>
                <a:latin typeface="Times New Roman" pitchFamily="18" charset="0"/>
                <a:cs typeface="Times New Roman" pitchFamily="18" charset="0"/>
              </a:rPr>
              <a:t>.</a:t>
            </a:r>
            <a:br>
              <a:rPr lang="ru-RU" sz="1400" i="1" dirty="0" smtClean="0">
                <a:solidFill>
                  <a:schemeClr val="accent6">
                    <a:lumMod val="50000"/>
                  </a:schemeClr>
                </a:solidFill>
                <a:latin typeface="Times New Roman" pitchFamily="18" charset="0"/>
                <a:cs typeface="Times New Roman" pitchFamily="18" charset="0"/>
              </a:rPr>
            </a:br>
            <a:r>
              <a:rPr lang="ru-RU" sz="1200" b="1" i="1" dirty="0" smtClean="0">
                <a:solidFill>
                  <a:schemeClr val="accent6">
                    <a:lumMod val="50000"/>
                  </a:schemeClr>
                </a:solidFill>
                <a:latin typeface="Times New Roman" pitchFamily="18" charset="0"/>
                <a:ea typeface="Calibri"/>
                <a:cs typeface="Times New Roman" pitchFamily="18" charset="0"/>
              </a:rPr>
              <a:t/>
            </a:r>
            <a:br>
              <a:rPr lang="ru-RU" sz="1200" b="1" i="1" dirty="0" smtClean="0">
                <a:solidFill>
                  <a:schemeClr val="accent6">
                    <a:lumMod val="50000"/>
                  </a:schemeClr>
                </a:solidFill>
                <a:latin typeface="Times New Roman" pitchFamily="18" charset="0"/>
                <a:ea typeface="Calibri"/>
                <a:cs typeface="Times New Roman" pitchFamily="18" charset="0"/>
              </a:rPr>
            </a:br>
            <a:r>
              <a:rPr lang="ru-RU" sz="1600" dirty="0" smtClean="0">
                <a:solidFill>
                  <a:srgbClr val="C00000"/>
                </a:solidFill>
                <a:latin typeface="Times New Roman" pitchFamily="18" charset="0"/>
                <a:ea typeface="Calibri"/>
                <a:cs typeface="Times New Roman" pitchFamily="18" charset="0"/>
              </a:rPr>
              <a:t>При </a:t>
            </a:r>
            <a:r>
              <a:rPr lang="ru-RU" sz="1600" dirty="0">
                <a:solidFill>
                  <a:srgbClr val="C00000"/>
                </a:solidFill>
                <a:latin typeface="Times New Roman" pitchFamily="18" charset="0"/>
                <a:ea typeface="Calibri"/>
                <a:cs typeface="Times New Roman" pitchFamily="18" charset="0"/>
              </a:rPr>
              <a:t>алалии имеются невербальные </a:t>
            </a:r>
            <a:r>
              <a:rPr lang="ru-RU" sz="1600" dirty="0" smtClean="0">
                <a:solidFill>
                  <a:srgbClr val="C00000"/>
                </a:solidFill>
                <a:latin typeface="Times New Roman" pitchFamily="18" charset="0"/>
                <a:ea typeface="Calibri"/>
                <a:cs typeface="Times New Roman" pitchFamily="18" charset="0"/>
              </a:rPr>
              <a:t>вокализации</a:t>
            </a:r>
            <a:r>
              <a:rPr lang="ru-RU" sz="1600" dirty="0">
                <a:solidFill>
                  <a:srgbClr val="C00000"/>
                </a:solidFill>
                <a:latin typeface="Times New Roman" pitchFamily="18" charset="0"/>
                <a:ea typeface="Calibri"/>
                <a:cs typeface="Times New Roman" pitchFamily="18" charset="0"/>
              </a:rPr>
              <a:t>: </a:t>
            </a:r>
            <a:r>
              <a:rPr lang="ru-RU" sz="1600" dirty="0" smtClean="0">
                <a:solidFill>
                  <a:srgbClr val="C00000"/>
                </a:solidFill>
                <a:latin typeface="Times New Roman" pitchFamily="18" charset="0"/>
                <a:ea typeface="Calibri"/>
                <a:cs typeface="Times New Roman" pitchFamily="18" charset="0"/>
              </a:rPr>
              <a:t/>
            </a:r>
            <a:br>
              <a:rPr lang="ru-RU" sz="1600" dirty="0" smtClean="0">
                <a:solidFill>
                  <a:srgbClr val="C00000"/>
                </a:solidFill>
                <a:latin typeface="Times New Roman" pitchFamily="18" charset="0"/>
                <a:ea typeface="Calibri"/>
                <a:cs typeface="Times New Roman" pitchFamily="18" charset="0"/>
              </a:rPr>
            </a:br>
            <a:r>
              <a:rPr lang="ru-RU" sz="1600" dirty="0" smtClean="0">
                <a:solidFill>
                  <a:srgbClr val="C00000"/>
                </a:solidFill>
                <a:latin typeface="Times New Roman" pitchFamily="18" charset="0"/>
                <a:ea typeface="Calibri"/>
                <a:cs typeface="Times New Roman" pitchFamily="18" charset="0"/>
              </a:rPr>
              <a:t>мелодика, звукоподражания</a:t>
            </a:r>
            <a:r>
              <a:rPr lang="ru-RU" sz="1600" dirty="0">
                <a:solidFill>
                  <a:srgbClr val="C00000"/>
                </a:solidFill>
                <a:latin typeface="Times New Roman" pitchFamily="18" charset="0"/>
                <a:ea typeface="Calibri"/>
                <a:cs typeface="Times New Roman" pitchFamily="18" charset="0"/>
              </a:rPr>
              <a:t>. </a:t>
            </a:r>
            <a:r>
              <a:rPr lang="ru-RU" sz="1600" dirty="0" smtClean="0">
                <a:solidFill>
                  <a:srgbClr val="C00000"/>
                </a:solidFill>
                <a:latin typeface="Times New Roman" pitchFamily="18" charset="0"/>
                <a:ea typeface="Calibri"/>
                <a:cs typeface="Times New Roman" pitchFamily="18" charset="0"/>
              </a:rPr>
              <a:t/>
            </a:r>
            <a:br>
              <a:rPr lang="ru-RU" sz="1600" dirty="0" smtClean="0">
                <a:solidFill>
                  <a:srgbClr val="C00000"/>
                </a:solidFill>
                <a:latin typeface="Times New Roman" pitchFamily="18" charset="0"/>
                <a:ea typeface="Calibri"/>
                <a:cs typeface="Times New Roman" pitchFamily="18" charset="0"/>
              </a:rPr>
            </a:br>
            <a:r>
              <a:rPr lang="ru-RU" sz="1600" dirty="0">
                <a:solidFill>
                  <a:schemeClr val="accent6">
                    <a:lumMod val="50000"/>
                  </a:schemeClr>
                </a:solidFill>
                <a:latin typeface="Times New Roman" pitchFamily="18" charset="0"/>
                <a:ea typeface="Calibri"/>
                <a:cs typeface="Times New Roman" pitchFamily="18" charset="0"/>
              </a:rPr>
              <a:t/>
            </a:r>
            <a:br>
              <a:rPr lang="ru-RU" sz="1600" dirty="0">
                <a:solidFill>
                  <a:schemeClr val="accent6">
                    <a:lumMod val="50000"/>
                  </a:schemeClr>
                </a:solidFill>
                <a:latin typeface="Times New Roman" pitchFamily="18" charset="0"/>
                <a:ea typeface="Calibri"/>
                <a:cs typeface="Times New Roman" pitchFamily="18" charset="0"/>
              </a:rPr>
            </a:br>
            <a:r>
              <a:rPr lang="ru-RU" sz="1600" dirty="0" smtClean="0">
                <a:solidFill>
                  <a:schemeClr val="accent6">
                    <a:lumMod val="50000"/>
                  </a:schemeClr>
                </a:solidFill>
                <a:latin typeface="Times New Roman" pitchFamily="18" charset="0"/>
                <a:ea typeface="Calibri"/>
                <a:cs typeface="Times New Roman" pitchFamily="18" charset="0"/>
              </a:rPr>
              <a:t>При </a:t>
            </a:r>
            <a:r>
              <a:rPr lang="ru-RU" sz="1600" dirty="0">
                <a:solidFill>
                  <a:schemeClr val="accent6">
                    <a:lumMod val="50000"/>
                  </a:schemeClr>
                </a:solidFill>
                <a:latin typeface="Times New Roman" pitchFamily="18" charset="0"/>
                <a:ea typeface="Calibri"/>
                <a:cs typeface="Times New Roman" pitchFamily="18" charset="0"/>
              </a:rPr>
              <a:t>афонии обязательно </a:t>
            </a:r>
            <a:r>
              <a:rPr lang="ru-RU" sz="1600" dirty="0" err="1">
                <a:solidFill>
                  <a:schemeClr val="accent6">
                    <a:lumMod val="50000"/>
                  </a:schemeClr>
                </a:solidFill>
                <a:latin typeface="Times New Roman" pitchFamily="18" charset="0"/>
                <a:ea typeface="Calibri"/>
                <a:cs typeface="Times New Roman" pitchFamily="18" charset="0"/>
              </a:rPr>
              <a:t>фониатрическое</a:t>
            </a:r>
            <a:r>
              <a:rPr lang="ru-RU" sz="1600" dirty="0">
                <a:solidFill>
                  <a:schemeClr val="accent6">
                    <a:lumMod val="50000"/>
                  </a:schemeClr>
                </a:solidFill>
                <a:latin typeface="Times New Roman" pitchFamily="18" charset="0"/>
                <a:ea typeface="Calibri"/>
                <a:cs typeface="Times New Roman" pitchFamily="18" charset="0"/>
              </a:rPr>
              <a:t> обследование </a:t>
            </a:r>
            <a:r>
              <a:rPr lang="ru-RU" sz="1600" dirty="0" smtClean="0">
                <a:solidFill>
                  <a:schemeClr val="accent6">
                    <a:lumMod val="50000"/>
                  </a:schemeClr>
                </a:solidFill>
                <a:latin typeface="Times New Roman" pitchFamily="18" charset="0"/>
                <a:ea typeface="Calibri"/>
                <a:cs typeface="Times New Roman" pitchFamily="18" charset="0"/>
              </a:rPr>
              <a:t>и лечение.</a:t>
            </a:r>
            <a:br>
              <a:rPr lang="ru-RU" sz="1600" dirty="0" smtClean="0">
                <a:solidFill>
                  <a:schemeClr val="accent6">
                    <a:lumMod val="50000"/>
                  </a:schemeClr>
                </a:solidFill>
                <a:latin typeface="Times New Roman" pitchFamily="18" charset="0"/>
                <a:ea typeface="Calibri"/>
                <a:cs typeface="Times New Roman" pitchFamily="18" charset="0"/>
              </a:rPr>
            </a:br>
            <a:endParaRPr lang="ru-RU" sz="1600" dirty="0">
              <a:solidFill>
                <a:schemeClr val="accent6">
                  <a:lumMod val="50000"/>
                </a:schemeClr>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xmlns="" val="18680899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171306" y="912179"/>
            <a:ext cx="8712968" cy="5932040"/>
          </a:xfrm>
        </p:spPr>
        <p:txBody>
          <a:bodyPr>
            <a:noAutofit/>
          </a:bodyPr>
          <a:lstStyle/>
          <a:p>
            <a:pPr algn="l"/>
            <a:r>
              <a:rPr lang="ru-RU" sz="1400" b="1" dirty="0" smtClean="0">
                <a:solidFill>
                  <a:schemeClr val="accent6">
                    <a:lumMod val="50000"/>
                  </a:schemeClr>
                </a:solidFill>
                <a:latin typeface="Times New Roman" pitchFamily="18" charset="0"/>
                <a:ea typeface="Calibri"/>
                <a:cs typeface="Times New Roman" pitchFamily="18" charset="0"/>
              </a:rPr>
              <a:t>                                               </a:t>
            </a:r>
            <a:br>
              <a:rPr lang="ru-RU" sz="1400" b="1" dirty="0" smtClean="0">
                <a:solidFill>
                  <a:schemeClr val="accent6">
                    <a:lumMod val="50000"/>
                  </a:schemeClr>
                </a:solidFill>
                <a:latin typeface="Times New Roman" pitchFamily="18" charset="0"/>
                <a:ea typeface="Calibri"/>
                <a:cs typeface="Times New Roman" pitchFamily="18" charset="0"/>
              </a:rPr>
            </a:br>
            <a:r>
              <a:rPr lang="ru-RU" sz="1400" b="1" dirty="0">
                <a:solidFill>
                  <a:schemeClr val="accent6">
                    <a:lumMod val="50000"/>
                  </a:schemeClr>
                </a:solidFill>
                <a:latin typeface="Times New Roman" pitchFamily="18" charset="0"/>
                <a:ea typeface="Calibri"/>
                <a:cs typeface="Times New Roman" pitchFamily="18" charset="0"/>
              </a:rPr>
              <a:t/>
            </a:r>
            <a:br>
              <a:rPr lang="ru-RU" sz="1400" b="1" dirty="0">
                <a:solidFill>
                  <a:schemeClr val="accent6">
                    <a:lumMod val="50000"/>
                  </a:schemeClr>
                </a:solidFill>
                <a:latin typeface="Times New Roman" pitchFamily="18" charset="0"/>
                <a:ea typeface="Calibri"/>
                <a:cs typeface="Times New Roman" pitchFamily="18" charset="0"/>
              </a:rPr>
            </a:br>
            <a:r>
              <a:rPr lang="ru-RU" sz="1400" b="1" dirty="0" smtClean="0">
                <a:solidFill>
                  <a:schemeClr val="accent6">
                    <a:lumMod val="50000"/>
                  </a:schemeClr>
                </a:solidFill>
                <a:latin typeface="Times New Roman" pitchFamily="18" charset="0"/>
                <a:ea typeface="Calibri"/>
                <a:cs typeface="Times New Roman" pitchFamily="18" charset="0"/>
              </a:rPr>
              <a:t/>
            </a:r>
            <a:br>
              <a:rPr lang="ru-RU" sz="1400" b="1" dirty="0" smtClean="0">
                <a:solidFill>
                  <a:schemeClr val="accent6">
                    <a:lumMod val="50000"/>
                  </a:schemeClr>
                </a:solidFill>
                <a:latin typeface="Times New Roman" pitchFamily="18" charset="0"/>
                <a:ea typeface="Calibri"/>
                <a:cs typeface="Times New Roman" pitchFamily="18" charset="0"/>
              </a:rPr>
            </a:br>
            <a:r>
              <a:rPr lang="ru-RU" sz="1400" b="1" dirty="0">
                <a:solidFill>
                  <a:schemeClr val="accent6">
                    <a:lumMod val="50000"/>
                  </a:schemeClr>
                </a:solidFill>
                <a:latin typeface="Times New Roman" pitchFamily="18" charset="0"/>
                <a:ea typeface="Calibri"/>
                <a:cs typeface="Times New Roman" pitchFamily="18" charset="0"/>
              </a:rPr>
              <a:t/>
            </a:r>
            <a:br>
              <a:rPr lang="ru-RU" sz="1400" b="1" dirty="0">
                <a:solidFill>
                  <a:schemeClr val="accent6">
                    <a:lumMod val="50000"/>
                  </a:schemeClr>
                </a:solidFill>
                <a:latin typeface="Times New Roman" pitchFamily="18" charset="0"/>
                <a:ea typeface="Calibri"/>
                <a:cs typeface="Times New Roman" pitchFamily="18" charset="0"/>
              </a:rPr>
            </a:br>
            <a:r>
              <a:rPr lang="ru-RU" sz="1400" b="1" dirty="0" smtClean="0">
                <a:solidFill>
                  <a:schemeClr val="accent6">
                    <a:lumMod val="50000"/>
                  </a:schemeClr>
                </a:solidFill>
                <a:latin typeface="Times New Roman" pitchFamily="18" charset="0"/>
                <a:ea typeface="Calibri"/>
                <a:cs typeface="Times New Roman" pitchFamily="18" charset="0"/>
              </a:rPr>
              <a:t/>
            </a:r>
            <a:br>
              <a:rPr lang="ru-RU" sz="1400" b="1" dirty="0" smtClean="0">
                <a:solidFill>
                  <a:schemeClr val="accent6">
                    <a:lumMod val="50000"/>
                  </a:schemeClr>
                </a:solidFill>
                <a:latin typeface="Times New Roman" pitchFamily="18" charset="0"/>
                <a:ea typeface="Calibri"/>
                <a:cs typeface="Times New Roman" pitchFamily="18" charset="0"/>
              </a:rPr>
            </a:br>
            <a:r>
              <a:rPr lang="ru-RU" sz="1400" b="1" dirty="0">
                <a:solidFill>
                  <a:schemeClr val="accent6">
                    <a:lumMod val="50000"/>
                  </a:schemeClr>
                </a:solidFill>
                <a:latin typeface="Times New Roman" pitchFamily="18" charset="0"/>
                <a:ea typeface="Calibri"/>
                <a:cs typeface="Times New Roman" pitchFamily="18" charset="0"/>
              </a:rPr>
              <a:t/>
            </a:r>
            <a:br>
              <a:rPr lang="ru-RU" sz="1400" b="1" dirty="0">
                <a:solidFill>
                  <a:schemeClr val="accent6">
                    <a:lumMod val="50000"/>
                  </a:schemeClr>
                </a:solidFill>
                <a:latin typeface="Times New Roman" pitchFamily="18" charset="0"/>
                <a:ea typeface="Calibri"/>
                <a:cs typeface="Times New Roman" pitchFamily="18" charset="0"/>
              </a:rPr>
            </a:br>
            <a:r>
              <a:rPr lang="ru-RU" sz="1400" b="1" dirty="0" smtClean="0">
                <a:solidFill>
                  <a:schemeClr val="accent6">
                    <a:lumMod val="50000"/>
                  </a:schemeClr>
                </a:solidFill>
                <a:latin typeface="Times New Roman" pitchFamily="18" charset="0"/>
                <a:ea typeface="Calibri"/>
                <a:cs typeface="Times New Roman" pitchFamily="18" charset="0"/>
              </a:rPr>
              <a:t/>
            </a:r>
            <a:br>
              <a:rPr lang="ru-RU" sz="1400" b="1" dirty="0" smtClean="0">
                <a:solidFill>
                  <a:schemeClr val="accent6">
                    <a:lumMod val="50000"/>
                  </a:schemeClr>
                </a:solidFill>
                <a:latin typeface="Times New Roman" pitchFamily="18" charset="0"/>
                <a:ea typeface="Calibri"/>
                <a:cs typeface="Times New Roman" pitchFamily="18" charset="0"/>
              </a:rPr>
            </a:br>
            <a:r>
              <a:rPr lang="ru-RU" sz="1400" b="1" dirty="0">
                <a:solidFill>
                  <a:schemeClr val="accent6">
                    <a:lumMod val="50000"/>
                  </a:schemeClr>
                </a:solidFill>
                <a:latin typeface="Times New Roman" pitchFamily="18" charset="0"/>
                <a:ea typeface="Calibri"/>
                <a:cs typeface="Times New Roman" pitchFamily="18" charset="0"/>
              </a:rPr>
              <a:t/>
            </a:r>
            <a:br>
              <a:rPr lang="ru-RU" sz="1400" b="1" dirty="0">
                <a:solidFill>
                  <a:schemeClr val="accent6">
                    <a:lumMod val="50000"/>
                  </a:schemeClr>
                </a:solidFill>
                <a:latin typeface="Times New Roman" pitchFamily="18" charset="0"/>
                <a:ea typeface="Calibri"/>
                <a:cs typeface="Times New Roman" pitchFamily="18" charset="0"/>
              </a:rPr>
            </a:br>
            <a:r>
              <a:rPr lang="ru-RU" sz="1400" b="1" dirty="0" smtClean="0">
                <a:solidFill>
                  <a:schemeClr val="accent6">
                    <a:lumMod val="50000"/>
                  </a:schemeClr>
                </a:solidFill>
                <a:latin typeface="Times New Roman" pitchFamily="18" charset="0"/>
                <a:ea typeface="Calibri"/>
                <a:cs typeface="Times New Roman" pitchFamily="18" charset="0"/>
              </a:rPr>
              <a:t/>
            </a:r>
            <a:br>
              <a:rPr lang="ru-RU" sz="1400" b="1" dirty="0" smtClean="0">
                <a:solidFill>
                  <a:schemeClr val="accent6">
                    <a:lumMod val="50000"/>
                  </a:schemeClr>
                </a:solidFill>
                <a:latin typeface="Times New Roman" pitchFamily="18" charset="0"/>
                <a:ea typeface="Calibri"/>
                <a:cs typeface="Times New Roman" pitchFamily="18" charset="0"/>
              </a:rPr>
            </a:br>
            <a:r>
              <a:rPr lang="ru-RU" sz="1400" b="1" dirty="0">
                <a:solidFill>
                  <a:schemeClr val="accent6">
                    <a:lumMod val="50000"/>
                  </a:schemeClr>
                </a:solidFill>
                <a:latin typeface="Times New Roman" pitchFamily="18" charset="0"/>
                <a:ea typeface="Calibri"/>
                <a:cs typeface="Times New Roman" pitchFamily="18" charset="0"/>
              </a:rPr>
              <a:t/>
            </a:r>
            <a:br>
              <a:rPr lang="ru-RU" sz="1400" b="1" dirty="0">
                <a:solidFill>
                  <a:schemeClr val="accent6">
                    <a:lumMod val="50000"/>
                  </a:schemeClr>
                </a:solidFill>
                <a:latin typeface="Times New Roman" pitchFamily="18" charset="0"/>
                <a:ea typeface="Calibri"/>
                <a:cs typeface="Times New Roman" pitchFamily="18" charset="0"/>
              </a:rPr>
            </a:br>
            <a:r>
              <a:rPr lang="ru-RU" sz="1400" b="1" dirty="0" smtClean="0">
                <a:solidFill>
                  <a:schemeClr val="accent6">
                    <a:lumMod val="50000"/>
                  </a:schemeClr>
                </a:solidFill>
                <a:latin typeface="Times New Roman" pitchFamily="18" charset="0"/>
                <a:ea typeface="Calibri"/>
                <a:cs typeface="Times New Roman" pitchFamily="18" charset="0"/>
              </a:rPr>
              <a:t/>
            </a:r>
            <a:br>
              <a:rPr lang="ru-RU" sz="1400" b="1" dirty="0" smtClean="0">
                <a:solidFill>
                  <a:schemeClr val="accent6">
                    <a:lumMod val="50000"/>
                  </a:schemeClr>
                </a:solidFill>
                <a:latin typeface="Times New Roman" pitchFamily="18" charset="0"/>
                <a:ea typeface="Calibri"/>
                <a:cs typeface="Times New Roman" pitchFamily="18" charset="0"/>
              </a:rPr>
            </a:br>
            <a:r>
              <a:rPr lang="ru-RU" sz="1400" b="1" dirty="0" smtClean="0">
                <a:solidFill>
                  <a:schemeClr val="accent6">
                    <a:lumMod val="50000"/>
                  </a:schemeClr>
                </a:solidFill>
                <a:latin typeface="Times New Roman" pitchFamily="18" charset="0"/>
                <a:ea typeface="Calibri"/>
                <a:cs typeface="Times New Roman" pitchFamily="18" charset="0"/>
              </a:rPr>
              <a:t/>
            </a:r>
            <a:br>
              <a:rPr lang="ru-RU" sz="1400" b="1" dirty="0" smtClean="0">
                <a:solidFill>
                  <a:schemeClr val="accent6">
                    <a:lumMod val="50000"/>
                  </a:schemeClr>
                </a:solidFill>
                <a:latin typeface="Times New Roman" pitchFamily="18" charset="0"/>
                <a:ea typeface="Calibri"/>
                <a:cs typeface="Times New Roman" pitchFamily="18" charset="0"/>
              </a:rPr>
            </a:br>
            <a:r>
              <a:rPr lang="ru-RU" sz="1400" b="1" dirty="0">
                <a:solidFill>
                  <a:schemeClr val="accent6">
                    <a:lumMod val="50000"/>
                  </a:schemeClr>
                </a:solidFill>
                <a:latin typeface="Times New Roman" pitchFamily="18" charset="0"/>
                <a:ea typeface="Calibri"/>
                <a:cs typeface="Times New Roman" pitchFamily="18" charset="0"/>
              </a:rPr>
              <a:t/>
            </a:r>
            <a:br>
              <a:rPr lang="ru-RU" sz="1400" b="1" dirty="0">
                <a:solidFill>
                  <a:schemeClr val="accent6">
                    <a:lumMod val="50000"/>
                  </a:schemeClr>
                </a:solidFill>
                <a:latin typeface="Times New Roman" pitchFamily="18" charset="0"/>
                <a:ea typeface="Calibri"/>
                <a:cs typeface="Times New Roman" pitchFamily="18" charset="0"/>
              </a:rPr>
            </a:br>
            <a:r>
              <a:rPr lang="ru-RU" sz="1400" b="1" dirty="0" smtClean="0">
                <a:solidFill>
                  <a:schemeClr val="accent6">
                    <a:lumMod val="50000"/>
                  </a:schemeClr>
                </a:solidFill>
                <a:latin typeface="Times New Roman" pitchFamily="18" charset="0"/>
                <a:ea typeface="Calibri"/>
                <a:cs typeface="Times New Roman" pitchFamily="18" charset="0"/>
              </a:rPr>
              <a:t/>
            </a:r>
            <a:br>
              <a:rPr lang="ru-RU" sz="1400" b="1" dirty="0" smtClean="0">
                <a:solidFill>
                  <a:schemeClr val="accent6">
                    <a:lumMod val="50000"/>
                  </a:schemeClr>
                </a:solidFill>
                <a:latin typeface="Times New Roman" pitchFamily="18" charset="0"/>
                <a:ea typeface="Calibri"/>
                <a:cs typeface="Times New Roman" pitchFamily="18" charset="0"/>
              </a:rPr>
            </a:br>
            <a:r>
              <a:rPr lang="ru-RU" sz="1400" b="1" dirty="0">
                <a:solidFill>
                  <a:schemeClr val="accent6">
                    <a:lumMod val="50000"/>
                  </a:schemeClr>
                </a:solidFill>
                <a:latin typeface="Times New Roman" pitchFamily="18" charset="0"/>
                <a:ea typeface="Calibri"/>
                <a:cs typeface="Times New Roman" pitchFamily="18" charset="0"/>
              </a:rPr>
              <a:t/>
            </a:r>
            <a:br>
              <a:rPr lang="ru-RU" sz="1400" b="1" dirty="0">
                <a:solidFill>
                  <a:schemeClr val="accent6">
                    <a:lumMod val="50000"/>
                  </a:schemeClr>
                </a:solidFill>
                <a:latin typeface="Times New Roman" pitchFamily="18" charset="0"/>
                <a:ea typeface="Calibri"/>
                <a:cs typeface="Times New Roman" pitchFamily="18" charset="0"/>
              </a:rPr>
            </a:br>
            <a:r>
              <a:rPr lang="ru-RU" sz="1200" dirty="0">
                <a:solidFill>
                  <a:srgbClr val="C00000"/>
                </a:solidFill>
                <a:latin typeface="Times New Roman" pitchFamily="18" charset="0"/>
                <a:ea typeface="Calibri"/>
                <a:cs typeface="Times New Roman" pitchFamily="18" charset="0"/>
              </a:rPr>
              <a:t>Алалия </a:t>
            </a:r>
            <a:r>
              <a:rPr lang="ru-RU" sz="1200" dirty="0" smtClean="0">
                <a:solidFill>
                  <a:srgbClr val="C00000"/>
                </a:solidFill>
                <a:latin typeface="Times New Roman" pitchFamily="18" charset="0"/>
                <a:ea typeface="Calibri"/>
                <a:cs typeface="Times New Roman" pitchFamily="18" charset="0"/>
              </a:rPr>
              <a:t> </a:t>
            </a:r>
            <a:r>
              <a:rPr lang="ru-RU" sz="1200" dirty="0">
                <a:solidFill>
                  <a:srgbClr val="C00000"/>
                </a:solidFill>
                <a:latin typeface="Times New Roman" pitchFamily="18" charset="0"/>
                <a:ea typeface="Calibri"/>
                <a:cs typeface="Times New Roman" pitchFamily="18" charset="0"/>
              </a:rPr>
              <a:t>это форма патологии речевой деятельности, </a:t>
            </a:r>
            <a:r>
              <a:rPr lang="ru-RU" sz="1200" dirty="0" smtClean="0">
                <a:solidFill>
                  <a:srgbClr val="C00000"/>
                </a:solidFill>
                <a:latin typeface="Times New Roman" pitchFamily="18" charset="0"/>
                <a:ea typeface="Calibri"/>
                <a:cs typeface="Times New Roman" pitchFamily="18" charset="0"/>
              </a:rPr>
              <a:t>которая возникает </a:t>
            </a:r>
            <a:r>
              <a:rPr lang="ru-RU" sz="1200" dirty="0">
                <a:solidFill>
                  <a:srgbClr val="C00000"/>
                </a:solidFill>
                <a:latin typeface="Times New Roman" pitchFamily="18" charset="0"/>
                <a:ea typeface="Calibri"/>
                <a:cs typeface="Times New Roman" pitchFamily="18" charset="0"/>
              </a:rPr>
              <a:t>в результате избирательного, парциального </a:t>
            </a:r>
            <a:r>
              <a:rPr lang="ru-RU" sz="1200" dirty="0" smtClean="0">
                <a:solidFill>
                  <a:srgbClr val="C00000"/>
                </a:solidFill>
                <a:latin typeface="Times New Roman" pitchFamily="18" charset="0"/>
                <a:ea typeface="Calibri"/>
                <a:cs typeface="Times New Roman" pitchFamily="18" charset="0"/>
              </a:rPr>
              <a:t>расстройства психической </a:t>
            </a:r>
            <a:r>
              <a:rPr lang="ru-RU" sz="1200" dirty="0">
                <a:solidFill>
                  <a:srgbClr val="C00000"/>
                </a:solidFill>
                <a:latin typeface="Times New Roman" pitchFamily="18" charset="0"/>
                <a:ea typeface="Calibri"/>
                <a:cs typeface="Times New Roman" pitchFamily="18" charset="0"/>
              </a:rPr>
              <a:t>деятельности, а именно результат </a:t>
            </a:r>
            <a:r>
              <a:rPr lang="ru-RU" sz="1200" dirty="0" err="1">
                <a:solidFill>
                  <a:srgbClr val="C00000"/>
                </a:solidFill>
                <a:latin typeface="Times New Roman" pitchFamily="18" charset="0"/>
                <a:ea typeface="Calibri"/>
                <a:cs typeface="Times New Roman" pitchFamily="18" charset="0"/>
              </a:rPr>
              <a:t>неусвоения</a:t>
            </a:r>
            <a:r>
              <a:rPr lang="ru-RU" sz="1200" dirty="0">
                <a:solidFill>
                  <a:srgbClr val="C00000"/>
                </a:solidFill>
                <a:latin typeface="Times New Roman" pitchFamily="18" charset="0"/>
                <a:ea typeface="Calibri"/>
                <a:cs typeface="Times New Roman" pitchFamily="18" charset="0"/>
              </a:rPr>
              <a:t> в </a:t>
            </a:r>
            <a:r>
              <a:rPr lang="ru-RU" sz="1200" dirty="0" smtClean="0">
                <a:solidFill>
                  <a:srgbClr val="C00000"/>
                </a:solidFill>
                <a:latin typeface="Times New Roman" pitchFamily="18" charset="0"/>
                <a:ea typeface="Calibri"/>
                <a:cs typeface="Times New Roman" pitchFamily="18" charset="0"/>
              </a:rPr>
              <a:t>онтогенезе структурно-функциональных </a:t>
            </a:r>
            <a:r>
              <a:rPr lang="ru-RU" sz="1200" dirty="0">
                <a:solidFill>
                  <a:srgbClr val="C00000"/>
                </a:solidFill>
                <a:latin typeface="Times New Roman" pitchFamily="18" charset="0"/>
                <a:ea typeface="Calibri"/>
                <a:cs typeface="Times New Roman" pitchFamily="18" charset="0"/>
              </a:rPr>
              <a:t>закономерностей языка при полной </a:t>
            </a:r>
            <a:r>
              <a:rPr lang="ru-RU" sz="1200" dirty="0" smtClean="0">
                <a:solidFill>
                  <a:srgbClr val="C00000"/>
                </a:solidFill>
                <a:latin typeface="Times New Roman" pitchFamily="18" charset="0"/>
                <a:ea typeface="Calibri"/>
                <a:cs typeface="Times New Roman" pitchFamily="18" charset="0"/>
              </a:rPr>
              <a:t>или относительной </a:t>
            </a:r>
            <a:r>
              <a:rPr lang="ru-RU" sz="1200" dirty="0">
                <a:solidFill>
                  <a:srgbClr val="C00000"/>
                </a:solidFill>
                <a:latin typeface="Times New Roman" pitchFamily="18" charset="0"/>
                <a:ea typeface="Calibri"/>
                <a:cs typeface="Times New Roman" pitchFamily="18" charset="0"/>
              </a:rPr>
              <a:t>сохранности у детей неязыковых психических процессов.</a:t>
            </a:r>
            <a:br>
              <a:rPr lang="ru-RU" sz="1200" dirty="0">
                <a:solidFill>
                  <a:srgbClr val="C00000"/>
                </a:solidFill>
                <a:latin typeface="Times New Roman" pitchFamily="18" charset="0"/>
                <a:ea typeface="Calibri"/>
                <a:cs typeface="Times New Roman" pitchFamily="18" charset="0"/>
              </a:rPr>
            </a:br>
            <a:r>
              <a:rPr lang="ru-RU" sz="1200" dirty="0" smtClean="0">
                <a:solidFill>
                  <a:schemeClr val="accent6">
                    <a:lumMod val="50000"/>
                  </a:schemeClr>
                </a:solidFill>
                <a:latin typeface="Times New Roman" pitchFamily="18" charset="0"/>
                <a:ea typeface="Calibri"/>
                <a:cs typeface="Times New Roman" pitchFamily="18" charset="0"/>
              </a:rPr>
              <a:t/>
            </a:r>
            <a:br>
              <a:rPr lang="ru-RU" sz="1200" dirty="0" smtClean="0">
                <a:solidFill>
                  <a:schemeClr val="accent6">
                    <a:lumMod val="50000"/>
                  </a:schemeClr>
                </a:solidFill>
                <a:latin typeface="Times New Roman" pitchFamily="18" charset="0"/>
                <a:ea typeface="Calibri"/>
                <a:cs typeface="Times New Roman" pitchFamily="18" charset="0"/>
              </a:rPr>
            </a:br>
            <a:r>
              <a:rPr lang="ru-RU" sz="1200" dirty="0" smtClean="0">
                <a:solidFill>
                  <a:schemeClr val="accent6">
                    <a:lumMod val="50000"/>
                  </a:schemeClr>
                </a:solidFill>
                <a:latin typeface="Times New Roman" pitchFamily="18" charset="0"/>
                <a:ea typeface="Calibri"/>
                <a:cs typeface="Times New Roman" pitchFamily="18" charset="0"/>
              </a:rPr>
              <a:t>Нарушения </a:t>
            </a:r>
            <a:r>
              <a:rPr lang="ru-RU" sz="1200" dirty="0">
                <a:solidFill>
                  <a:schemeClr val="accent6">
                    <a:lumMod val="50000"/>
                  </a:schemeClr>
                </a:solidFill>
                <a:latin typeface="Times New Roman" pitchFamily="18" charset="0"/>
                <a:ea typeface="Calibri"/>
                <a:cs typeface="Times New Roman" pitchFamily="18" charset="0"/>
              </a:rPr>
              <a:t>развития речи, обусловленные умственной </a:t>
            </a:r>
            <a:r>
              <a:rPr lang="ru-RU" sz="1200" dirty="0" smtClean="0">
                <a:solidFill>
                  <a:schemeClr val="accent6">
                    <a:lumMod val="50000"/>
                  </a:schemeClr>
                </a:solidFill>
                <a:latin typeface="Times New Roman" pitchFamily="18" charset="0"/>
                <a:ea typeface="Calibri"/>
                <a:cs typeface="Times New Roman" pitchFamily="18" charset="0"/>
              </a:rPr>
              <a:t>отсталостью, являются </a:t>
            </a:r>
            <a:r>
              <a:rPr lang="ru-RU" sz="1200" dirty="0">
                <a:solidFill>
                  <a:schemeClr val="accent6">
                    <a:lumMod val="50000"/>
                  </a:schemeClr>
                </a:solidFill>
                <a:latin typeface="Times New Roman" pitchFamily="18" charset="0"/>
                <a:ea typeface="Calibri"/>
                <a:cs typeface="Times New Roman" pitchFamily="18" charset="0"/>
              </a:rPr>
              <a:t>результатом патологии познавательной деятельности.</a:t>
            </a:r>
            <a:br>
              <a:rPr lang="ru-RU" sz="1200" dirty="0">
                <a:solidFill>
                  <a:schemeClr val="accent6">
                    <a:lumMod val="50000"/>
                  </a:schemeClr>
                </a:solidFill>
                <a:latin typeface="Times New Roman" pitchFamily="18" charset="0"/>
                <a:ea typeface="Calibri"/>
                <a:cs typeface="Times New Roman" pitchFamily="18" charset="0"/>
              </a:rPr>
            </a:br>
            <a:r>
              <a:rPr lang="ru-RU" sz="1200" dirty="0" smtClean="0">
                <a:solidFill>
                  <a:schemeClr val="accent6">
                    <a:lumMod val="50000"/>
                  </a:schemeClr>
                </a:solidFill>
                <a:latin typeface="Times New Roman" pitchFamily="18" charset="0"/>
                <a:ea typeface="Calibri"/>
                <a:cs typeface="Times New Roman" pitchFamily="18" charset="0"/>
              </a:rPr>
              <a:t/>
            </a:r>
            <a:br>
              <a:rPr lang="ru-RU" sz="1200" dirty="0" smtClean="0">
                <a:solidFill>
                  <a:schemeClr val="accent6">
                    <a:lumMod val="50000"/>
                  </a:schemeClr>
                </a:solidFill>
                <a:latin typeface="Times New Roman" pitchFamily="18" charset="0"/>
                <a:ea typeface="Calibri"/>
                <a:cs typeface="Times New Roman" pitchFamily="18" charset="0"/>
              </a:rPr>
            </a:br>
            <a:r>
              <a:rPr lang="ru-RU" sz="1200" dirty="0" smtClean="0">
                <a:solidFill>
                  <a:srgbClr val="C00000"/>
                </a:solidFill>
                <a:latin typeface="Times New Roman" pitchFamily="18" charset="0"/>
                <a:ea typeface="Calibri"/>
                <a:cs typeface="Times New Roman" pitchFamily="18" charset="0"/>
              </a:rPr>
              <a:t>При </a:t>
            </a:r>
            <a:r>
              <a:rPr lang="ru-RU" sz="1200" dirty="0">
                <a:solidFill>
                  <a:srgbClr val="C00000"/>
                </a:solidFill>
                <a:latin typeface="Times New Roman" pitchFamily="18" charset="0"/>
                <a:ea typeface="Calibri"/>
                <a:cs typeface="Times New Roman" pitchFamily="18" charset="0"/>
              </a:rPr>
              <a:t>алалии лучше понимание речи, особенно при восприятии </a:t>
            </a:r>
            <a:r>
              <a:rPr lang="ru-RU" sz="1200" dirty="0" smtClean="0">
                <a:solidFill>
                  <a:srgbClr val="C00000"/>
                </a:solidFill>
                <a:latin typeface="Times New Roman" pitchFamily="18" charset="0"/>
                <a:ea typeface="Calibri"/>
                <a:cs typeface="Times New Roman" pitchFamily="18" charset="0"/>
              </a:rPr>
              <a:t>сложных синтаксических </a:t>
            </a:r>
            <a:r>
              <a:rPr lang="ru-RU" sz="1200" dirty="0">
                <a:solidFill>
                  <a:srgbClr val="C00000"/>
                </a:solidFill>
                <a:latin typeface="Times New Roman" pitchFamily="18" charset="0"/>
                <a:ea typeface="Calibri"/>
                <a:cs typeface="Times New Roman" pitchFamily="18" charset="0"/>
              </a:rPr>
              <a:t>конструкций, выражающих сложные отношения </a:t>
            </a:r>
            <a:r>
              <a:rPr lang="ru-RU" sz="1200" dirty="0" smtClean="0">
                <a:solidFill>
                  <a:srgbClr val="C00000"/>
                </a:solidFill>
                <a:latin typeface="Times New Roman" pitchFamily="18" charset="0"/>
                <a:ea typeface="Calibri"/>
                <a:cs typeface="Times New Roman" pitchFamily="18" charset="0"/>
              </a:rPr>
              <a:t>между фактами </a:t>
            </a:r>
            <a:r>
              <a:rPr lang="ru-RU" sz="1200" dirty="0">
                <a:solidFill>
                  <a:srgbClr val="C00000"/>
                </a:solidFill>
                <a:latin typeface="Times New Roman" pitchFamily="18" charset="0"/>
                <a:ea typeface="Calibri"/>
                <a:cs typeface="Times New Roman" pitchFamily="18" charset="0"/>
              </a:rPr>
              <a:t>действительности. При алалии имеется попытка выражать в речи</a:t>
            </a:r>
            <a:br>
              <a:rPr lang="ru-RU" sz="1200" dirty="0">
                <a:solidFill>
                  <a:srgbClr val="C00000"/>
                </a:solidFill>
                <a:latin typeface="Times New Roman" pitchFamily="18" charset="0"/>
                <a:ea typeface="Calibri"/>
                <a:cs typeface="Times New Roman" pitchFamily="18" charset="0"/>
              </a:rPr>
            </a:br>
            <a:r>
              <a:rPr lang="ru-RU" sz="1200" dirty="0">
                <a:solidFill>
                  <a:srgbClr val="C00000"/>
                </a:solidFill>
                <a:latin typeface="Times New Roman" pitchFamily="18" charset="0"/>
                <a:ea typeface="Calibri"/>
                <a:cs typeface="Times New Roman" pitchFamily="18" charset="0"/>
              </a:rPr>
              <a:t>причинно-следственные связи доступными детям языковыми </a:t>
            </a:r>
            <a:r>
              <a:rPr lang="ru-RU" sz="1200" dirty="0" smtClean="0">
                <a:solidFill>
                  <a:srgbClr val="C00000"/>
                </a:solidFill>
                <a:latin typeface="Times New Roman" pitchFamily="18" charset="0"/>
                <a:ea typeface="Calibri"/>
                <a:cs typeface="Times New Roman" pitchFamily="18" charset="0"/>
              </a:rPr>
              <a:t>средствами. Такие </a:t>
            </a:r>
            <a:r>
              <a:rPr lang="ru-RU" sz="1200" dirty="0">
                <a:solidFill>
                  <a:srgbClr val="C00000"/>
                </a:solidFill>
                <a:latin typeface="Times New Roman" pitchFamily="18" charset="0"/>
                <a:ea typeface="Calibri"/>
                <a:cs typeface="Times New Roman" pitchFamily="18" charset="0"/>
              </a:rPr>
              <a:t>попытки имеются даже у детей с самой тяжелой </a:t>
            </a:r>
            <a:r>
              <a:rPr lang="ru-RU" sz="1200" dirty="0" smtClean="0">
                <a:solidFill>
                  <a:srgbClr val="C00000"/>
                </a:solidFill>
                <a:latin typeface="Times New Roman" pitchFamily="18" charset="0"/>
                <a:ea typeface="Calibri"/>
                <a:cs typeface="Times New Roman" pitchFamily="18" charset="0"/>
              </a:rPr>
              <a:t>степенью расстройства </a:t>
            </a:r>
            <a:r>
              <a:rPr lang="ru-RU" sz="1200" dirty="0">
                <a:solidFill>
                  <a:srgbClr val="C00000"/>
                </a:solidFill>
                <a:latin typeface="Times New Roman" pitchFamily="18" charset="0"/>
                <a:ea typeface="Calibri"/>
                <a:cs typeface="Times New Roman" pitchFamily="18" charset="0"/>
              </a:rPr>
              <a:t>языковой системы, если принимать во внимание </a:t>
            </a:r>
            <a:r>
              <a:rPr lang="ru-RU" sz="1200" dirty="0" smtClean="0">
                <a:solidFill>
                  <a:srgbClr val="C00000"/>
                </a:solidFill>
                <a:latin typeface="Times New Roman" pitchFamily="18" charset="0"/>
                <a:ea typeface="Calibri"/>
                <a:cs typeface="Times New Roman" pitchFamily="18" charset="0"/>
              </a:rPr>
              <a:t>ситуацию, контекст </a:t>
            </a:r>
            <a:r>
              <a:rPr lang="ru-RU" sz="1200" dirty="0">
                <a:solidFill>
                  <a:srgbClr val="C00000"/>
                </a:solidFill>
                <a:latin typeface="Times New Roman" pitchFamily="18" charset="0"/>
                <a:ea typeface="Calibri"/>
                <a:cs typeface="Times New Roman" pitchFamily="18" charset="0"/>
              </a:rPr>
              <a:t>высказывания и невербальные языковые средства (интонацию, </a:t>
            </a:r>
            <a:r>
              <a:rPr lang="ru-RU" sz="1200" dirty="0" err="1">
                <a:solidFill>
                  <a:srgbClr val="C00000"/>
                </a:solidFill>
                <a:latin typeface="Times New Roman" pitchFamily="18" charset="0"/>
                <a:ea typeface="Calibri"/>
                <a:cs typeface="Times New Roman" pitchFamily="18" charset="0"/>
              </a:rPr>
              <a:t>псевдослова</a:t>
            </a:r>
            <a:r>
              <a:rPr lang="ru-RU" sz="1200" dirty="0">
                <a:solidFill>
                  <a:srgbClr val="C00000"/>
                </a:solidFill>
                <a:latin typeface="Times New Roman" pitchFamily="18" charset="0"/>
                <a:ea typeface="Calibri"/>
                <a:cs typeface="Times New Roman" pitchFamily="18" charset="0"/>
              </a:rPr>
              <a:t>, звукоподражания, «звуковые жесты», кинетическую речь).</a:t>
            </a:r>
            <a:br>
              <a:rPr lang="ru-RU" sz="1200" dirty="0">
                <a:solidFill>
                  <a:srgbClr val="C00000"/>
                </a:solidFill>
                <a:latin typeface="Times New Roman" pitchFamily="18" charset="0"/>
                <a:ea typeface="Calibri"/>
                <a:cs typeface="Times New Roman" pitchFamily="18" charset="0"/>
              </a:rPr>
            </a:br>
            <a:r>
              <a:rPr lang="ru-RU" sz="1200" dirty="0" smtClean="0">
                <a:solidFill>
                  <a:schemeClr val="accent6">
                    <a:lumMod val="50000"/>
                  </a:schemeClr>
                </a:solidFill>
                <a:latin typeface="Times New Roman" pitchFamily="18" charset="0"/>
                <a:ea typeface="Calibri"/>
                <a:cs typeface="Times New Roman" pitchFamily="18" charset="0"/>
              </a:rPr>
              <a:t/>
            </a:r>
            <a:br>
              <a:rPr lang="ru-RU" sz="1200" dirty="0" smtClean="0">
                <a:solidFill>
                  <a:schemeClr val="accent6">
                    <a:lumMod val="50000"/>
                  </a:schemeClr>
                </a:solidFill>
                <a:latin typeface="Times New Roman" pitchFamily="18" charset="0"/>
                <a:ea typeface="Calibri"/>
                <a:cs typeface="Times New Roman" pitchFamily="18" charset="0"/>
              </a:rPr>
            </a:br>
            <a:r>
              <a:rPr lang="ru-RU" sz="1200" dirty="0" smtClean="0">
                <a:solidFill>
                  <a:schemeClr val="accent6">
                    <a:lumMod val="50000"/>
                  </a:schemeClr>
                </a:solidFill>
                <a:latin typeface="Times New Roman" pitchFamily="18" charset="0"/>
                <a:ea typeface="Calibri"/>
                <a:cs typeface="Times New Roman" pitchFamily="18" charset="0"/>
              </a:rPr>
              <a:t>Умственно </a:t>
            </a:r>
            <a:r>
              <a:rPr lang="ru-RU" sz="1200" dirty="0">
                <a:solidFill>
                  <a:schemeClr val="accent6">
                    <a:lumMod val="50000"/>
                  </a:schemeClr>
                </a:solidFill>
                <a:latin typeface="Times New Roman" pitchFamily="18" charset="0"/>
                <a:ea typeface="Calibri"/>
                <a:cs typeface="Times New Roman" pitchFamily="18" charset="0"/>
              </a:rPr>
              <a:t>отсталые либо вовсе не выражают в речи </a:t>
            </a:r>
            <a:r>
              <a:rPr lang="ru-RU" sz="1200" dirty="0" smtClean="0">
                <a:solidFill>
                  <a:schemeClr val="accent6">
                    <a:lumMod val="50000"/>
                  </a:schemeClr>
                </a:solidFill>
                <a:latin typeface="Times New Roman" pitchFamily="18" charset="0"/>
                <a:ea typeface="Calibri"/>
                <a:cs typeface="Times New Roman" pitchFamily="18" charset="0"/>
              </a:rPr>
              <a:t>причинно-следственные связи</a:t>
            </a:r>
            <a:r>
              <a:rPr lang="ru-RU" sz="1200" dirty="0">
                <a:solidFill>
                  <a:schemeClr val="accent6">
                    <a:lumMod val="50000"/>
                  </a:schemeClr>
                </a:solidFill>
                <a:latin typeface="Times New Roman" pitchFamily="18" charset="0"/>
                <a:ea typeface="Calibri"/>
                <a:cs typeface="Times New Roman" pitchFamily="18" charset="0"/>
              </a:rPr>
              <a:t>, либо выражают только самые элементарные из них.</a:t>
            </a:r>
            <a:br>
              <a:rPr lang="ru-RU" sz="1200" dirty="0">
                <a:solidFill>
                  <a:schemeClr val="accent6">
                    <a:lumMod val="50000"/>
                  </a:schemeClr>
                </a:solidFill>
                <a:latin typeface="Times New Roman" pitchFamily="18" charset="0"/>
                <a:ea typeface="Calibri"/>
                <a:cs typeface="Times New Roman" pitchFamily="18" charset="0"/>
              </a:rPr>
            </a:br>
            <a:r>
              <a:rPr lang="ru-RU" sz="1200" dirty="0" smtClean="0">
                <a:solidFill>
                  <a:schemeClr val="accent6">
                    <a:lumMod val="50000"/>
                  </a:schemeClr>
                </a:solidFill>
                <a:latin typeface="Times New Roman" pitchFamily="18" charset="0"/>
                <a:ea typeface="Calibri"/>
                <a:cs typeface="Times New Roman" pitchFamily="18" charset="0"/>
              </a:rPr>
              <a:t/>
            </a:r>
            <a:br>
              <a:rPr lang="ru-RU" sz="1200" dirty="0" smtClean="0">
                <a:solidFill>
                  <a:schemeClr val="accent6">
                    <a:lumMod val="50000"/>
                  </a:schemeClr>
                </a:solidFill>
                <a:latin typeface="Times New Roman" pitchFamily="18" charset="0"/>
                <a:ea typeface="Calibri"/>
                <a:cs typeface="Times New Roman" pitchFamily="18" charset="0"/>
              </a:rPr>
            </a:br>
            <a:r>
              <a:rPr lang="ru-RU" sz="1200" dirty="0" smtClean="0">
                <a:solidFill>
                  <a:srgbClr val="C00000"/>
                </a:solidFill>
                <a:latin typeface="Times New Roman" pitchFamily="18" charset="0"/>
                <a:ea typeface="Calibri"/>
                <a:cs typeface="Times New Roman" pitchFamily="18" charset="0"/>
              </a:rPr>
              <a:t>При </a:t>
            </a:r>
            <a:r>
              <a:rPr lang="ru-RU" sz="1200" dirty="0">
                <a:solidFill>
                  <a:srgbClr val="C00000"/>
                </a:solidFill>
                <a:latin typeface="Times New Roman" pitchFamily="18" charset="0"/>
                <a:ea typeface="Calibri"/>
                <a:cs typeface="Times New Roman" pitchFamily="18" charset="0"/>
              </a:rPr>
              <a:t>алалии имеются формально-языковые нарушения речи, </a:t>
            </a:r>
            <a:r>
              <a:rPr lang="ru-RU" sz="1200" dirty="0" smtClean="0">
                <a:solidFill>
                  <a:srgbClr val="C00000"/>
                </a:solidFill>
                <a:latin typeface="Times New Roman" pitchFamily="18" charset="0"/>
                <a:ea typeface="Calibri"/>
                <a:cs typeface="Times New Roman" pitchFamily="18" charset="0"/>
              </a:rPr>
              <a:t>которые проявляются </a:t>
            </a:r>
            <a:r>
              <a:rPr lang="ru-RU" sz="1200" dirty="0">
                <a:solidFill>
                  <a:srgbClr val="C00000"/>
                </a:solidFill>
                <a:latin typeface="Times New Roman" pitchFamily="18" charset="0"/>
                <a:ea typeface="Calibri"/>
                <a:cs typeface="Times New Roman" pitchFamily="18" charset="0"/>
              </a:rPr>
              <a:t>в </a:t>
            </a:r>
            <a:r>
              <a:rPr lang="ru-RU" sz="1200" dirty="0" err="1">
                <a:solidFill>
                  <a:srgbClr val="C00000"/>
                </a:solidFill>
                <a:latin typeface="Times New Roman" pitchFamily="18" charset="0"/>
                <a:ea typeface="Calibri"/>
                <a:cs typeface="Times New Roman" pitchFamily="18" charset="0"/>
              </a:rPr>
              <a:t>аграмматизме</a:t>
            </a:r>
            <a:r>
              <a:rPr lang="ru-RU" sz="1200" dirty="0">
                <a:solidFill>
                  <a:srgbClr val="C00000"/>
                </a:solidFill>
                <a:latin typeface="Times New Roman" pitchFamily="18" charset="0"/>
                <a:ea typeface="Calibri"/>
                <a:cs typeface="Times New Roman" pitchFamily="18" charset="0"/>
              </a:rPr>
              <a:t> (на уровне синтаксиса связного текста </a:t>
            </a:r>
            <a:r>
              <a:rPr lang="ru-RU" sz="1200" dirty="0" smtClean="0">
                <a:solidFill>
                  <a:srgbClr val="C00000"/>
                </a:solidFill>
                <a:latin typeface="Times New Roman" pitchFamily="18" charset="0"/>
                <a:ea typeface="Calibri"/>
                <a:cs typeface="Times New Roman" pitchFamily="18" charset="0"/>
              </a:rPr>
              <a:t>и отдельных </a:t>
            </a:r>
            <a:r>
              <a:rPr lang="ru-RU" sz="1200" dirty="0">
                <a:solidFill>
                  <a:srgbClr val="C00000"/>
                </a:solidFill>
                <a:latin typeface="Times New Roman" pitchFamily="18" charset="0"/>
                <a:ea typeface="Calibri"/>
                <a:cs typeface="Times New Roman" pitchFamily="18" charset="0"/>
              </a:rPr>
              <a:t>высказываний, на морфологическом уровне), а также в </a:t>
            </a:r>
            <a:r>
              <a:rPr lang="ru-RU" sz="1200" dirty="0" smtClean="0">
                <a:solidFill>
                  <a:srgbClr val="C00000"/>
                </a:solidFill>
                <a:latin typeface="Times New Roman" pitchFamily="18" charset="0"/>
                <a:ea typeface="Calibri"/>
                <a:cs typeface="Times New Roman" pitchFamily="18" charset="0"/>
              </a:rPr>
              <a:t>трудностях поиска </a:t>
            </a:r>
            <a:r>
              <a:rPr lang="ru-RU" sz="1200" dirty="0">
                <a:solidFill>
                  <a:srgbClr val="C00000"/>
                </a:solidFill>
                <a:latin typeface="Times New Roman" pitchFamily="18" charset="0"/>
                <a:ea typeface="Calibri"/>
                <a:cs typeface="Times New Roman" pitchFamily="18" charset="0"/>
              </a:rPr>
              <a:t>слов, выбора фонем и установления порядка их следования. </a:t>
            </a:r>
            <a:r>
              <a:rPr lang="ru-RU" sz="1200" dirty="0" smtClean="0">
                <a:solidFill>
                  <a:srgbClr val="C00000"/>
                </a:solidFill>
                <a:latin typeface="Times New Roman" pitchFamily="18" charset="0"/>
                <a:ea typeface="Calibri"/>
                <a:cs typeface="Times New Roman" pitchFamily="18" charset="0"/>
              </a:rPr>
              <a:t/>
            </a:r>
            <a:br>
              <a:rPr lang="ru-RU" sz="1200" dirty="0" smtClean="0">
                <a:solidFill>
                  <a:srgbClr val="C00000"/>
                </a:solidFill>
                <a:latin typeface="Times New Roman" pitchFamily="18" charset="0"/>
                <a:ea typeface="Calibri"/>
                <a:cs typeface="Times New Roman" pitchFamily="18" charset="0"/>
              </a:rPr>
            </a:br>
            <a:r>
              <a:rPr lang="ru-RU" sz="1200" dirty="0">
                <a:solidFill>
                  <a:schemeClr val="accent6">
                    <a:lumMod val="50000"/>
                  </a:schemeClr>
                </a:solidFill>
                <a:latin typeface="Times New Roman" pitchFamily="18" charset="0"/>
                <a:ea typeface="Calibri"/>
                <a:cs typeface="Times New Roman" pitchFamily="18" charset="0"/>
              </a:rPr>
              <a:t/>
            </a:r>
            <a:br>
              <a:rPr lang="ru-RU" sz="1200" dirty="0">
                <a:solidFill>
                  <a:schemeClr val="accent6">
                    <a:lumMod val="50000"/>
                  </a:schemeClr>
                </a:solidFill>
                <a:latin typeface="Times New Roman" pitchFamily="18" charset="0"/>
                <a:ea typeface="Calibri"/>
                <a:cs typeface="Times New Roman" pitchFamily="18" charset="0"/>
              </a:rPr>
            </a:br>
            <a:r>
              <a:rPr lang="ru-RU" sz="1200" dirty="0" smtClean="0">
                <a:solidFill>
                  <a:schemeClr val="accent6">
                    <a:lumMod val="50000"/>
                  </a:schemeClr>
                </a:solidFill>
                <a:latin typeface="Times New Roman" pitchFamily="18" charset="0"/>
                <a:ea typeface="Calibri"/>
                <a:cs typeface="Times New Roman" pitchFamily="18" charset="0"/>
              </a:rPr>
              <a:t>У умственно </a:t>
            </a:r>
            <a:r>
              <a:rPr lang="ru-RU" sz="1200" dirty="0">
                <a:solidFill>
                  <a:schemeClr val="accent6">
                    <a:lumMod val="50000"/>
                  </a:schemeClr>
                </a:solidFill>
                <a:latin typeface="Times New Roman" pitchFamily="18" charset="0"/>
                <a:ea typeface="Calibri"/>
                <a:cs typeface="Times New Roman" pitchFamily="18" charset="0"/>
              </a:rPr>
              <a:t>отсталых речь логически бедная или даже алогичная может </a:t>
            </a:r>
            <a:r>
              <a:rPr lang="ru-RU" sz="1200" dirty="0" smtClean="0">
                <a:solidFill>
                  <a:schemeClr val="accent6">
                    <a:lumMod val="50000"/>
                  </a:schemeClr>
                </a:solidFill>
                <a:latin typeface="Times New Roman" pitchFamily="18" charset="0"/>
                <a:ea typeface="Calibri"/>
                <a:cs typeface="Times New Roman" pitchFamily="18" charset="0"/>
              </a:rPr>
              <a:t>быть правильной </a:t>
            </a:r>
            <a:r>
              <a:rPr lang="ru-RU" sz="1200" dirty="0">
                <a:solidFill>
                  <a:schemeClr val="accent6">
                    <a:lumMod val="50000"/>
                  </a:schemeClr>
                </a:solidFill>
                <a:latin typeface="Times New Roman" pitchFamily="18" charset="0"/>
                <a:ea typeface="Calibri"/>
                <a:cs typeface="Times New Roman" pitchFamily="18" charset="0"/>
              </a:rPr>
              <a:t>в формально-языковом, в частности, в </a:t>
            </a:r>
            <a:r>
              <a:rPr lang="ru-RU" sz="1200" dirty="0" smtClean="0">
                <a:solidFill>
                  <a:schemeClr val="accent6">
                    <a:lumMod val="50000"/>
                  </a:schemeClr>
                </a:solidFill>
                <a:latin typeface="Times New Roman" pitchFamily="18" charset="0"/>
                <a:ea typeface="Calibri"/>
                <a:cs typeface="Times New Roman" pitchFamily="18" charset="0"/>
              </a:rPr>
              <a:t>грамматическом отношении.</a:t>
            </a:r>
            <a:br>
              <a:rPr lang="ru-RU" sz="1200" dirty="0" smtClean="0">
                <a:solidFill>
                  <a:schemeClr val="accent6">
                    <a:lumMod val="50000"/>
                  </a:schemeClr>
                </a:solidFill>
                <a:latin typeface="Times New Roman" pitchFamily="18" charset="0"/>
                <a:ea typeface="Calibri"/>
                <a:cs typeface="Times New Roman" pitchFamily="18" charset="0"/>
              </a:rPr>
            </a:br>
            <a:r>
              <a:rPr lang="ru-RU" sz="1200" dirty="0">
                <a:solidFill>
                  <a:schemeClr val="accent6">
                    <a:lumMod val="50000"/>
                  </a:schemeClr>
                </a:solidFill>
                <a:latin typeface="Times New Roman" pitchFamily="18" charset="0"/>
                <a:ea typeface="Calibri"/>
                <a:cs typeface="Times New Roman" pitchFamily="18" charset="0"/>
              </a:rPr>
              <a:t/>
            </a:r>
            <a:br>
              <a:rPr lang="ru-RU" sz="1200" dirty="0">
                <a:solidFill>
                  <a:schemeClr val="accent6">
                    <a:lumMod val="50000"/>
                  </a:schemeClr>
                </a:solidFill>
                <a:latin typeface="Times New Roman" pitchFamily="18" charset="0"/>
                <a:ea typeface="Calibri"/>
                <a:cs typeface="Times New Roman" pitchFamily="18" charset="0"/>
              </a:rPr>
            </a:br>
            <a:r>
              <a:rPr lang="ru-RU" sz="1200" dirty="0" smtClean="0">
                <a:solidFill>
                  <a:srgbClr val="C00000"/>
                </a:solidFill>
                <a:latin typeface="Times New Roman" pitchFamily="18" charset="0"/>
                <a:ea typeface="Calibri"/>
                <a:cs typeface="Times New Roman" pitchFamily="18" charset="0"/>
              </a:rPr>
              <a:t>Дети </a:t>
            </a:r>
            <a:r>
              <a:rPr lang="ru-RU" sz="1200" dirty="0">
                <a:solidFill>
                  <a:srgbClr val="C00000"/>
                </a:solidFill>
                <a:latin typeface="Times New Roman" pitchFamily="18" charset="0"/>
                <a:ea typeface="Calibri"/>
                <a:cs typeface="Times New Roman" pitchFamily="18" charset="0"/>
              </a:rPr>
              <a:t>с алалией обладают довольно большим запасом так </a:t>
            </a:r>
            <a:r>
              <a:rPr lang="ru-RU" sz="1200" dirty="0" smtClean="0">
                <a:solidFill>
                  <a:srgbClr val="C00000"/>
                </a:solidFill>
                <a:latin typeface="Times New Roman" pitchFamily="18" charset="0"/>
                <a:ea typeface="Calibri"/>
                <a:cs typeface="Times New Roman" pitchFamily="18" charset="0"/>
              </a:rPr>
              <a:t>называемых «предметных </a:t>
            </a:r>
            <a:r>
              <a:rPr lang="ru-RU" sz="1200" dirty="0">
                <a:solidFill>
                  <a:srgbClr val="C00000"/>
                </a:solidFill>
                <a:latin typeface="Times New Roman" pitchFamily="18" charset="0"/>
                <a:ea typeface="Calibri"/>
                <a:cs typeface="Times New Roman" pitchFamily="18" charset="0"/>
              </a:rPr>
              <a:t>знаний», но часто не могут актуализировать их в речи. </a:t>
            </a:r>
            <a:r>
              <a:rPr lang="ru-RU" sz="1200" dirty="0" smtClean="0">
                <a:solidFill>
                  <a:srgbClr val="C00000"/>
                </a:solidFill>
                <a:latin typeface="Times New Roman" pitchFamily="18" charset="0"/>
                <a:ea typeface="Calibri"/>
                <a:cs typeface="Times New Roman" pitchFamily="18" charset="0"/>
              </a:rPr>
              <a:t/>
            </a:r>
            <a:br>
              <a:rPr lang="ru-RU" sz="1200" dirty="0" smtClean="0">
                <a:solidFill>
                  <a:srgbClr val="C00000"/>
                </a:solidFill>
                <a:latin typeface="Times New Roman" pitchFamily="18" charset="0"/>
                <a:ea typeface="Calibri"/>
                <a:cs typeface="Times New Roman" pitchFamily="18" charset="0"/>
              </a:rPr>
            </a:br>
            <a:r>
              <a:rPr lang="ru-RU" sz="1200" dirty="0">
                <a:solidFill>
                  <a:schemeClr val="accent6">
                    <a:lumMod val="50000"/>
                  </a:schemeClr>
                </a:solidFill>
                <a:latin typeface="Times New Roman" pitchFamily="18" charset="0"/>
                <a:ea typeface="Calibri"/>
                <a:cs typeface="Times New Roman" pitchFamily="18" charset="0"/>
              </a:rPr>
              <a:t/>
            </a:r>
            <a:br>
              <a:rPr lang="ru-RU" sz="1200" dirty="0">
                <a:solidFill>
                  <a:schemeClr val="accent6">
                    <a:lumMod val="50000"/>
                  </a:schemeClr>
                </a:solidFill>
                <a:latin typeface="Times New Roman" pitchFamily="18" charset="0"/>
                <a:ea typeface="Calibri"/>
                <a:cs typeface="Times New Roman" pitchFamily="18" charset="0"/>
              </a:rPr>
            </a:br>
            <a:r>
              <a:rPr lang="ru-RU" sz="1200" dirty="0" smtClean="0">
                <a:solidFill>
                  <a:schemeClr val="accent6">
                    <a:lumMod val="50000"/>
                  </a:schemeClr>
                </a:solidFill>
                <a:latin typeface="Times New Roman" pitchFamily="18" charset="0"/>
                <a:ea typeface="Calibri"/>
                <a:cs typeface="Times New Roman" pitchFamily="18" charset="0"/>
              </a:rPr>
              <a:t>У детей с </a:t>
            </a:r>
            <a:r>
              <a:rPr lang="ru-RU" sz="1200" dirty="0">
                <a:solidFill>
                  <a:schemeClr val="accent6">
                    <a:lumMod val="50000"/>
                  </a:schemeClr>
                </a:solidFill>
                <a:latin typeface="Times New Roman" pitchFamily="18" charset="0"/>
                <a:ea typeface="Calibri"/>
                <a:cs typeface="Times New Roman" pitchFamily="18" charset="0"/>
              </a:rPr>
              <a:t>умственной отсталостью запас этих знаний предельно ограничен, </a:t>
            </a:r>
            <a:r>
              <a:rPr lang="ru-RU" sz="1200" dirty="0" smtClean="0">
                <a:solidFill>
                  <a:schemeClr val="accent6">
                    <a:lumMod val="50000"/>
                  </a:schemeClr>
                </a:solidFill>
                <a:latin typeface="Times New Roman" pitchFamily="18" charset="0"/>
                <a:ea typeface="Calibri"/>
                <a:cs typeface="Times New Roman" pitchFamily="18" charset="0"/>
              </a:rPr>
              <a:t>а нарушений </a:t>
            </a:r>
            <a:r>
              <a:rPr lang="ru-RU" sz="1200" dirty="0">
                <a:solidFill>
                  <a:schemeClr val="accent6">
                    <a:lumMod val="50000"/>
                  </a:schemeClr>
                </a:solidFill>
                <a:latin typeface="Times New Roman" pitchFamily="18" charset="0"/>
                <a:ea typeface="Calibri"/>
                <a:cs typeface="Times New Roman" pitchFamily="18" charset="0"/>
              </a:rPr>
              <a:t>их актуализации в речи может и не быть.</a:t>
            </a:r>
            <a:br>
              <a:rPr lang="ru-RU" sz="1200" dirty="0">
                <a:solidFill>
                  <a:schemeClr val="accent6">
                    <a:lumMod val="50000"/>
                  </a:schemeClr>
                </a:solidFill>
                <a:latin typeface="Times New Roman" pitchFamily="18" charset="0"/>
                <a:ea typeface="Calibri"/>
                <a:cs typeface="Times New Roman" pitchFamily="18" charset="0"/>
              </a:rPr>
            </a:br>
            <a:r>
              <a:rPr lang="ru-RU" sz="1200" dirty="0" smtClean="0">
                <a:solidFill>
                  <a:schemeClr val="accent6">
                    <a:lumMod val="50000"/>
                  </a:schemeClr>
                </a:solidFill>
                <a:latin typeface="Times New Roman" pitchFamily="18" charset="0"/>
                <a:ea typeface="Calibri"/>
                <a:cs typeface="Times New Roman" pitchFamily="18" charset="0"/>
              </a:rPr>
              <a:t/>
            </a:r>
            <a:br>
              <a:rPr lang="ru-RU" sz="1200" dirty="0" smtClean="0">
                <a:solidFill>
                  <a:schemeClr val="accent6">
                    <a:lumMod val="50000"/>
                  </a:schemeClr>
                </a:solidFill>
                <a:latin typeface="Times New Roman" pitchFamily="18" charset="0"/>
                <a:ea typeface="Calibri"/>
                <a:cs typeface="Times New Roman" pitchFamily="18" charset="0"/>
              </a:rPr>
            </a:br>
            <a:r>
              <a:rPr lang="ru-RU" sz="1200" dirty="0" smtClean="0">
                <a:solidFill>
                  <a:srgbClr val="C00000"/>
                </a:solidFill>
                <a:latin typeface="Times New Roman" pitchFamily="18" charset="0"/>
                <a:ea typeface="Calibri"/>
                <a:cs typeface="Times New Roman" pitchFamily="18" charset="0"/>
              </a:rPr>
              <a:t>У </a:t>
            </a:r>
            <a:r>
              <a:rPr lang="ru-RU" sz="1200" dirty="0">
                <a:solidFill>
                  <a:srgbClr val="C00000"/>
                </a:solidFill>
                <a:latin typeface="Times New Roman" pitchFamily="18" charset="0"/>
                <a:ea typeface="Calibri"/>
                <a:cs typeface="Times New Roman" pitchFamily="18" charset="0"/>
              </a:rPr>
              <a:t>детей с моторной алалией в большинстве случаев </a:t>
            </a:r>
            <a:r>
              <a:rPr lang="ru-RU" sz="1200" dirty="0" smtClean="0">
                <a:solidFill>
                  <a:srgbClr val="C00000"/>
                </a:solidFill>
                <a:latin typeface="Times New Roman" pitchFamily="18" charset="0"/>
                <a:ea typeface="Calibri"/>
                <a:cs typeface="Times New Roman" pitchFamily="18" charset="0"/>
              </a:rPr>
              <a:t>сохранно невербальное </a:t>
            </a:r>
            <a:r>
              <a:rPr lang="ru-RU" sz="1200" dirty="0">
                <a:solidFill>
                  <a:srgbClr val="C00000"/>
                </a:solidFill>
                <a:latin typeface="Times New Roman" pitchFamily="18" charset="0"/>
                <a:ea typeface="Calibri"/>
                <a:cs typeface="Times New Roman" pitchFamily="18" charset="0"/>
              </a:rPr>
              <a:t>мышление (классификация, исключение 4-го </a:t>
            </a:r>
            <a:r>
              <a:rPr lang="ru-RU" sz="1200" dirty="0" smtClean="0">
                <a:solidFill>
                  <a:srgbClr val="C00000"/>
                </a:solidFill>
                <a:latin typeface="Times New Roman" pitchFamily="18" charset="0"/>
                <a:ea typeface="Calibri"/>
                <a:cs typeface="Times New Roman" pitchFamily="18" charset="0"/>
              </a:rPr>
              <a:t>лишнего, сравнение</a:t>
            </a:r>
            <a:r>
              <a:rPr lang="ru-RU" sz="1200" dirty="0">
                <a:solidFill>
                  <a:srgbClr val="C00000"/>
                </a:solidFill>
                <a:latin typeface="Times New Roman" pitchFamily="18" charset="0"/>
                <a:ea typeface="Calibri"/>
                <a:cs typeface="Times New Roman" pitchFamily="18" charset="0"/>
              </a:rPr>
              <a:t>); степень обучаемости при моторной алалии выше, чем при</a:t>
            </a:r>
            <a:br>
              <a:rPr lang="ru-RU" sz="1200" dirty="0">
                <a:solidFill>
                  <a:srgbClr val="C00000"/>
                </a:solidFill>
                <a:latin typeface="Times New Roman" pitchFamily="18" charset="0"/>
                <a:ea typeface="Calibri"/>
                <a:cs typeface="Times New Roman" pitchFamily="18" charset="0"/>
              </a:rPr>
            </a:br>
            <a:r>
              <a:rPr lang="ru-RU" sz="1200" dirty="0">
                <a:solidFill>
                  <a:srgbClr val="C00000"/>
                </a:solidFill>
                <a:latin typeface="Times New Roman" pitchFamily="18" charset="0"/>
                <a:ea typeface="Calibri"/>
                <a:cs typeface="Times New Roman" pitchFamily="18" charset="0"/>
              </a:rPr>
              <a:t>наличии умственной отсталости</a:t>
            </a:r>
            <a:r>
              <a:rPr lang="ru-RU" sz="1200" dirty="0" smtClean="0">
                <a:solidFill>
                  <a:srgbClr val="C00000"/>
                </a:solidFill>
                <a:latin typeface="Times New Roman" pitchFamily="18" charset="0"/>
                <a:ea typeface="Calibri"/>
                <a:cs typeface="Times New Roman" pitchFamily="18" charset="0"/>
              </a:rPr>
              <a:t>.</a:t>
            </a:r>
            <a:br>
              <a:rPr lang="ru-RU" sz="1200" dirty="0" smtClean="0">
                <a:solidFill>
                  <a:srgbClr val="C00000"/>
                </a:solidFill>
                <a:latin typeface="Times New Roman" pitchFamily="18" charset="0"/>
                <a:ea typeface="Calibri"/>
                <a:cs typeface="Times New Roman" pitchFamily="18" charset="0"/>
              </a:rPr>
            </a:br>
            <a:r>
              <a:rPr lang="ru-RU" sz="1200" dirty="0" smtClean="0">
                <a:solidFill>
                  <a:srgbClr val="C00000"/>
                </a:solidFill>
                <a:latin typeface="Times New Roman" pitchFamily="18" charset="0"/>
                <a:ea typeface="Calibri"/>
                <a:cs typeface="Times New Roman" pitchFamily="18" charset="0"/>
              </a:rPr>
              <a:t>У </a:t>
            </a:r>
            <a:r>
              <a:rPr lang="ru-RU" sz="1200" dirty="0">
                <a:solidFill>
                  <a:srgbClr val="C00000"/>
                </a:solidFill>
                <a:latin typeface="Times New Roman" pitchFamily="18" charset="0"/>
                <a:ea typeface="Calibri"/>
                <a:cs typeface="Times New Roman" pitchFamily="18" charset="0"/>
              </a:rPr>
              <a:t>детей с моторной алалией имеется критичное отношение к </a:t>
            </a:r>
            <a:r>
              <a:rPr lang="ru-RU" sz="1200" dirty="0" smtClean="0">
                <a:solidFill>
                  <a:srgbClr val="C00000"/>
                </a:solidFill>
                <a:latin typeface="Times New Roman" pitchFamily="18" charset="0"/>
                <a:ea typeface="Calibri"/>
                <a:cs typeface="Times New Roman" pitchFamily="18" charset="0"/>
              </a:rPr>
              <a:t>своей речи</a:t>
            </a:r>
            <a:r>
              <a:rPr lang="ru-RU" sz="1200" dirty="0">
                <a:solidFill>
                  <a:srgbClr val="C00000"/>
                </a:solidFill>
                <a:latin typeface="Times New Roman" pitchFamily="18" charset="0"/>
                <a:ea typeface="Calibri"/>
                <a:cs typeface="Times New Roman" pitchFamily="18" charset="0"/>
              </a:rPr>
              <a:t>.</a:t>
            </a:r>
            <a:br>
              <a:rPr lang="ru-RU" sz="1200" dirty="0">
                <a:solidFill>
                  <a:srgbClr val="C00000"/>
                </a:solidFill>
                <a:latin typeface="Times New Roman" pitchFamily="18" charset="0"/>
                <a:ea typeface="Calibri"/>
                <a:cs typeface="Times New Roman" pitchFamily="18" charset="0"/>
              </a:rPr>
            </a:br>
            <a:endParaRPr lang="ru-RU" sz="1200" dirty="0">
              <a:solidFill>
                <a:srgbClr val="C00000"/>
              </a:solidFill>
              <a:latin typeface="Times New Roman" pitchFamily="18" charset="0"/>
              <a:ea typeface="Calibri"/>
              <a:cs typeface="Times New Roman" pitchFamily="18" charset="0"/>
            </a:endParaRPr>
          </a:p>
        </p:txBody>
      </p:sp>
      <p:sp>
        <p:nvSpPr>
          <p:cNvPr id="4" name="TextBox 3"/>
          <p:cNvSpPr txBox="1"/>
          <p:nvPr/>
        </p:nvSpPr>
        <p:spPr>
          <a:xfrm>
            <a:off x="151981" y="0"/>
            <a:ext cx="8784976" cy="923330"/>
          </a:xfrm>
          <a:prstGeom prst="rect">
            <a:avLst/>
          </a:prstGeom>
          <a:noFill/>
        </p:spPr>
        <p:txBody>
          <a:bodyPr wrap="square" rtlCol="0">
            <a:spAutoFit/>
          </a:bodyPr>
          <a:lstStyle/>
          <a:p>
            <a:r>
              <a:rPr lang="ru-RU" b="1" dirty="0">
                <a:solidFill>
                  <a:schemeClr val="accent6">
                    <a:lumMod val="50000"/>
                  </a:schemeClr>
                </a:solidFill>
                <a:latin typeface="Times New Roman" pitchFamily="18" charset="0"/>
                <a:ea typeface="Calibri"/>
                <a:cs typeface="Times New Roman" pitchFamily="18" charset="0"/>
              </a:rPr>
              <a:t>Отличие моторной (экспрессивной) алалии от нарушения </a:t>
            </a:r>
            <a:r>
              <a:rPr lang="ru-RU" b="1" dirty="0" smtClean="0">
                <a:solidFill>
                  <a:schemeClr val="accent6">
                    <a:lumMod val="50000"/>
                  </a:schemeClr>
                </a:solidFill>
                <a:latin typeface="Times New Roman" pitchFamily="18" charset="0"/>
                <a:ea typeface="Calibri"/>
                <a:cs typeface="Times New Roman" pitchFamily="18" charset="0"/>
              </a:rPr>
              <a:t>развития речи</a:t>
            </a:r>
            <a:r>
              <a:rPr lang="ru-RU" b="1" dirty="0">
                <a:solidFill>
                  <a:schemeClr val="accent6">
                    <a:lumMod val="50000"/>
                  </a:schemeClr>
                </a:solidFill>
                <a:latin typeface="Times New Roman" pitchFamily="18" charset="0"/>
                <a:ea typeface="Calibri"/>
                <a:cs typeface="Times New Roman" pitchFamily="18" charset="0"/>
              </a:rPr>
              <a:t>, </a:t>
            </a:r>
            <a:r>
              <a:rPr lang="ru-RU" b="1" dirty="0" smtClean="0">
                <a:solidFill>
                  <a:schemeClr val="accent6">
                    <a:lumMod val="50000"/>
                  </a:schemeClr>
                </a:solidFill>
                <a:latin typeface="Times New Roman" pitchFamily="18" charset="0"/>
                <a:ea typeface="Calibri"/>
                <a:cs typeface="Times New Roman" pitchFamily="18" charset="0"/>
              </a:rPr>
              <a:t>            	                                                            обусловленного </a:t>
            </a:r>
            <a:r>
              <a:rPr lang="ru-RU" b="1" dirty="0">
                <a:solidFill>
                  <a:schemeClr val="accent6">
                    <a:lumMod val="50000"/>
                  </a:schemeClr>
                </a:solidFill>
                <a:latin typeface="Times New Roman" pitchFamily="18" charset="0"/>
                <a:ea typeface="Calibri"/>
                <a:cs typeface="Times New Roman" pitchFamily="18" charset="0"/>
              </a:rPr>
              <a:t>умственной отсталостью</a:t>
            </a:r>
            <a:br>
              <a:rPr lang="ru-RU" b="1" dirty="0">
                <a:solidFill>
                  <a:schemeClr val="accent6">
                    <a:lumMod val="50000"/>
                  </a:schemeClr>
                </a:solidFill>
                <a:latin typeface="Times New Roman" pitchFamily="18" charset="0"/>
                <a:ea typeface="Calibri"/>
                <a:cs typeface="Times New Roman" pitchFamily="18" charset="0"/>
              </a:rPr>
            </a:br>
            <a:endParaRPr lang="ru-RU" dirty="0"/>
          </a:p>
        </p:txBody>
      </p:sp>
    </p:spTree>
    <p:extLst>
      <p:ext uri="{BB962C8B-B14F-4D97-AF65-F5344CB8AC3E}">
        <p14:creationId xmlns:p14="http://schemas.microsoft.com/office/powerpoint/2010/main" xmlns="" val="1152974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323528" y="274638"/>
            <a:ext cx="8363272" cy="6322714"/>
          </a:xfrm>
        </p:spPr>
        <p:txBody>
          <a:bodyPr>
            <a:normAutofit fontScale="90000"/>
          </a:bodyPr>
          <a:lstStyle/>
          <a:p>
            <a:pPr algn="l"/>
            <a:r>
              <a:rPr lang="ru-RU" sz="2200" b="1" dirty="0" smtClean="0">
                <a:solidFill>
                  <a:schemeClr val="accent6">
                    <a:lumMod val="75000"/>
                  </a:schemeClr>
                </a:solidFill>
                <a:latin typeface="Times New Roman" pitchFamily="18" charset="0"/>
                <a:ea typeface="Calibri"/>
                <a:cs typeface="Times New Roman" pitchFamily="18" charset="0"/>
              </a:rPr>
              <a:t>Отличие </a:t>
            </a:r>
            <a:r>
              <a:rPr lang="ru-RU" sz="2200" b="1" dirty="0">
                <a:solidFill>
                  <a:schemeClr val="accent6">
                    <a:lumMod val="75000"/>
                  </a:schemeClr>
                </a:solidFill>
                <a:latin typeface="Times New Roman" pitchFamily="18" charset="0"/>
                <a:ea typeface="Calibri"/>
                <a:cs typeface="Times New Roman" pitchFamily="18" charset="0"/>
              </a:rPr>
              <a:t>моторной (экспрессивной) алалии </a:t>
            </a:r>
            <a:r>
              <a:rPr lang="ru-RU" sz="2200" b="1" dirty="0" smtClean="0">
                <a:solidFill>
                  <a:schemeClr val="accent6">
                    <a:lumMod val="75000"/>
                  </a:schemeClr>
                </a:solidFill>
                <a:latin typeface="Times New Roman" pitchFamily="18" charset="0"/>
                <a:ea typeface="Calibri"/>
                <a:cs typeface="Times New Roman" pitchFamily="18" charset="0"/>
              </a:rPr>
              <a:t/>
            </a:r>
            <a:br>
              <a:rPr lang="ru-RU" sz="2200" b="1" dirty="0" smtClean="0">
                <a:solidFill>
                  <a:schemeClr val="accent6">
                    <a:lumMod val="75000"/>
                  </a:schemeClr>
                </a:solidFill>
                <a:latin typeface="Times New Roman" pitchFamily="18" charset="0"/>
                <a:ea typeface="Calibri"/>
                <a:cs typeface="Times New Roman" pitchFamily="18" charset="0"/>
              </a:rPr>
            </a:br>
            <a:r>
              <a:rPr lang="ru-RU" sz="2200" b="1" dirty="0" smtClean="0">
                <a:solidFill>
                  <a:schemeClr val="accent6">
                    <a:lumMod val="75000"/>
                  </a:schemeClr>
                </a:solidFill>
                <a:latin typeface="Times New Roman" pitchFamily="18" charset="0"/>
                <a:ea typeface="Calibri"/>
                <a:cs typeface="Times New Roman" pitchFamily="18" charset="0"/>
              </a:rPr>
              <a:t>                                                         от </a:t>
            </a:r>
            <a:r>
              <a:rPr lang="ru-RU" sz="2200" b="1" dirty="0">
                <a:solidFill>
                  <a:schemeClr val="accent6">
                    <a:lumMod val="75000"/>
                  </a:schemeClr>
                </a:solidFill>
                <a:latin typeface="Times New Roman" pitchFamily="18" charset="0"/>
                <a:ea typeface="Calibri"/>
                <a:cs typeface="Times New Roman" pitchFamily="18" charset="0"/>
              </a:rPr>
              <a:t>детского </a:t>
            </a:r>
            <a:r>
              <a:rPr lang="ru-RU" sz="2200" b="1" dirty="0" smtClean="0">
                <a:solidFill>
                  <a:schemeClr val="accent6">
                    <a:lumMod val="75000"/>
                  </a:schemeClr>
                </a:solidFill>
                <a:latin typeface="Times New Roman" pitchFamily="18" charset="0"/>
                <a:ea typeface="Calibri"/>
                <a:cs typeface="Times New Roman" pitchFamily="18" charset="0"/>
              </a:rPr>
              <a:t>аутизма (синдром </a:t>
            </a:r>
            <a:r>
              <a:rPr lang="ru-RU" sz="2200" b="1" dirty="0" err="1">
                <a:solidFill>
                  <a:schemeClr val="accent6">
                    <a:lumMod val="75000"/>
                  </a:schemeClr>
                </a:solidFill>
                <a:latin typeface="Times New Roman" pitchFamily="18" charset="0"/>
                <a:ea typeface="Calibri"/>
                <a:cs typeface="Times New Roman" pitchFamily="18" charset="0"/>
              </a:rPr>
              <a:t>Каннера</a:t>
            </a:r>
            <a:r>
              <a:rPr lang="ru-RU" sz="2200" b="1" dirty="0" smtClean="0">
                <a:solidFill>
                  <a:schemeClr val="accent6">
                    <a:lumMod val="75000"/>
                  </a:schemeClr>
                </a:solidFill>
                <a:latin typeface="Times New Roman" pitchFamily="18" charset="0"/>
                <a:ea typeface="Calibri"/>
                <a:cs typeface="Times New Roman" pitchFamily="18" charset="0"/>
              </a:rPr>
              <a:t>)</a:t>
            </a:r>
            <a:br>
              <a:rPr lang="ru-RU" sz="2200" b="1" dirty="0" smtClean="0">
                <a:solidFill>
                  <a:schemeClr val="accent6">
                    <a:lumMod val="75000"/>
                  </a:schemeClr>
                </a:solidFill>
                <a:latin typeface="Times New Roman" pitchFamily="18" charset="0"/>
                <a:ea typeface="Calibri"/>
                <a:cs typeface="Times New Roman" pitchFamily="18" charset="0"/>
              </a:rPr>
            </a:br>
            <a:r>
              <a:rPr lang="ru-RU" sz="2000" b="1" dirty="0" smtClean="0">
                <a:latin typeface="Times New Roman" pitchFamily="18" charset="0"/>
                <a:ea typeface="Calibri"/>
                <a:cs typeface="Times New Roman" pitchFamily="18" charset="0"/>
              </a:rPr>
              <a:t/>
            </a:r>
            <a:br>
              <a:rPr lang="ru-RU" sz="2000" b="1" dirty="0" smtClean="0">
                <a:latin typeface="Times New Roman" pitchFamily="18" charset="0"/>
                <a:ea typeface="Calibri"/>
                <a:cs typeface="Times New Roman" pitchFamily="18" charset="0"/>
              </a:rPr>
            </a:br>
            <a:r>
              <a:rPr lang="ru-RU" sz="1300" b="1" i="1" dirty="0">
                <a:solidFill>
                  <a:schemeClr val="accent6">
                    <a:lumMod val="50000"/>
                  </a:schemeClr>
                </a:solidFill>
                <a:latin typeface="Times New Roman" pitchFamily="18" charset="0"/>
                <a:cs typeface="Times New Roman" pitchFamily="18" charset="0"/>
              </a:rPr>
              <a:t>Аутизм </a:t>
            </a:r>
            <a:r>
              <a:rPr lang="ru-RU" sz="1300" i="1" dirty="0">
                <a:solidFill>
                  <a:schemeClr val="accent6">
                    <a:lumMod val="50000"/>
                  </a:schemeClr>
                </a:solidFill>
                <a:latin typeface="Times New Roman" pitchFamily="18" charset="0"/>
                <a:cs typeface="Times New Roman" pitchFamily="18" charset="0"/>
              </a:rPr>
              <a:t>– нарушение психического развития, сопровождающееся дефицитом социальных взаимодействий, затруднением взаимного контакта при общении с другими людьми, повторяющимися действиями и ограничением интересов.</a:t>
            </a:r>
            <a:br>
              <a:rPr lang="ru-RU" sz="1300" i="1" dirty="0">
                <a:solidFill>
                  <a:schemeClr val="accent6">
                    <a:lumMod val="50000"/>
                  </a:schemeClr>
                </a:solidFill>
                <a:latin typeface="Times New Roman" pitchFamily="18" charset="0"/>
                <a:cs typeface="Times New Roman" pitchFamily="18" charset="0"/>
              </a:rPr>
            </a:br>
            <a:r>
              <a:rPr lang="ru-RU" sz="1800" dirty="0" smtClean="0">
                <a:solidFill>
                  <a:schemeClr val="accent6">
                    <a:lumMod val="50000"/>
                  </a:schemeClr>
                </a:solidFill>
              </a:rPr>
              <a:t> </a:t>
            </a:r>
            <a:br>
              <a:rPr lang="ru-RU" sz="1800" dirty="0" smtClean="0">
                <a:solidFill>
                  <a:schemeClr val="accent6">
                    <a:lumMod val="50000"/>
                  </a:schemeClr>
                </a:solidFill>
              </a:rPr>
            </a:br>
            <a:r>
              <a:rPr lang="ru-RU" sz="1400" dirty="0" smtClean="0">
                <a:solidFill>
                  <a:schemeClr val="accent6">
                    <a:lumMod val="50000"/>
                  </a:schemeClr>
                </a:solidFill>
                <a:latin typeface="Times New Roman" pitchFamily="18" charset="0"/>
                <a:ea typeface="Calibri"/>
                <a:cs typeface="Times New Roman" pitchFamily="18" charset="0"/>
              </a:rPr>
              <a:t>У </a:t>
            </a:r>
            <a:r>
              <a:rPr lang="ru-RU" sz="1400" dirty="0">
                <a:solidFill>
                  <a:schemeClr val="accent6">
                    <a:lumMod val="50000"/>
                  </a:schemeClr>
                </a:solidFill>
                <a:latin typeface="Times New Roman" pitchFamily="18" charset="0"/>
                <a:ea typeface="Calibri"/>
                <a:cs typeface="Times New Roman" pitchFamily="18" charset="0"/>
              </a:rPr>
              <a:t>детей с моторной алалией имеется сохранность постоянных </a:t>
            </a:r>
            <a:r>
              <a:rPr lang="ru-RU" sz="1400" dirty="0" smtClean="0">
                <a:solidFill>
                  <a:schemeClr val="accent6">
                    <a:lumMod val="50000"/>
                  </a:schemeClr>
                </a:solidFill>
                <a:latin typeface="Times New Roman" pitchFamily="18" charset="0"/>
                <a:ea typeface="Calibri"/>
                <a:cs typeface="Times New Roman" pitchFamily="18" charset="0"/>
              </a:rPr>
              <a:t>реакций на </a:t>
            </a:r>
            <a:r>
              <a:rPr lang="ru-RU" sz="1400" dirty="0">
                <a:solidFill>
                  <a:schemeClr val="accent6">
                    <a:lumMod val="50000"/>
                  </a:schemeClr>
                </a:solidFill>
                <a:latin typeface="Times New Roman" pitchFamily="18" charset="0"/>
                <a:ea typeface="Calibri"/>
                <a:cs typeface="Times New Roman" pitchFamily="18" charset="0"/>
              </a:rPr>
              <a:t>обращенную речь</a:t>
            </a:r>
            <a:r>
              <a:rPr lang="ru-RU" sz="1400" dirty="0" smtClean="0">
                <a:solidFill>
                  <a:schemeClr val="accent6">
                    <a:lumMod val="50000"/>
                  </a:schemeClr>
                </a:solidFill>
                <a:latin typeface="Times New Roman" pitchFamily="18" charset="0"/>
                <a:ea typeface="Calibri"/>
                <a:cs typeface="Times New Roman" pitchFamily="18" charset="0"/>
              </a:rPr>
              <a:t>,</a:t>
            </a:r>
            <a:br>
              <a:rPr lang="ru-RU" sz="1400" dirty="0" smtClean="0">
                <a:solidFill>
                  <a:schemeClr val="accent6">
                    <a:lumMod val="50000"/>
                  </a:schemeClr>
                </a:solidFill>
                <a:latin typeface="Times New Roman" pitchFamily="18" charset="0"/>
                <a:ea typeface="Calibri"/>
                <a:cs typeface="Times New Roman" pitchFamily="18" charset="0"/>
              </a:rPr>
            </a:br>
            <a:r>
              <a:rPr lang="ru-RU" sz="1400" dirty="0" smtClean="0">
                <a:solidFill>
                  <a:schemeClr val="accent6">
                    <a:lumMod val="50000"/>
                  </a:schemeClr>
                </a:solidFill>
                <a:latin typeface="Times New Roman" pitchFamily="18" charset="0"/>
                <a:ea typeface="Calibri"/>
                <a:cs typeface="Times New Roman" pitchFamily="18" charset="0"/>
              </a:rPr>
              <a:t> </a:t>
            </a:r>
            <a:r>
              <a:rPr lang="ru-RU" sz="1400" dirty="0">
                <a:solidFill>
                  <a:schemeClr val="accent6">
                    <a:lumMod val="50000"/>
                  </a:schemeClr>
                </a:solidFill>
                <a:latin typeface="Times New Roman" pitchFamily="18" charset="0"/>
                <a:ea typeface="Calibri"/>
                <a:cs typeface="Times New Roman" pitchFamily="18" charset="0"/>
              </a:rPr>
              <a:t>дети с аутизмом не реагируют на обращенную речь. </a:t>
            </a:r>
            <a:r>
              <a:rPr lang="ru-RU" sz="1400" dirty="0" smtClean="0">
                <a:solidFill>
                  <a:schemeClr val="accent6">
                    <a:lumMod val="50000"/>
                  </a:schemeClr>
                </a:solidFill>
                <a:latin typeface="Times New Roman" pitchFamily="18" charset="0"/>
                <a:ea typeface="Calibri"/>
                <a:cs typeface="Times New Roman" pitchFamily="18" charset="0"/>
              </a:rPr>
              <a:t/>
            </a:r>
            <a:br>
              <a:rPr lang="ru-RU" sz="1400" dirty="0" smtClean="0">
                <a:solidFill>
                  <a:schemeClr val="accent6">
                    <a:lumMod val="50000"/>
                  </a:schemeClr>
                </a:solidFill>
                <a:latin typeface="Times New Roman" pitchFamily="18" charset="0"/>
                <a:ea typeface="Calibri"/>
                <a:cs typeface="Times New Roman" pitchFamily="18" charset="0"/>
              </a:rPr>
            </a:br>
            <a:r>
              <a:rPr lang="ru-RU" sz="1400" dirty="0">
                <a:solidFill>
                  <a:schemeClr val="accent6">
                    <a:lumMod val="50000"/>
                  </a:schemeClr>
                </a:solidFill>
                <a:latin typeface="Times New Roman" pitchFamily="18" charset="0"/>
                <a:ea typeface="Calibri"/>
                <a:cs typeface="Times New Roman" pitchFamily="18" charset="0"/>
              </a:rPr>
              <a:t/>
            </a:r>
            <a:br>
              <a:rPr lang="ru-RU" sz="1400" dirty="0">
                <a:solidFill>
                  <a:schemeClr val="accent6">
                    <a:lumMod val="50000"/>
                  </a:schemeClr>
                </a:solidFill>
                <a:latin typeface="Times New Roman" pitchFamily="18" charset="0"/>
                <a:ea typeface="Calibri"/>
                <a:cs typeface="Times New Roman" pitchFamily="18" charset="0"/>
              </a:rPr>
            </a:br>
            <a:r>
              <a:rPr lang="ru-RU" sz="1400" dirty="0" smtClean="0">
                <a:solidFill>
                  <a:schemeClr val="accent6">
                    <a:lumMod val="50000"/>
                  </a:schemeClr>
                </a:solidFill>
                <a:latin typeface="Times New Roman" pitchFamily="18" charset="0"/>
                <a:ea typeface="Calibri"/>
                <a:cs typeface="Times New Roman" pitchFamily="18" charset="0"/>
              </a:rPr>
              <a:t>У детей </a:t>
            </a:r>
            <a:r>
              <a:rPr lang="ru-RU" sz="1400" dirty="0">
                <a:solidFill>
                  <a:schemeClr val="accent6">
                    <a:lumMod val="50000"/>
                  </a:schemeClr>
                </a:solidFill>
                <a:latin typeface="Times New Roman" pitchFamily="18" charset="0"/>
                <a:ea typeface="Calibri"/>
                <a:cs typeface="Times New Roman" pitchFamily="18" charset="0"/>
              </a:rPr>
              <a:t>с алалией отсутствуют типичные для детей с </a:t>
            </a:r>
            <a:r>
              <a:rPr lang="ru-RU" sz="1400" dirty="0" smtClean="0">
                <a:solidFill>
                  <a:schemeClr val="accent6">
                    <a:lumMod val="50000"/>
                  </a:schemeClr>
                </a:solidFill>
                <a:latin typeface="Times New Roman" pitchFamily="18" charset="0"/>
                <a:ea typeface="Calibri"/>
                <a:cs typeface="Times New Roman" pitchFamily="18" charset="0"/>
              </a:rPr>
              <a:t>аутизмом психопатологические </a:t>
            </a:r>
            <a:r>
              <a:rPr lang="ru-RU" sz="1400" dirty="0">
                <a:solidFill>
                  <a:schemeClr val="accent6">
                    <a:lumMod val="50000"/>
                  </a:schemeClr>
                </a:solidFill>
                <a:latin typeface="Times New Roman" pitchFamily="18" charset="0"/>
                <a:ea typeface="Calibri"/>
                <a:cs typeface="Times New Roman" pitchFamily="18" charset="0"/>
              </a:rPr>
              <a:t>симптомы</a:t>
            </a:r>
            <a:r>
              <a:rPr lang="ru-RU" sz="1400" dirty="0" smtClean="0">
                <a:solidFill>
                  <a:schemeClr val="accent6">
                    <a:lumMod val="50000"/>
                  </a:schemeClr>
                </a:solidFill>
                <a:latin typeface="Times New Roman" pitchFamily="18" charset="0"/>
                <a:ea typeface="Calibri"/>
                <a:cs typeface="Times New Roman" pitchFamily="18" charset="0"/>
              </a:rPr>
              <a:t>.</a:t>
            </a:r>
            <a:r>
              <a:rPr lang="ru-RU" sz="1400" dirty="0">
                <a:solidFill>
                  <a:schemeClr val="accent6">
                    <a:lumMod val="50000"/>
                  </a:schemeClr>
                </a:solidFill>
                <a:latin typeface="Times New Roman" pitchFamily="18" charset="0"/>
                <a:ea typeface="Calibri"/>
                <a:cs typeface="Times New Roman" pitchFamily="18" charset="0"/>
              </a:rPr>
              <a:t> </a:t>
            </a:r>
            <a:r>
              <a:rPr lang="ru-RU" sz="1400" dirty="0" smtClean="0">
                <a:solidFill>
                  <a:schemeClr val="accent6">
                    <a:lumMod val="50000"/>
                  </a:schemeClr>
                </a:solidFill>
                <a:latin typeface="Times New Roman" pitchFamily="18" charset="0"/>
                <a:ea typeface="Calibri"/>
                <a:cs typeface="Times New Roman" pitchFamily="18" charset="0"/>
              </a:rPr>
              <a:t/>
            </a:r>
            <a:br>
              <a:rPr lang="ru-RU" sz="1400" dirty="0" smtClean="0">
                <a:solidFill>
                  <a:schemeClr val="accent6">
                    <a:lumMod val="50000"/>
                  </a:schemeClr>
                </a:solidFill>
                <a:latin typeface="Times New Roman" pitchFamily="18" charset="0"/>
                <a:ea typeface="Calibri"/>
                <a:cs typeface="Times New Roman" pitchFamily="18" charset="0"/>
              </a:rPr>
            </a:br>
            <a:r>
              <a:rPr lang="ru-RU" sz="1400" dirty="0" smtClean="0">
                <a:solidFill>
                  <a:schemeClr val="accent6">
                    <a:lumMod val="50000"/>
                  </a:schemeClr>
                </a:solidFill>
                <a:latin typeface="Times New Roman" pitchFamily="18" charset="0"/>
                <a:ea typeface="Calibri"/>
                <a:cs typeface="Times New Roman" pitchFamily="18" charset="0"/>
              </a:rPr>
              <a:t>Дети </a:t>
            </a:r>
            <a:r>
              <a:rPr lang="ru-RU" sz="1400" dirty="0">
                <a:solidFill>
                  <a:schemeClr val="accent6">
                    <a:lumMod val="50000"/>
                  </a:schemeClr>
                </a:solidFill>
                <a:latin typeface="Times New Roman" pitchFamily="18" charset="0"/>
                <a:ea typeface="Calibri"/>
                <a:cs typeface="Times New Roman" pitchFamily="18" charset="0"/>
              </a:rPr>
              <a:t>с алалией обладают экспрессивной речью, и они в </a:t>
            </a:r>
            <a:r>
              <a:rPr lang="ru-RU" sz="1400" dirty="0" smtClean="0">
                <a:solidFill>
                  <a:schemeClr val="accent6">
                    <a:lumMod val="50000"/>
                  </a:schemeClr>
                </a:solidFill>
                <a:latin typeface="Times New Roman" pitchFamily="18" charset="0"/>
                <a:ea typeface="Calibri"/>
                <a:cs typeface="Times New Roman" pitchFamily="18" charset="0"/>
              </a:rPr>
              <a:t>большинстве ситуаций </a:t>
            </a:r>
            <a:r>
              <a:rPr lang="ru-RU" sz="1400" dirty="0">
                <a:solidFill>
                  <a:schemeClr val="accent6">
                    <a:lumMod val="50000"/>
                  </a:schemeClr>
                </a:solidFill>
                <a:latin typeface="Times New Roman" pitchFamily="18" charset="0"/>
                <a:ea typeface="Calibri"/>
                <a:cs typeface="Times New Roman" pitchFamily="18" charset="0"/>
              </a:rPr>
              <a:t>активно используют зачатки речи (вербальной и невербальной), </a:t>
            </a:r>
            <a:r>
              <a:rPr lang="ru-RU" sz="1400" dirty="0" smtClean="0">
                <a:solidFill>
                  <a:schemeClr val="accent6">
                    <a:lumMod val="50000"/>
                  </a:schemeClr>
                </a:solidFill>
                <a:latin typeface="Times New Roman" pitchFamily="18" charset="0"/>
                <a:ea typeface="Calibri"/>
                <a:cs typeface="Times New Roman" pitchFamily="18" charset="0"/>
              </a:rPr>
              <a:t>а также </a:t>
            </a:r>
            <a:r>
              <a:rPr lang="ru-RU" sz="1400" dirty="0">
                <a:solidFill>
                  <a:schemeClr val="accent6">
                    <a:lumMod val="50000"/>
                  </a:schemeClr>
                </a:solidFill>
                <a:latin typeface="Times New Roman" pitchFamily="18" charset="0"/>
                <a:ea typeface="Calibri"/>
                <a:cs typeface="Times New Roman" pitchFamily="18" charset="0"/>
              </a:rPr>
              <a:t>хорошо развитую у них мимико-жестикуляторную речь. </a:t>
            </a:r>
            <a:r>
              <a:rPr lang="ru-RU" sz="1400" dirty="0" smtClean="0">
                <a:solidFill>
                  <a:schemeClr val="accent6">
                    <a:lumMod val="50000"/>
                  </a:schemeClr>
                </a:solidFill>
                <a:latin typeface="Times New Roman" pitchFamily="18" charset="0"/>
                <a:ea typeface="Calibri"/>
                <a:cs typeface="Times New Roman" pitchFamily="18" charset="0"/>
              </a:rPr>
              <a:t/>
            </a:r>
            <a:br>
              <a:rPr lang="ru-RU" sz="1400" dirty="0" smtClean="0">
                <a:solidFill>
                  <a:schemeClr val="accent6">
                    <a:lumMod val="50000"/>
                  </a:schemeClr>
                </a:solidFill>
                <a:latin typeface="Times New Roman" pitchFamily="18" charset="0"/>
                <a:ea typeface="Calibri"/>
                <a:cs typeface="Times New Roman" pitchFamily="18" charset="0"/>
              </a:rPr>
            </a:br>
            <a:r>
              <a:rPr lang="ru-RU" sz="1400" dirty="0" smtClean="0">
                <a:solidFill>
                  <a:schemeClr val="accent6">
                    <a:lumMod val="50000"/>
                  </a:schemeClr>
                </a:solidFill>
                <a:latin typeface="Times New Roman" pitchFamily="18" charset="0"/>
                <a:ea typeface="Calibri"/>
                <a:cs typeface="Times New Roman" pitchFamily="18" charset="0"/>
              </a:rPr>
              <a:t>У </a:t>
            </a:r>
            <a:r>
              <a:rPr lang="ru-RU" sz="1400" dirty="0">
                <a:solidFill>
                  <a:schemeClr val="accent6">
                    <a:lumMod val="50000"/>
                  </a:schemeClr>
                </a:solidFill>
                <a:latin typeface="Times New Roman" pitchFamily="18" charset="0"/>
                <a:ea typeface="Calibri"/>
                <a:cs typeface="Times New Roman" pitchFamily="18" charset="0"/>
              </a:rPr>
              <a:t>детей </a:t>
            </a:r>
            <a:r>
              <a:rPr lang="ru-RU" sz="1400" dirty="0" smtClean="0">
                <a:solidFill>
                  <a:schemeClr val="accent6">
                    <a:lumMod val="50000"/>
                  </a:schemeClr>
                </a:solidFill>
                <a:latin typeface="Times New Roman" pitchFamily="18" charset="0"/>
                <a:ea typeface="Calibri"/>
                <a:cs typeface="Times New Roman" pitchFamily="18" charset="0"/>
              </a:rPr>
              <a:t>с моторной </a:t>
            </a:r>
            <a:r>
              <a:rPr lang="ru-RU" sz="1400" dirty="0">
                <a:solidFill>
                  <a:schemeClr val="accent6">
                    <a:lumMod val="50000"/>
                  </a:schemeClr>
                </a:solidFill>
                <a:latin typeface="Times New Roman" pitchFamily="18" charset="0"/>
                <a:ea typeface="Calibri"/>
                <a:cs typeface="Times New Roman" pitchFamily="18" charset="0"/>
              </a:rPr>
              <a:t>алалией отсутствуют непосредственные и отставленные </a:t>
            </a:r>
            <a:r>
              <a:rPr lang="ru-RU" sz="1400" dirty="0" smtClean="0">
                <a:solidFill>
                  <a:schemeClr val="accent6">
                    <a:lumMod val="50000"/>
                  </a:schemeClr>
                </a:solidFill>
                <a:latin typeface="Times New Roman" pitchFamily="18" charset="0"/>
                <a:ea typeface="Calibri"/>
                <a:cs typeface="Times New Roman" pitchFamily="18" charset="0"/>
              </a:rPr>
              <a:t>во времени </a:t>
            </a:r>
            <a:r>
              <a:rPr lang="ru-RU" sz="1400" dirty="0" err="1" smtClean="0">
                <a:solidFill>
                  <a:schemeClr val="accent6">
                    <a:lumMod val="50000"/>
                  </a:schemeClr>
                </a:solidFill>
                <a:latin typeface="Times New Roman" pitchFamily="18" charset="0"/>
                <a:ea typeface="Calibri"/>
                <a:cs typeface="Times New Roman" pitchFamily="18" charset="0"/>
              </a:rPr>
              <a:t>эхолалии</a:t>
            </a:r>
            <a:r>
              <a:rPr lang="ru-RU" sz="1400" dirty="0" smtClean="0">
                <a:solidFill>
                  <a:schemeClr val="accent6">
                    <a:lumMod val="50000"/>
                  </a:schemeClr>
                </a:solidFill>
                <a:latin typeface="Times New Roman" pitchFamily="18" charset="0"/>
                <a:ea typeface="Calibri"/>
                <a:cs typeface="Times New Roman" pitchFamily="18" charset="0"/>
              </a:rPr>
              <a:t> </a:t>
            </a:r>
            <a:br>
              <a:rPr lang="ru-RU" sz="1400" dirty="0" smtClean="0">
                <a:solidFill>
                  <a:schemeClr val="accent6">
                    <a:lumMod val="50000"/>
                  </a:schemeClr>
                </a:solidFill>
                <a:latin typeface="Times New Roman" pitchFamily="18" charset="0"/>
                <a:ea typeface="Calibri"/>
                <a:cs typeface="Times New Roman" pitchFamily="18" charset="0"/>
              </a:rPr>
            </a:br>
            <a:r>
              <a:rPr lang="ru-RU" sz="1200" i="1" dirty="0" smtClean="0">
                <a:solidFill>
                  <a:schemeClr val="accent6">
                    <a:lumMod val="50000"/>
                  </a:schemeClr>
                </a:solidFill>
                <a:latin typeface="Times New Roman" pitchFamily="18" charset="0"/>
                <a:ea typeface="Calibri"/>
                <a:cs typeface="Times New Roman" pitchFamily="18" charset="0"/>
              </a:rPr>
              <a:t>(</a:t>
            </a:r>
            <a:r>
              <a:rPr lang="ru-RU" sz="1200" i="1" dirty="0" smtClean="0">
                <a:solidFill>
                  <a:schemeClr val="accent6">
                    <a:lumMod val="50000"/>
                  </a:schemeClr>
                </a:solidFill>
                <a:latin typeface="Times New Roman" pitchFamily="18" charset="0"/>
                <a:cs typeface="Times New Roman" pitchFamily="18" charset="0"/>
              </a:rPr>
              <a:t> неконтролируемое </a:t>
            </a:r>
            <a:r>
              <a:rPr lang="ru-RU" sz="1200" i="1" dirty="0">
                <a:solidFill>
                  <a:schemeClr val="accent6">
                    <a:lumMod val="50000"/>
                  </a:schemeClr>
                </a:solidFill>
                <a:latin typeface="Times New Roman" pitchFamily="18" charset="0"/>
                <a:cs typeface="Times New Roman" pitchFamily="18" charset="0"/>
              </a:rPr>
              <a:t>автоматическое повторение слов, услышанных в чужой </a:t>
            </a:r>
            <a:r>
              <a:rPr lang="ru-RU" sz="1200" i="1" dirty="0" smtClean="0">
                <a:solidFill>
                  <a:schemeClr val="accent6">
                    <a:lumMod val="50000"/>
                  </a:schemeClr>
                </a:solidFill>
                <a:latin typeface="Times New Roman" pitchFamily="18" charset="0"/>
                <a:cs typeface="Times New Roman" pitchFamily="18" charset="0"/>
              </a:rPr>
              <a:t>речи).</a:t>
            </a:r>
            <a:r>
              <a:rPr lang="ru-RU" sz="1200" i="1" dirty="0">
                <a:solidFill>
                  <a:schemeClr val="accent6">
                    <a:lumMod val="50000"/>
                  </a:schemeClr>
                </a:solidFill>
                <a:latin typeface="Times New Roman" pitchFamily="18" charset="0"/>
                <a:ea typeface="Calibri"/>
                <a:cs typeface="Times New Roman" pitchFamily="18" charset="0"/>
              </a:rPr>
              <a:t/>
            </a:r>
            <a:br>
              <a:rPr lang="ru-RU" sz="1200" i="1" dirty="0">
                <a:solidFill>
                  <a:schemeClr val="accent6">
                    <a:lumMod val="50000"/>
                  </a:schemeClr>
                </a:solidFill>
                <a:latin typeface="Times New Roman" pitchFamily="18" charset="0"/>
                <a:ea typeface="Calibri"/>
                <a:cs typeface="Times New Roman" pitchFamily="18" charset="0"/>
              </a:rPr>
            </a:br>
            <a:r>
              <a:rPr lang="ru-RU" sz="1200" i="1" dirty="0" smtClean="0">
                <a:solidFill>
                  <a:schemeClr val="accent6">
                    <a:lumMod val="50000"/>
                  </a:schemeClr>
                </a:solidFill>
                <a:latin typeface="Times New Roman" pitchFamily="18" charset="0"/>
                <a:ea typeface="Calibri"/>
                <a:cs typeface="Times New Roman" pitchFamily="18" charset="0"/>
              </a:rPr>
              <a:t/>
            </a:r>
            <a:br>
              <a:rPr lang="ru-RU" sz="1200" i="1" dirty="0" smtClean="0">
                <a:solidFill>
                  <a:schemeClr val="accent6">
                    <a:lumMod val="50000"/>
                  </a:schemeClr>
                </a:solidFill>
                <a:latin typeface="Times New Roman" pitchFamily="18" charset="0"/>
                <a:ea typeface="Calibri"/>
                <a:cs typeface="Times New Roman" pitchFamily="18" charset="0"/>
              </a:rPr>
            </a:br>
            <a:r>
              <a:rPr lang="ru-RU" sz="1400" dirty="0" smtClean="0">
                <a:solidFill>
                  <a:schemeClr val="accent6">
                    <a:lumMod val="50000"/>
                  </a:schemeClr>
                </a:solidFill>
                <a:latin typeface="Times New Roman" pitchFamily="18" charset="0"/>
                <a:ea typeface="Calibri"/>
                <a:cs typeface="Times New Roman" pitchFamily="18" charset="0"/>
              </a:rPr>
              <a:t>У </a:t>
            </a:r>
            <a:r>
              <a:rPr lang="ru-RU" sz="1400" dirty="0">
                <a:solidFill>
                  <a:schemeClr val="accent6">
                    <a:lumMod val="50000"/>
                  </a:schemeClr>
                </a:solidFill>
                <a:latin typeface="Times New Roman" pitchFamily="18" charset="0"/>
                <a:ea typeface="Calibri"/>
                <a:cs typeface="Times New Roman" pitchFamily="18" charset="0"/>
              </a:rPr>
              <a:t>детей с аутизмом имеется одновременное употребление «</a:t>
            </a:r>
            <a:r>
              <a:rPr lang="ru-RU" sz="1400" dirty="0" err="1" smtClean="0">
                <a:solidFill>
                  <a:schemeClr val="accent6">
                    <a:lumMod val="50000"/>
                  </a:schemeClr>
                </a:solidFill>
                <a:latin typeface="Times New Roman" pitchFamily="18" charset="0"/>
                <a:ea typeface="Calibri"/>
                <a:cs typeface="Times New Roman" pitchFamily="18" charset="0"/>
              </a:rPr>
              <a:t>лепетных</a:t>
            </a:r>
            <a:r>
              <a:rPr lang="ru-RU" sz="1400" dirty="0" smtClean="0">
                <a:solidFill>
                  <a:schemeClr val="accent6">
                    <a:lumMod val="50000"/>
                  </a:schemeClr>
                </a:solidFill>
                <a:latin typeface="Times New Roman" pitchFamily="18" charset="0"/>
                <a:ea typeface="Calibri"/>
                <a:cs typeface="Times New Roman" pitchFamily="18" charset="0"/>
              </a:rPr>
              <a:t>» и </a:t>
            </a:r>
            <a:r>
              <a:rPr lang="ru-RU" sz="1400" dirty="0">
                <a:solidFill>
                  <a:schemeClr val="accent6">
                    <a:lumMod val="50000"/>
                  </a:schemeClr>
                </a:solidFill>
                <a:latin typeface="Times New Roman" pitchFamily="18" charset="0"/>
                <a:ea typeface="Calibri"/>
                <a:cs typeface="Times New Roman" pitchFamily="18" charset="0"/>
              </a:rPr>
              <a:t>сложно организованных, правильных по языковой </a:t>
            </a:r>
            <a:r>
              <a:rPr lang="ru-RU" sz="1400" dirty="0" smtClean="0">
                <a:solidFill>
                  <a:schemeClr val="accent6">
                    <a:lumMod val="50000"/>
                  </a:schemeClr>
                </a:solidFill>
                <a:latin typeface="Times New Roman" pitchFamily="18" charset="0"/>
                <a:ea typeface="Calibri"/>
                <a:cs typeface="Times New Roman" pitchFamily="18" charset="0"/>
              </a:rPr>
              <a:t>структуре высказываний</a:t>
            </a:r>
            <a:r>
              <a:rPr lang="ru-RU" sz="1400" dirty="0">
                <a:solidFill>
                  <a:schemeClr val="accent6">
                    <a:lumMod val="50000"/>
                  </a:schemeClr>
                </a:solidFill>
                <a:latin typeface="Times New Roman" pitchFamily="18" charset="0"/>
                <a:ea typeface="Calibri"/>
                <a:cs typeface="Times New Roman" pitchFamily="18" charset="0"/>
              </a:rPr>
              <a:t>; </a:t>
            </a:r>
            <a:r>
              <a:rPr lang="ru-RU" sz="1400" dirty="0" smtClean="0">
                <a:solidFill>
                  <a:schemeClr val="accent6">
                    <a:lumMod val="50000"/>
                  </a:schemeClr>
                </a:solidFill>
                <a:latin typeface="Times New Roman" pitchFamily="18" charset="0"/>
                <a:ea typeface="Calibri"/>
                <a:cs typeface="Times New Roman" pitchFamily="18" charset="0"/>
              </a:rPr>
              <a:t/>
            </a:r>
            <a:br>
              <a:rPr lang="ru-RU" sz="1400" dirty="0" smtClean="0">
                <a:solidFill>
                  <a:schemeClr val="accent6">
                    <a:lumMod val="50000"/>
                  </a:schemeClr>
                </a:solidFill>
                <a:latin typeface="Times New Roman" pitchFamily="18" charset="0"/>
                <a:ea typeface="Calibri"/>
                <a:cs typeface="Times New Roman" pitchFamily="18" charset="0"/>
              </a:rPr>
            </a:br>
            <a:r>
              <a:rPr lang="ru-RU" sz="1400" dirty="0" smtClean="0">
                <a:solidFill>
                  <a:schemeClr val="accent6">
                    <a:lumMod val="50000"/>
                  </a:schemeClr>
                </a:solidFill>
                <a:latin typeface="Times New Roman" pitchFamily="18" charset="0"/>
                <a:ea typeface="Calibri"/>
                <a:cs typeface="Times New Roman" pitchFamily="18" charset="0"/>
              </a:rPr>
              <a:t>своеобразное </a:t>
            </a:r>
            <a:r>
              <a:rPr lang="ru-RU" sz="1400" dirty="0">
                <a:solidFill>
                  <a:schemeClr val="accent6">
                    <a:lumMod val="50000"/>
                  </a:schemeClr>
                </a:solidFill>
                <a:latin typeface="Times New Roman" pitchFamily="18" charset="0"/>
                <a:ea typeface="Calibri"/>
                <a:cs typeface="Times New Roman" pitchFamily="18" charset="0"/>
              </a:rPr>
              <a:t>нарушение просодии (чрезмерное </a:t>
            </a:r>
            <a:r>
              <a:rPr lang="ru-RU" sz="1400" dirty="0" smtClean="0">
                <a:solidFill>
                  <a:schemeClr val="accent6">
                    <a:lumMod val="50000"/>
                  </a:schemeClr>
                </a:solidFill>
                <a:latin typeface="Times New Roman" pitchFamily="18" charset="0"/>
                <a:ea typeface="Calibri"/>
                <a:cs typeface="Times New Roman" pitchFamily="18" charset="0"/>
              </a:rPr>
              <a:t>замедление темпа</a:t>
            </a:r>
            <a:r>
              <a:rPr lang="ru-RU" sz="1400" dirty="0">
                <a:solidFill>
                  <a:schemeClr val="accent6">
                    <a:lumMod val="50000"/>
                  </a:schemeClr>
                </a:solidFill>
                <a:latin typeface="Times New Roman" pitchFamily="18" charset="0"/>
                <a:ea typeface="Calibri"/>
                <a:cs typeface="Times New Roman" pitchFamily="18" charset="0"/>
              </a:rPr>
              <a:t>, скандированное и рифмованное произношение).</a:t>
            </a:r>
            <a:br>
              <a:rPr lang="ru-RU" sz="1400" dirty="0">
                <a:solidFill>
                  <a:schemeClr val="accent6">
                    <a:lumMod val="50000"/>
                  </a:schemeClr>
                </a:solidFill>
                <a:latin typeface="Times New Roman" pitchFamily="18" charset="0"/>
                <a:ea typeface="Calibri"/>
                <a:cs typeface="Times New Roman" pitchFamily="18" charset="0"/>
              </a:rPr>
            </a:br>
            <a:r>
              <a:rPr lang="ru-RU" sz="1400" dirty="0" smtClean="0">
                <a:solidFill>
                  <a:schemeClr val="accent6">
                    <a:lumMod val="50000"/>
                  </a:schemeClr>
                </a:solidFill>
                <a:latin typeface="Times New Roman" pitchFamily="18" charset="0"/>
                <a:ea typeface="Calibri"/>
                <a:cs typeface="Times New Roman" pitchFamily="18" charset="0"/>
              </a:rPr>
              <a:t/>
            </a:r>
            <a:br>
              <a:rPr lang="ru-RU" sz="1400" dirty="0" smtClean="0">
                <a:solidFill>
                  <a:schemeClr val="accent6">
                    <a:lumMod val="50000"/>
                  </a:schemeClr>
                </a:solidFill>
                <a:latin typeface="Times New Roman" pitchFamily="18" charset="0"/>
                <a:ea typeface="Calibri"/>
                <a:cs typeface="Times New Roman" pitchFamily="18" charset="0"/>
              </a:rPr>
            </a:br>
            <a:r>
              <a:rPr lang="ru-RU" sz="1400" dirty="0" smtClean="0">
                <a:solidFill>
                  <a:schemeClr val="accent6">
                    <a:lumMod val="50000"/>
                  </a:schemeClr>
                </a:solidFill>
                <a:latin typeface="Times New Roman" pitchFamily="18" charset="0"/>
                <a:ea typeface="Calibri"/>
                <a:cs typeface="Times New Roman" pitchFamily="18" charset="0"/>
              </a:rPr>
              <a:t>При </a:t>
            </a:r>
            <a:r>
              <a:rPr lang="ru-RU" sz="1400" dirty="0">
                <a:solidFill>
                  <a:schemeClr val="accent6">
                    <a:lumMod val="50000"/>
                  </a:schemeClr>
                </a:solidFill>
                <a:latin typeface="Times New Roman" pitchFamily="18" charset="0"/>
                <a:ea typeface="Calibri"/>
                <a:cs typeface="Times New Roman" pitchFamily="18" charset="0"/>
              </a:rPr>
              <a:t>моторной алалии имеется стремление к контактам, </a:t>
            </a:r>
            <a:r>
              <a:rPr lang="ru-RU" sz="1400" dirty="0" smtClean="0">
                <a:solidFill>
                  <a:schemeClr val="accent6">
                    <a:lumMod val="50000"/>
                  </a:schemeClr>
                </a:solidFill>
                <a:latin typeface="Times New Roman" pitchFamily="18" charset="0"/>
                <a:ea typeface="Calibri"/>
                <a:cs typeface="Times New Roman" pitchFamily="18" charset="0"/>
              </a:rPr>
              <a:t>за исключением </a:t>
            </a:r>
            <a:r>
              <a:rPr lang="ru-RU" sz="1400" dirty="0">
                <a:solidFill>
                  <a:schemeClr val="accent6">
                    <a:lumMod val="50000"/>
                  </a:schemeClr>
                </a:solidFill>
                <a:latin typeface="Times New Roman" pitchFamily="18" charset="0"/>
                <a:ea typeface="Calibri"/>
                <a:cs typeface="Times New Roman" pitchFamily="18" charset="0"/>
              </a:rPr>
              <a:t>случаев речевого негативизма; </a:t>
            </a:r>
            <a:r>
              <a:rPr lang="ru-RU" sz="1400" dirty="0" smtClean="0">
                <a:solidFill>
                  <a:schemeClr val="accent6">
                    <a:lumMod val="50000"/>
                  </a:schemeClr>
                </a:solidFill>
                <a:latin typeface="Times New Roman" pitchFamily="18" charset="0"/>
                <a:ea typeface="Calibri"/>
                <a:cs typeface="Times New Roman" pitchFamily="18" charset="0"/>
              </a:rPr>
              <a:t/>
            </a:r>
            <a:br>
              <a:rPr lang="ru-RU" sz="1400" dirty="0" smtClean="0">
                <a:solidFill>
                  <a:schemeClr val="accent6">
                    <a:lumMod val="50000"/>
                  </a:schemeClr>
                </a:solidFill>
                <a:latin typeface="Times New Roman" pitchFamily="18" charset="0"/>
                <a:ea typeface="Calibri"/>
                <a:cs typeface="Times New Roman" pitchFamily="18" charset="0"/>
              </a:rPr>
            </a:br>
            <a:r>
              <a:rPr lang="ru-RU" sz="1400" dirty="0" smtClean="0">
                <a:solidFill>
                  <a:schemeClr val="accent6">
                    <a:lumMod val="50000"/>
                  </a:schemeClr>
                </a:solidFill>
                <a:latin typeface="Times New Roman" pitchFamily="18" charset="0"/>
                <a:ea typeface="Calibri"/>
                <a:cs typeface="Times New Roman" pitchFamily="18" charset="0"/>
              </a:rPr>
              <a:t>у </a:t>
            </a:r>
            <a:r>
              <a:rPr lang="ru-RU" sz="1400" dirty="0">
                <a:solidFill>
                  <a:schemeClr val="accent6">
                    <a:lumMod val="50000"/>
                  </a:schemeClr>
                </a:solidFill>
                <a:latin typeface="Times New Roman" pitchFamily="18" charset="0"/>
                <a:ea typeface="Calibri"/>
                <a:cs typeface="Times New Roman" pitchFamily="18" charset="0"/>
              </a:rPr>
              <a:t>детей с моторной </a:t>
            </a:r>
            <a:r>
              <a:rPr lang="ru-RU" sz="1400" dirty="0" smtClean="0">
                <a:solidFill>
                  <a:schemeClr val="accent6">
                    <a:lumMod val="50000"/>
                  </a:schemeClr>
                </a:solidFill>
                <a:latin typeface="Times New Roman" pitchFamily="18" charset="0"/>
                <a:ea typeface="Calibri"/>
                <a:cs typeface="Times New Roman" pitchFamily="18" charset="0"/>
              </a:rPr>
              <a:t>алалией наблюдается </a:t>
            </a:r>
            <a:r>
              <a:rPr lang="ru-RU" sz="1400" dirty="0">
                <a:solidFill>
                  <a:schemeClr val="accent6">
                    <a:lumMod val="50000"/>
                  </a:schemeClr>
                </a:solidFill>
                <a:latin typeface="Times New Roman" pitchFamily="18" charset="0"/>
                <a:ea typeface="Calibri"/>
                <a:cs typeface="Times New Roman" pitchFamily="18" charset="0"/>
              </a:rPr>
              <a:t>интерес к </a:t>
            </a:r>
            <a:r>
              <a:rPr lang="ru-RU" sz="1400" dirty="0" smtClean="0">
                <a:solidFill>
                  <a:schemeClr val="accent6">
                    <a:lumMod val="50000"/>
                  </a:schemeClr>
                </a:solidFill>
                <a:latin typeface="Times New Roman" pitchFamily="18" charset="0"/>
                <a:ea typeface="Calibri"/>
                <a:cs typeface="Times New Roman" pitchFamily="18" charset="0"/>
              </a:rPr>
              <a:t>новому, адекватность </a:t>
            </a:r>
            <a:r>
              <a:rPr lang="ru-RU" sz="1400" dirty="0">
                <a:solidFill>
                  <a:schemeClr val="accent6">
                    <a:lumMod val="50000"/>
                  </a:schemeClr>
                </a:solidFill>
                <a:latin typeface="Times New Roman" pitchFamily="18" charset="0"/>
                <a:ea typeface="Calibri"/>
                <a:cs typeface="Times New Roman" pitchFamily="18" charset="0"/>
              </a:rPr>
              <a:t>эмоций</a:t>
            </a:r>
            <a:r>
              <a:rPr lang="ru-RU" sz="1400" dirty="0" smtClean="0">
                <a:solidFill>
                  <a:schemeClr val="accent6">
                    <a:lumMod val="50000"/>
                  </a:schemeClr>
                </a:solidFill>
                <a:latin typeface="Times New Roman" pitchFamily="18" charset="0"/>
                <a:ea typeface="Calibri"/>
                <a:cs typeface="Times New Roman" pitchFamily="18" charset="0"/>
              </a:rPr>
              <a:t>.</a:t>
            </a:r>
            <a:br>
              <a:rPr lang="ru-RU" sz="1400" dirty="0" smtClean="0">
                <a:solidFill>
                  <a:schemeClr val="accent6">
                    <a:lumMod val="50000"/>
                  </a:schemeClr>
                </a:solidFill>
                <a:latin typeface="Times New Roman" pitchFamily="18" charset="0"/>
                <a:ea typeface="Calibri"/>
                <a:cs typeface="Times New Roman" pitchFamily="18" charset="0"/>
              </a:rPr>
            </a:br>
            <a:r>
              <a:rPr lang="ru-RU" sz="1050" dirty="0">
                <a:solidFill>
                  <a:schemeClr val="accent6">
                    <a:lumMod val="50000"/>
                  </a:schemeClr>
                </a:solidFill>
                <a:ea typeface="Calibri"/>
                <a:cs typeface="Times New Roman"/>
              </a:rPr>
              <a:t/>
            </a:r>
            <a:br>
              <a:rPr lang="ru-RU" sz="1050" dirty="0">
                <a:solidFill>
                  <a:schemeClr val="accent6">
                    <a:lumMod val="50000"/>
                  </a:schemeClr>
                </a:solidFill>
                <a:ea typeface="Calibri"/>
                <a:cs typeface="Times New Roman"/>
              </a:rPr>
            </a:br>
            <a:r>
              <a:rPr lang="ru-RU" sz="1400" dirty="0">
                <a:solidFill>
                  <a:schemeClr val="accent6">
                    <a:lumMod val="50000"/>
                  </a:schemeClr>
                </a:solidFill>
                <a:latin typeface="Times New Roman"/>
                <a:ea typeface="Calibri"/>
                <a:cs typeface="Times New Roman"/>
              </a:rPr>
              <a:t>У детей с алалией отсутствуют стереотипии </a:t>
            </a:r>
            <a:r>
              <a:rPr lang="ru-RU" sz="1200" i="1" dirty="0" smtClean="0">
                <a:solidFill>
                  <a:schemeClr val="accent6">
                    <a:lumMod val="50000"/>
                  </a:schemeClr>
                </a:solidFill>
                <a:latin typeface="Times New Roman" pitchFamily="18" charset="0"/>
                <a:ea typeface="Calibri"/>
                <a:cs typeface="Times New Roman" pitchFamily="18" charset="0"/>
              </a:rPr>
              <a:t>(</a:t>
            </a:r>
            <a:r>
              <a:rPr lang="ru-RU" sz="1200" i="1" dirty="0">
                <a:solidFill>
                  <a:schemeClr val="accent6">
                    <a:lumMod val="50000"/>
                  </a:schemeClr>
                </a:solidFill>
                <a:latin typeface="Times New Roman" pitchFamily="18" charset="0"/>
                <a:cs typeface="Times New Roman" pitchFamily="18" charset="0"/>
              </a:rPr>
              <a:t>нарушение психиатрического характера, при котором больной повторяет одни и те же действия без смысловой или целевой нагрузки</a:t>
            </a:r>
            <a:r>
              <a:rPr lang="ru-RU" sz="1200" i="1" dirty="0" smtClean="0">
                <a:solidFill>
                  <a:schemeClr val="accent6">
                    <a:lumMod val="50000"/>
                  </a:schemeClr>
                </a:solidFill>
                <a:latin typeface="Times New Roman" pitchFamily="18" charset="0"/>
                <a:cs typeface="Times New Roman" pitchFamily="18" charset="0"/>
              </a:rPr>
              <a:t>.</a:t>
            </a:r>
            <a:r>
              <a:rPr lang="ru-RU" sz="1200" i="1" dirty="0">
                <a:solidFill>
                  <a:schemeClr val="accent6">
                    <a:lumMod val="50000"/>
                  </a:schemeClr>
                </a:solidFill>
                <a:latin typeface="Times New Roman" pitchFamily="18" charset="0"/>
                <a:cs typeface="Times New Roman" pitchFamily="18" charset="0"/>
              </a:rPr>
              <a:t> Двигательные стереотипии у детей наиболее ярко выражены при аутизме и других подобных </a:t>
            </a:r>
            <a:r>
              <a:rPr lang="ru-RU" sz="1200" i="1" dirty="0" smtClean="0">
                <a:solidFill>
                  <a:schemeClr val="accent6">
                    <a:lumMod val="50000"/>
                  </a:schemeClr>
                </a:solidFill>
                <a:latin typeface="Times New Roman" pitchFamily="18" charset="0"/>
                <a:cs typeface="Times New Roman" pitchFamily="18" charset="0"/>
              </a:rPr>
              <a:t>расстройствах) </a:t>
            </a:r>
            <a:r>
              <a:rPr lang="ru-RU" sz="1400" dirty="0">
                <a:solidFill>
                  <a:schemeClr val="accent6">
                    <a:lumMod val="50000"/>
                  </a:schemeClr>
                </a:solidFill>
                <a:latin typeface="Times New Roman"/>
                <a:ea typeface="Calibri"/>
                <a:cs typeface="Times New Roman"/>
              </a:rPr>
              <a:t>в движениях и действиях.</a:t>
            </a:r>
            <a:r>
              <a:rPr lang="ru-RU" sz="1400" dirty="0">
                <a:solidFill>
                  <a:schemeClr val="accent6">
                    <a:lumMod val="50000"/>
                  </a:schemeClr>
                </a:solidFill>
                <a:ea typeface="Calibri"/>
                <a:cs typeface="Times New Roman"/>
              </a:rPr>
              <a:t/>
            </a:r>
            <a:br>
              <a:rPr lang="ru-RU" sz="1400" dirty="0">
                <a:solidFill>
                  <a:schemeClr val="accent6">
                    <a:lumMod val="50000"/>
                  </a:schemeClr>
                </a:solidFill>
                <a:ea typeface="Calibri"/>
                <a:cs typeface="Times New Roman"/>
              </a:rPr>
            </a:br>
            <a:r>
              <a:rPr lang="ru-RU" sz="1200" i="1" dirty="0" smtClean="0">
                <a:latin typeface="Times New Roman" pitchFamily="18" charset="0"/>
                <a:cs typeface="Times New Roman" pitchFamily="18" charset="0"/>
              </a:rPr>
              <a:t/>
            </a:r>
            <a:br>
              <a:rPr lang="ru-RU" sz="1200" i="1" dirty="0" smtClean="0">
                <a:latin typeface="Times New Roman" pitchFamily="18" charset="0"/>
                <a:cs typeface="Times New Roman" pitchFamily="18" charset="0"/>
              </a:rPr>
            </a:br>
            <a:r>
              <a:rPr lang="ru-RU" sz="1400" dirty="0" smtClean="0"/>
              <a:t> </a:t>
            </a:r>
            <a:r>
              <a:rPr lang="ru-RU" sz="1400" dirty="0">
                <a:ea typeface="Calibri"/>
                <a:cs typeface="Times New Roman"/>
              </a:rPr>
              <a:t/>
            </a:r>
            <a:br>
              <a:rPr lang="ru-RU" sz="1400" dirty="0">
                <a:ea typeface="Calibri"/>
                <a:cs typeface="Times New Roman"/>
              </a:rPr>
            </a:br>
            <a:r>
              <a:rPr lang="ru-RU" sz="1400" dirty="0">
                <a:ea typeface="Calibri"/>
                <a:cs typeface="Times New Roman"/>
              </a:rPr>
              <a:t/>
            </a:r>
            <a:br>
              <a:rPr lang="ru-RU" sz="1400" dirty="0">
                <a:ea typeface="Calibri"/>
                <a:cs typeface="Times New Roman"/>
              </a:rPr>
            </a:br>
            <a:endParaRPr lang="ru-RU" sz="1400" dirty="0"/>
          </a:p>
        </p:txBody>
      </p:sp>
    </p:spTree>
    <p:extLst>
      <p:ext uri="{BB962C8B-B14F-4D97-AF65-F5344CB8AC3E}">
        <p14:creationId xmlns:p14="http://schemas.microsoft.com/office/powerpoint/2010/main" xmlns="" val="3081330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143508" y="404664"/>
            <a:ext cx="8856984" cy="5616624"/>
          </a:xfrm>
        </p:spPr>
        <p:txBody>
          <a:bodyPr>
            <a:normAutofit fontScale="90000"/>
          </a:bodyPr>
          <a:lstStyle/>
          <a:p>
            <a:pPr algn="l">
              <a:lnSpc>
                <a:spcPct val="115000"/>
              </a:lnSpc>
              <a:spcAft>
                <a:spcPts val="1000"/>
              </a:spcAft>
            </a:pPr>
            <a:r>
              <a:rPr lang="ru-RU" sz="2200" b="1" dirty="0" smtClean="0">
                <a:solidFill>
                  <a:schemeClr val="accent6">
                    <a:lumMod val="75000"/>
                  </a:schemeClr>
                </a:solidFill>
                <a:latin typeface="Times New Roman" pitchFamily="18" charset="0"/>
                <a:ea typeface="Calibri"/>
                <a:cs typeface="Times New Roman" pitchFamily="18" charset="0"/>
              </a:rPr>
              <a:t>                                             Список литературы</a:t>
            </a:r>
            <a:br>
              <a:rPr lang="ru-RU" sz="2200" b="1" dirty="0" smtClean="0">
                <a:solidFill>
                  <a:schemeClr val="accent6">
                    <a:lumMod val="75000"/>
                  </a:schemeClr>
                </a:solidFill>
                <a:latin typeface="Times New Roman" pitchFamily="18" charset="0"/>
                <a:ea typeface="Calibri"/>
                <a:cs typeface="Times New Roman" pitchFamily="18" charset="0"/>
              </a:rPr>
            </a:br>
            <a:r>
              <a:rPr lang="ru-RU" sz="2200" b="1" dirty="0">
                <a:solidFill>
                  <a:schemeClr val="accent6">
                    <a:lumMod val="75000"/>
                  </a:schemeClr>
                </a:solidFill>
                <a:latin typeface="Times New Roman" pitchFamily="18" charset="0"/>
                <a:ea typeface="Calibri"/>
                <a:cs typeface="Times New Roman" pitchFamily="18" charset="0"/>
              </a:rPr>
              <a:t/>
            </a:r>
            <a:br>
              <a:rPr lang="ru-RU" sz="2200" b="1" dirty="0">
                <a:solidFill>
                  <a:schemeClr val="accent6">
                    <a:lumMod val="75000"/>
                  </a:schemeClr>
                </a:solidFill>
                <a:latin typeface="Times New Roman" pitchFamily="18" charset="0"/>
                <a:ea typeface="Calibri"/>
                <a:cs typeface="Times New Roman" pitchFamily="18" charset="0"/>
              </a:rPr>
            </a:br>
            <a:r>
              <a:rPr lang="ru-RU" sz="1600" dirty="0">
                <a:solidFill>
                  <a:schemeClr val="accent6">
                    <a:lumMod val="50000"/>
                  </a:schemeClr>
                </a:solidFill>
                <a:latin typeface="Times New Roman" pitchFamily="18" charset="0"/>
                <a:ea typeface="Calibri"/>
                <a:cs typeface="Times New Roman" pitchFamily="18" charset="0"/>
              </a:rPr>
              <a:t>1. </a:t>
            </a:r>
            <a:r>
              <a:rPr lang="ru-RU" sz="1600" dirty="0" err="1">
                <a:solidFill>
                  <a:schemeClr val="accent6">
                    <a:lumMod val="50000"/>
                  </a:schemeClr>
                </a:solidFill>
                <a:latin typeface="Times New Roman" pitchFamily="18" charset="0"/>
                <a:ea typeface="Calibri"/>
                <a:cs typeface="Times New Roman" pitchFamily="18" charset="0"/>
              </a:rPr>
              <a:t>Аманатова</a:t>
            </a:r>
            <a:r>
              <a:rPr lang="ru-RU" sz="1600" dirty="0">
                <a:solidFill>
                  <a:schemeClr val="accent6">
                    <a:lumMod val="50000"/>
                  </a:schemeClr>
                </a:solidFill>
                <a:latin typeface="Times New Roman" pitchFamily="18" charset="0"/>
                <a:ea typeface="Calibri"/>
                <a:cs typeface="Times New Roman" pitchFamily="18" charset="0"/>
              </a:rPr>
              <a:t> М. М. Дифференциация моторной алалии от сходных </a:t>
            </a:r>
            <a:r>
              <a:rPr lang="ru-RU" sz="1600" dirty="0" smtClean="0">
                <a:solidFill>
                  <a:schemeClr val="accent6">
                    <a:lumMod val="50000"/>
                  </a:schemeClr>
                </a:solidFill>
                <a:latin typeface="Times New Roman" pitchFamily="18" charset="0"/>
                <a:ea typeface="Calibri"/>
                <a:cs typeface="Times New Roman" pitchFamily="18" charset="0"/>
              </a:rPr>
              <a:t>форм речевых </a:t>
            </a:r>
            <a:r>
              <a:rPr lang="ru-RU" sz="1600" dirty="0">
                <a:solidFill>
                  <a:schemeClr val="accent6">
                    <a:lumMod val="50000"/>
                  </a:schemeClr>
                </a:solidFill>
                <a:latin typeface="Times New Roman" pitchFamily="18" charset="0"/>
                <a:ea typeface="Calibri"/>
                <a:cs typeface="Times New Roman" pitchFamily="18" charset="0"/>
              </a:rPr>
              <a:t>нарушений </a:t>
            </a:r>
            <a:r>
              <a:rPr lang="ru-RU" sz="1600" dirty="0" smtClean="0">
                <a:solidFill>
                  <a:schemeClr val="accent6">
                    <a:lumMod val="50000"/>
                  </a:schemeClr>
                </a:solidFill>
                <a:latin typeface="Times New Roman" pitchFamily="18" charset="0"/>
                <a:ea typeface="Calibri"/>
                <a:cs typeface="Times New Roman" pitchFamily="18" charset="0"/>
              </a:rPr>
              <a:t/>
            </a:r>
            <a:br>
              <a:rPr lang="ru-RU" sz="1600" dirty="0" smtClean="0">
                <a:solidFill>
                  <a:schemeClr val="accent6">
                    <a:lumMod val="50000"/>
                  </a:schemeClr>
                </a:solidFill>
                <a:latin typeface="Times New Roman" pitchFamily="18" charset="0"/>
                <a:ea typeface="Calibri"/>
                <a:cs typeface="Times New Roman" pitchFamily="18" charset="0"/>
              </a:rPr>
            </a:br>
            <a:r>
              <a:rPr lang="ru-RU" sz="1600" dirty="0" smtClean="0">
                <a:solidFill>
                  <a:schemeClr val="accent6">
                    <a:lumMod val="50000"/>
                  </a:schemeClr>
                </a:solidFill>
                <a:latin typeface="Times New Roman" pitchFamily="18" charset="0"/>
                <a:ea typeface="Calibri"/>
                <a:cs typeface="Times New Roman" pitchFamily="18" charset="0"/>
              </a:rPr>
              <a:t>/ </a:t>
            </a:r>
            <a:r>
              <a:rPr lang="ru-RU" sz="1600" dirty="0" err="1">
                <a:solidFill>
                  <a:schemeClr val="accent6">
                    <a:lumMod val="50000"/>
                  </a:schemeClr>
                </a:solidFill>
                <a:latin typeface="Times New Roman" pitchFamily="18" charset="0"/>
                <a:ea typeface="Calibri"/>
                <a:cs typeface="Times New Roman" pitchFamily="18" charset="0"/>
              </a:rPr>
              <a:t>Аманатова</a:t>
            </a:r>
            <a:r>
              <a:rPr lang="ru-RU" sz="1600" dirty="0">
                <a:solidFill>
                  <a:schemeClr val="accent6">
                    <a:lumMod val="50000"/>
                  </a:schemeClr>
                </a:solidFill>
                <a:latin typeface="Times New Roman" pitchFamily="18" charset="0"/>
                <a:ea typeface="Calibri"/>
                <a:cs typeface="Times New Roman" pitchFamily="18" charset="0"/>
              </a:rPr>
              <a:t> М. М. // Логопедия сегодня. - 2007. - № 4. </a:t>
            </a:r>
            <a:r>
              <a:rPr lang="ru-RU" sz="1600" dirty="0" smtClean="0">
                <a:solidFill>
                  <a:schemeClr val="accent6">
                    <a:lumMod val="50000"/>
                  </a:schemeClr>
                </a:solidFill>
                <a:latin typeface="Times New Roman" pitchFamily="18" charset="0"/>
                <a:ea typeface="Calibri"/>
                <a:cs typeface="Times New Roman" pitchFamily="18" charset="0"/>
              </a:rPr>
              <a:t>-С</a:t>
            </a:r>
            <a:r>
              <a:rPr lang="ru-RU" sz="1600" dirty="0">
                <a:solidFill>
                  <a:schemeClr val="accent6">
                    <a:lumMod val="50000"/>
                  </a:schemeClr>
                </a:solidFill>
                <a:latin typeface="Times New Roman" pitchFamily="18" charset="0"/>
                <a:ea typeface="Calibri"/>
                <a:cs typeface="Times New Roman" pitchFamily="18" charset="0"/>
              </a:rPr>
              <a:t>. 45-49</a:t>
            </a:r>
            <a:r>
              <a:rPr lang="ru-RU" sz="1600" dirty="0" smtClean="0">
                <a:solidFill>
                  <a:schemeClr val="accent6">
                    <a:lumMod val="50000"/>
                  </a:schemeClr>
                </a:solidFill>
                <a:latin typeface="Times New Roman" pitchFamily="18" charset="0"/>
                <a:ea typeface="Calibri"/>
                <a:cs typeface="Times New Roman" pitchFamily="18" charset="0"/>
              </a:rPr>
              <a:t>.</a:t>
            </a:r>
            <a:br>
              <a:rPr lang="ru-RU" sz="1600" dirty="0" smtClean="0">
                <a:solidFill>
                  <a:schemeClr val="accent6">
                    <a:lumMod val="50000"/>
                  </a:schemeClr>
                </a:solidFill>
                <a:latin typeface="Times New Roman" pitchFamily="18" charset="0"/>
                <a:ea typeface="Calibri"/>
                <a:cs typeface="Times New Roman" pitchFamily="18" charset="0"/>
              </a:rPr>
            </a:br>
            <a:r>
              <a:rPr lang="ru-RU" sz="1600" dirty="0">
                <a:solidFill>
                  <a:schemeClr val="accent6">
                    <a:lumMod val="50000"/>
                  </a:schemeClr>
                </a:solidFill>
                <a:latin typeface="Times New Roman" pitchFamily="18" charset="0"/>
                <a:ea typeface="Calibri"/>
                <a:cs typeface="Times New Roman" pitchFamily="18" charset="0"/>
              </a:rPr>
              <a:t/>
            </a:r>
            <a:br>
              <a:rPr lang="ru-RU" sz="1600" dirty="0">
                <a:solidFill>
                  <a:schemeClr val="accent6">
                    <a:lumMod val="50000"/>
                  </a:schemeClr>
                </a:solidFill>
                <a:latin typeface="Times New Roman" pitchFamily="18" charset="0"/>
                <a:ea typeface="Calibri"/>
                <a:cs typeface="Times New Roman" pitchFamily="18" charset="0"/>
              </a:rPr>
            </a:br>
            <a:r>
              <a:rPr lang="ru-RU" sz="1600" dirty="0">
                <a:solidFill>
                  <a:schemeClr val="accent6">
                    <a:lumMod val="50000"/>
                  </a:schemeClr>
                </a:solidFill>
                <a:latin typeface="Times New Roman" pitchFamily="18" charset="0"/>
                <a:ea typeface="Calibri"/>
                <a:cs typeface="Times New Roman" pitchFamily="18" charset="0"/>
              </a:rPr>
              <a:t>2. </a:t>
            </a:r>
            <a:r>
              <a:rPr lang="ru-RU" sz="1600" dirty="0" err="1">
                <a:solidFill>
                  <a:schemeClr val="accent6">
                    <a:lumMod val="50000"/>
                  </a:schemeClr>
                </a:solidFill>
                <a:latin typeface="Times New Roman" pitchFamily="18" charset="0"/>
                <a:ea typeface="Calibri"/>
                <a:cs typeface="Times New Roman" pitchFamily="18" charset="0"/>
              </a:rPr>
              <a:t>Визель</a:t>
            </a:r>
            <a:r>
              <a:rPr lang="ru-RU" sz="1600" dirty="0">
                <a:solidFill>
                  <a:schemeClr val="accent6">
                    <a:lumMod val="50000"/>
                  </a:schemeClr>
                </a:solidFill>
                <a:latin typeface="Times New Roman" pitchFamily="18" charset="0"/>
                <a:ea typeface="Calibri"/>
                <a:cs typeface="Times New Roman" pitchFamily="18" charset="0"/>
              </a:rPr>
              <a:t> Т. Г. Алалия и афазия: сходства и </a:t>
            </a:r>
            <a:r>
              <a:rPr lang="ru-RU" sz="1600" dirty="0" smtClean="0">
                <a:solidFill>
                  <a:schemeClr val="accent6">
                    <a:lumMod val="50000"/>
                  </a:schemeClr>
                </a:solidFill>
                <a:latin typeface="Times New Roman" pitchFamily="18" charset="0"/>
                <a:ea typeface="Calibri"/>
                <a:cs typeface="Times New Roman" pitchFamily="18" charset="0"/>
              </a:rPr>
              <a:t>различия: нейропсихологический </a:t>
            </a:r>
            <a:r>
              <a:rPr lang="ru-RU" sz="1600" dirty="0">
                <a:solidFill>
                  <a:schemeClr val="accent6">
                    <a:lumMod val="50000"/>
                  </a:schemeClr>
                </a:solidFill>
                <a:latin typeface="Times New Roman" pitchFamily="18" charset="0"/>
                <a:ea typeface="Calibri"/>
                <a:cs typeface="Times New Roman" pitchFamily="18" charset="0"/>
              </a:rPr>
              <a:t>аспект </a:t>
            </a:r>
            <a:r>
              <a:rPr lang="ru-RU" sz="1600" dirty="0" smtClean="0">
                <a:solidFill>
                  <a:schemeClr val="accent6">
                    <a:lumMod val="50000"/>
                  </a:schemeClr>
                </a:solidFill>
                <a:latin typeface="Times New Roman" pitchFamily="18" charset="0"/>
                <a:ea typeface="Calibri"/>
                <a:cs typeface="Times New Roman" pitchFamily="18" charset="0"/>
              </a:rPr>
              <a:t/>
            </a:r>
            <a:br>
              <a:rPr lang="ru-RU" sz="1600" dirty="0" smtClean="0">
                <a:solidFill>
                  <a:schemeClr val="accent6">
                    <a:lumMod val="50000"/>
                  </a:schemeClr>
                </a:solidFill>
                <a:latin typeface="Times New Roman" pitchFamily="18" charset="0"/>
                <a:ea typeface="Calibri"/>
                <a:cs typeface="Times New Roman" pitchFamily="18" charset="0"/>
              </a:rPr>
            </a:br>
            <a:r>
              <a:rPr lang="ru-RU" sz="1600" dirty="0" smtClean="0">
                <a:solidFill>
                  <a:schemeClr val="accent6">
                    <a:lumMod val="50000"/>
                  </a:schemeClr>
                </a:solidFill>
                <a:latin typeface="Times New Roman" pitchFamily="18" charset="0"/>
                <a:ea typeface="Calibri"/>
                <a:cs typeface="Times New Roman" pitchFamily="18" charset="0"/>
              </a:rPr>
              <a:t>/ </a:t>
            </a:r>
            <a:r>
              <a:rPr lang="ru-RU" sz="1600" dirty="0" err="1">
                <a:solidFill>
                  <a:schemeClr val="accent6">
                    <a:lumMod val="50000"/>
                  </a:schemeClr>
                </a:solidFill>
                <a:latin typeface="Times New Roman" pitchFamily="18" charset="0"/>
                <a:ea typeface="Calibri"/>
                <a:cs typeface="Times New Roman" pitchFamily="18" charset="0"/>
              </a:rPr>
              <a:t>Визель</a:t>
            </a:r>
            <a:r>
              <a:rPr lang="ru-RU" sz="1600" dirty="0">
                <a:solidFill>
                  <a:schemeClr val="accent6">
                    <a:lumMod val="50000"/>
                  </a:schemeClr>
                </a:solidFill>
                <a:latin typeface="Times New Roman" pitchFamily="18" charset="0"/>
                <a:ea typeface="Calibri"/>
                <a:cs typeface="Times New Roman" pitchFamily="18" charset="0"/>
              </a:rPr>
              <a:t> Т. Г., Лапина Н. М. //Логопедия. </a:t>
            </a:r>
            <a:r>
              <a:rPr lang="ru-RU" sz="1600" dirty="0" smtClean="0">
                <a:solidFill>
                  <a:schemeClr val="accent6">
                    <a:lumMod val="50000"/>
                  </a:schemeClr>
                </a:solidFill>
                <a:latin typeface="Times New Roman" pitchFamily="18" charset="0"/>
                <a:ea typeface="Calibri"/>
                <a:cs typeface="Times New Roman" pitchFamily="18" charset="0"/>
              </a:rPr>
              <a:t>- 2006</a:t>
            </a:r>
            <a:r>
              <a:rPr lang="ru-RU" sz="1600" dirty="0">
                <a:solidFill>
                  <a:schemeClr val="accent6">
                    <a:lumMod val="50000"/>
                  </a:schemeClr>
                </a:solidFill>
                <a:latin typeface="Times New Roman" pitchFamily="18" charset="0"/>
                <a:ea typeface="Calibri"/>
                <a:cs typeface="Times New Roman" pitchFamily="18" charset="0"/>
              </a:rPr>
              <a:t>. - №3. - С. 20 - 25</a:t>
            </a:r>
            <a:r>
              <a:rPr lang="ru-RU" sz="1600" dirty="0" smtClean="0">
                <a:solidFill>
                  <a:schemeClr val="accent6">
                    <a:lumMod val="50000"/>
                  </a:schemeClr>
                </a:solidFill>
                <a:latin typeface="Times New Roman" pitchFamily="18" charset="0"/>
                <a:ea typeface="Calibri"/>
                <a:cs typeface="Times New Roman" pitchFamily="18" charset="0"/>
              </a:rPr>
              <a:t>.</a:t>
            </a:r>
            <a:br>
              <a:rPr lang="ru-RU" sz="1600" dirty="0" smtClean="0">
                <a:solidFill>
                  <a:schemeClr val="accent6">
                    <a:lumMod val="50000"/>
                  </a:schemeClr>
                </a:solidFill>
                <a:latin typeface="Times New Roman" pitchFamily="18" charset="0"/>
                <a:ea typeface="Calibri"/>
                <a:cs typeface="Times New Roman" pitchFamily="18" charset="0"/>
              </a:rPr>
            </a:br>
            <a:r>
              <a:rPr lang="ru-RU" sz="1600" dirty="0">
                <a:solidFill>
                  <a:schemeClr val="accent6">
                    <a:lumMod val="50000"/>
                  </a:schemeClr>
                </a:solidFill>
                <a:latin typeface="Times New Roman" pitchFamily="18" charset="0"/>
                <a:ea typeface="Calibri"/>
                <a:cs typeface="Times New Roman" pitchFamily="18" charset="0"/>
              </a:rPr>
              <a:t/>
            </a:r>
            <a:br>
              <a:rPr lang="ru-RU" sz="1600" dirty="0">
                <a:solidFill>
                  <a:schemeClr val="accent6">
                    <a:lumMod val="50000"/>
                  </a:schemeClr>
                </a:solidFill>
                <a:latin typeface="Times New Roman" pitchFamily="18" charset="0"/>
                <a:ea typeface="Calibri"/>
                <a:cs typeface="Times New Roman" pitchFamily="18" charset="0"/>
              </a:rPr>
            </a:br>
            <a:r>
              <a:rPr lang="ru-RU" sz="1600" dirty="0">
                <a:solidFill>
                  <a:schemeClr val="accent6">
                    <a:lumMod val="50000"/>
                  </a:schemeClr>
                </a:solidFill>
                <a:latin typeface="Times New Roman" pitchFamily="18" charset="0"/>
                <a:ea typeface="Calibri"/>
                <a:cs typeface="Times New Roman" pitchFamily="18" charset="0"/>
              </a:rPr>
              <a:t>3. Логопедия : учебник для студ. дефектолог. фак. </a:t>
            </a:r>
            <a:r>
              <a:rPr lang="ru-RU" sz="1600" dirty="0" err="1">
                <a:solidFill>
                  <a:schemeClr val="accent6">
                    <a:lumMod val="50000"/>
                  </a:schemeClr>
                </a:solidFill>
                <a:latin typeface="Times New Roman" pitchFamily="18" charset="0"/>
                <a:ea typeface="Calibri"/>
                <a:cs typeface="Times New Roman" pitchFamily="18" charset="0"/>
              </a:rPr>
              <a:t>пед</a:t>
            </a:r>
            <a:r>
              <a:rPr lang="ru-RU" sz="1600" dirty="0">
                <a:solidFill>
                  <a:schemeClr val="accent6">
                    <a:lumMod val="50000"/>
                  </a:schemeClr>
                </a:solidFill>
                <a:latin typeface="Times New Roman" pitchFamily="18" charset="0"/>
                <a:ea typeface="Calibri"/>
                <a:cs typeface="Times New Roman" pitchFamily="18" charset="0"/>
              </a:rPr>
              <a:t>. вузов / под ред.</a:t>
            </a:r>
            <a:br>
              <a:rPr lang="ru-RU" sz="1600" dirty="0">
                <a:solidFill>
                  <a:schemeClr val="accent6">
                    <a:lumMod val="50000"/>
                  </a:schemeClr>
                </a:solidFill>
                <a:latin typeface="Times New Roman" pitchFamily="18" charset="0"/>
                <a:ea typeface="Calibri"/>
                <a:cs typeface="Times New Roman" pitchFamily="18" charset="0"/>
              </a:rPr>
            </a:br>
            <a:r>
              <a:rPr lang="ru-RU" sz="1600" dirty="0">
                <a:solidFill>
                  <a:schemeClr val="accent6">
                    <a:lumMod val="50000"/>
                  </a:schemeClr>
                </a:solidFill>
                <a:latin typeface="Times New Roman" pitchFamily="18" charset="0"/>
                <a:ea typeface="Calibri"/>
                <a:cs typeface="Times New Roman" pitchFamily="18" charset="0"/>
              </a:rPr>
              <a:t>Л. С. Волковой. - </a:t>
            </a:r>
            <a:r>
              <a:rPr lang="ru-RU" sz="1600" dirty="0" smtClean="0">
                <a:solidFill>
                  <a:schemeClr val="accent6">
                    <a:lumMod val="50000"/>
                  </a:schemeClr>
                </a:solidFill>
                <a:latin typeface="Times New Roman" pitchFamily="18" charset="0"/>
                <a:ea typeface="Calibri"/>
                <a:cs typeface="Times New Roman" pitchFamily="18" charset="0"/>
              </a:rPr>
              <a:t> М</a:t>
            </a:r>
            <a:r>
              <a:rPr lang="ru-RU" sz="1600" dirty="0">
                <a:solidFill>
                  <a:schemeClr val="accent6">
                    <a:lumMod val="50000"/>
                  </a:schemeClr>
                </a:solidFill>
                <a:latin typeface="Times New Roman" pitchFamily="18" charset="0"/>
                <a:ea typeface="Calibri"/>
                <a:cs typeface="Times New Roman" pitchFamily="18" charset="0"/>
              </a:rPr>
              <a:t>. : ВЛАДОС, 2007; 2008</a:t>
            </a:r>
            <a:r>
              <a:rPr lang="ru-RU" sz="1600" dirty="0" smtClean="0">
                <a:solidFill>
                  <a:schemeClr val="accent6">
                    <a:lumMod val="50000"/>
                  </a:schemeClr>
                </a:solidFill>
                <a:latin typeface="Times New Roman" pitchFamily="18" charset="0"/>
                <a:ea typeface="Calibri"/>
                <a:cs typeface="Times New Roman" pitchFamily="18" charset="0"/>
              </a:rPr>
              <a:t>.</a:t>
            </a:r>
            <a:br>
              <a:rPr lang="ru-RU" sz="1600" dirty="0" smtClean="0">
                <a:solidFill>
                  <a:schemeClr val="accent6">
                    <a:lumMod val="50000"/>
                  </a:schemeClr>
                </a:solidFill>
                <a:latin typeface="Times New Roman" pitchFamily="18" charset="0"/>
                <a:ea typeface="Calibri"/>
                <a:cs typeface="Times New Roman" pitchFamily="18" charset="0"/>
              </a:rPr>
            </a:br>
            <a:r>
              <a:rPr lang="ru-RU" sz="1600" dirty="0">
                <a:solidFill>
                  <a:schemeClr val="accent6">
                    <a:lumMod val="50000"/>
                  </a:schemeClr>
                </a:solidFill>
                <a:latin typeface="Times New Roman" pitchFamily="18" charset="0"/>
                <a:ea typeface="Calibri"/>
                <a:cs typeface="Times New Roman" pitchFamily="18" charset="0"/>
              </a:rPr>
              <a:t/>
            </a:r>
            <a:br>
              <a:rPr lang="ru-RU" sz="1600" dirty="0">
                <a:solidFill>
                  <a:schemeClr val="accent6">
                    <a:lumMod val="50000"/>
                  </a:schemeClr>
                </a:solidFill>
                <a:latin typeface="Times New Roman" pitchFamily="18" charset="0"/>
                <a:ea typeface="Calibri"/>
                <a:cs typeface="Times New Roman" pitchFamily="18" charset="0"/>
              </a:rPr>
            </a:br>
            <a:r>
              <a:rPr lang="ru-RU" sz="1600" dirty="0">
                <a:solidFill>
                  <a:schemeClr val="accent6">
                    <a:lumMod val="50000"/>
                  </a:schemeClr>
                </a:solidFill>
                <a:latin typeface="Times New Roman" pitchFamily="18" charset="0"/>
                <a:ea typeface="Calibri"/>
                <a:cs typeface="Times New Roman" pitchFamily="18" charset="0"/>
              </a:rPr>
              <a:t>5. Смирнова И. А. Логопедическая диагностика, коррекция и </a:t>
            </a:r>
            <a:r>
              <a:rPr lang="ru-RU" sz="1600" dirty="0" smtClean="0">
                <a:solidFill>
                  <a:schemeClr val="accent6">
                    <a:lumMod val="50000"/>
                  </a:schemeClr>
                </a:solidFill>
                <a:latin typeface="Times New Roman" pitchFamily="18" charset="0"/>
                <a:ea typeface="Calibri"/>
                <a:cs typeface="Times New Roman" pitchFamily="18" charset="0"/>
              </a:rPr>
              <a:t>профилактика нарушений </a:t>
            </a:r>
            <a:r>
              <a:rPr lang="ru-RU" sz="1600" dirty="0">
                <a:solidFill>
                  <a:schemeClr val="accent6">
                    <a:lumMod val="50000"/>
                  </a:schemeClr>
                </a:solidFill>
                <a:latin typeface="Times New Roman" pitchFamily="18" charset="0"/>
                <a:ea typeface="Calibri"/>
                <a:cs typeface="Times New Roman" pitchFamily="18" charset="0"/>
              </a:rPr>
              <a:t>речи у дошкольников с ДЦП. Алалия, дизартрия, ОНР: </a:t>
            </a:r>
            <a:r>
              <a:rPr lang="ru-RU" sz="1600" dirty="0" smtClean="0">
                <a:solidFill>
                  <a:schemeClr val="accent6">
                    <a:lumMod val="50000"/>
                  </a:schemeClr>
                </a:solidFill>
                <a:latin typeface="Times New Roman" pitchFamily="18" charset="0"/>
                <a:ea typeface="Calibri"/>
                <a:cs typeface="Times New Roman" pitchFamily="18" charset="0"/>
              </a:rPr>
              <a:t>Учебно-методическое </a:t>
            </a:r>
            <a:r>
              <a:rPr lang="ru-RU" sz="1600" dirty="0">
                <a:solidFill>
                  <a:schemeClr val="accent6">
                    <a:lumMod val="50000"/>
                  </a:schemeClr>
                </a:solidFill>
                <a:latin typeface="Times New Roman" pitchFamily="18" charset="0"/>
                <a:ea typeface="Calibri"/>
                <a:cs typeface="Times New Roman" pitchFamily="18" charset="0"/>
              </a:rPr>
              <a:t>пособие для логопедов и дефектологов. – СПб., «ДЕТСТВОПРЕСС», 2007. – 2007</a:t>
            </a:r>
            <a:r>
              <a:rPr lang="ru-RU" sz="1600" dirty="0" smtClean="0">
                <a:solidFill>
                  <a:schemeClr val="accent6">
                    <a:lumMod val="50000"/>
                  </a:schemeClr>
                </a:solidFill>
                <a:latin typeface="Times New Roman" pitchFamily="18" charset="0"/>
                <a:ea typeface="Calibri"/>
                <a:cs typeface="Times New Roman" pitchFamily="18" charset="0"/>
              </a:rPr>
              <a:t>.</a:t>
            </a:r>
            <a:br>
              <a:rPr lang="ru-RU" sz="1600" dirty="0" smtClean="0">
                <a:solidFill>
                  <a:schemeClr val="accent6">
                    <a:lumMod val="50000"/>
                  </a:schemeClr>
                </a:solidFill>
                <a:latin typeface="Times New Roman" pitchFamily="18" charset="0"/>
                <a:ea typeface="Calibri"/>
                <a:cs typeface="Times New Roman" pitchFamily="18" charset="0"/>
              </a:rPr>
            </a:br>
            <a:r>
              <a:rPr lang="ru-RU" sz="1600" dirty="0">
                <a:solidFill>
                  <a:schemeClr val="accent6">
                    <a:lumMod val="50000"/>
                  </a:schemeClr>
                </a:solidFill>
                <a:latin typeface="Times New Roman" pitchFamily="18" charset="0"/>
                <a:ea typeface="Calibri"/>
                <a:cs typeface="Times New Roman" pitchFamily="18" charset="0"/>
              </a:rPr>
              <a:t/>
            </a:r>
            <a:br>
              <a:rPr lang="ru-RU" sz="1600" dirty="0">
                <a:solidFill>
                  <a:schemeClr val="accent6">
                    <a:lumMod val="50000"/>
                  </a:schemeClr>
                </a:solidFill>
                <a:latin typeface="Times New Roman" pitchFamily="18" charset="0"/>
                <a:ea typeface="Calibri"/>
                <a:cs typeface="Times New Roman" pitchFamily="18" charset="0"/>
              </a:rPr>
            </a:br>
            <a:r>
              <a:rPr lang="ru-RU" sz="1600" dirty="0">
                <a:solidFill>
                  <a:schemeClr val="accent6">
                    <a:lumMod val="50000"/>
                  </a:schemeClr>
                </a:solidFill>
                <a:latin typeface="Times New Roman" pitchFamily="18" charset="0"/>
                <a:ea typeface="Calibri"/>
                <a:cs typeface="Times New Roman" pitchFamily="18" charset="0"/>
              </a:rPr>
              <a:t>6. </a:t>
            </a:r>
            <a:r>
              <a:rPr lang="ru-RU" sz="1600" dirty="0" err="1">
                <a:solidFill>
                  <a:schemeClr val="accent6">
                    <a:lumMod val="50000"/>
                  </a:schemeClr>
                </a:solidFill>
                <a:latin typeface="Times New Roman" pitchFamily="18" charset="0"/>
                <a:ea typeface="Calibri"/>
                <a:cs typeface="Times New Roman" pitchFamily="18" charset="0"/>
              </a:rPr>
              <a:t>Соботович</a:t>
            </a:r>
            <a:r>
              <a:rPr lang="ru-RU" sz="1600" dirty="0">
                <a:solidFill>
                  <a:schemeClr val="accent6">
                    <a:lumMod val="50000"/>
                  </a:schemeClr>
                </a:solidFill>
                <a:latin typeface="Times New Roman" pitchFamily="18" charset="0"/>
                <a:ea typeface="Calibri"/>
                <a:cs typeface="Times New Roman" pitchFamily="18" charset="0"/>
              </a:rPr>
              <a:t> Е. Ф. Речевое недоразвитие у детей и пути его коррекции :</a:t>
            </a:r>
            <a:br>
              <a:rPr lang="ru-RU" sz="1600" dirty="0">
                <a:solidFill>
                  <a:schemeClr val="accent6">
                    <a:lumMod val="50000"/>
                  </a:schemeClr>
                </a:solidFill>
                <a:latin typeface="Times New Roman" pitchFamily="18" charset="0"/>
                <a:ea typeface="Calibri"/>
                <a:cs typeface="Times New Roman" pitchFamily="18" charset="0"/>
              </a:rPr>
            </a:br>
            <a:r>
              <a:rPr lang="ru-RU" sz="1600" dirty="0">
                <a:solidFill>
                  <a:schemeClr val="accent6">
                    <a:lumMod val="50000"/>
                  </a:schemeClr>
                </a:solidFill>
                <a:latin typeface="Times New Roman" pitchFamily="18" charset="0"/>
                <a:ea typeface="Calibri"/>
                <a:cs typeface="Times New Roman" pitchFamily="18" charset="0"/>
              </a:rPr>
              <a:t>(дети с нарушением интеллекта и мотор. алалией) </a:t>
            </a:r>
            <a:r>
              <a:rPr lang="ru-RU" sz="1600" dirty="0" smtClean="0">
                <a:solidFill>
                  <a:schemeClr val="accent6">
                    <a:lumMod val="50000"/>
                  </a:schemeClr>
                </a:solidFill>
                <a:latin typeface="Times New Roman" pitchFamily="18" charset="0"/>
                <a:ea typeface="Calibri"/>
                <a:cs typeface="Times New Roman" pitchFamily="18" charset="0"/>
              </a:rPr>
              <a:t/>
            </a:r>
            <a:br>
              <a:rPr lang="ru-RU" sz="1600" dirty="0" smtClean="0">
                <a:solidFill>
                  <a:schemeClr val="accent6">
                    <a:lumMod val="50000"/>
                  </a:schemeClr>
                </a:solidFill>
                <a:latin typeface="Times New Roman" pitchFamily="18" charset="0"/>
                <a:ea typeface="Calibri"/>
                <a:cs typeface="Times New Roman" pitchFamily="18" charset="0"/>
              </a:rPr>
            </a:br>
            <a:r>
              <a:rPr lang="ru-RU" sz="1600" dirty="0" smtClean="0">
                <a:solidFill>
                  <a:schemeClr val="accent6">
                    <a:lumMod val="50000"/>
                  </a:schemeClr>
                </a:solidFill>
                <a:latin typeface="Times New Roman" pitchFamily="18" charset="0"/>
                <a:ea typeface="Calibri"/>
                <a:cs typeface="Times New Roman" pitchFamily="18" charset="0"/>
              </a:rPr>
              <a:t>/ </a:t>
            </a:r>
            <a:r>
              <a:rPr lang="ru-RU" sz="1600" dirty="0">
                <a:solidFill>
                  <a:schemeClr val="accent6">
                    <a:lumMod val="50000"/>
                  </a:schemeClr>
                </a:solidFill>
                <a:latin typeface="Times New Roman" pitchFamily="18" charset="0"/>
                <a:ea typeface="Calibri"/>
                <a:cs typeface="Times New Roman" pitchFamily="18" charset="0"/>
              </a:rPr>
              <a:t>Е. Ф. </a:t>
            </a:r>
            <a:r>
              <a:rPr lang="ru-RU" sz="1600" dirty="0" err="1">
                <a:solidFill>
                  <a:schemeClr val="accent6">
                    <a:lumMod val="50000"/>
                  </a:schemeClr>
                </a:solidFill>
                <a:latin typeface="Times New Roman" pitchFamily="18" charset="0"/>
                <a:ea typeface="Calibri"/>
                <a:cs typeface="Times New Roman" pitchFamily="18" charset="0"/>
              </a:rPr>
              <a:t>Соботович</a:t>
            </a:r>
            <a:r>
              <a:rPr lang="ru-RU" sz="1600" dirty="0">
                <a:solidFill>
                  <a:schemeClr val="accent6">
                    <a:lumMod val="50000"/>
                  </a:schemeClr>
                </a:solidFill>
                <a:latin typeface="Times New Roman" pitchFamily="18" charset="0"/>
                <a:ea typeface="Calibri"/>
                <a:cs typeface="Times New Roman" pitchFamily="18" charset="0"/>
              </a:rPr>
              <a:t>. - М. </a:t>
            </a:r>
            <a:r>
              <a:rPr lang="ru-RU" sz="1600" dirty="0" smtClean="0">
                <a:solidFill>
                  <a:schemeClr val="accent6">
                    <a:lumMod val="50000"/>
                  </a:schemeClr>
                </a:solidFill>
                <a:latin typeface="Times New Roman" pitchFamily="18" charset="0"/>
                <a:ea typeface="Calibri"/>
                <a:cs typeface="Times New Roman" pitchFamily="18" charset="0"/>
              </a:rPr>
              <a:t>:</a:t>
            </a:r>
            <a:r>
              <a:rPr lang="ru-RU" sz="1600" dirty="0" err="1" smtClean="0">
                <a:solidFill>
                  <a:schemeClr val="accent6">
                    <a:lumMod val="50000"/>
                  </a:schemeClr>
                </a:solidFill>
                <a:latin typeface="Times New Roman" pitchFamily="18" charset="0"/>
                <a:ea typeface="Calibri"/>
                <a:cs typeface="Times New Roman" pitchFamily="18" charset="0"/>
              </a:rPr>
              <a:t>Классикс</a:t>
            </a:r>
            <a:r>
              <a:rPr lang="ru-RU" sz="1600" dirty="0" smtClean="0">
                <a:solidFill>
                  <a:schemeClr val="accent6">
                    <a:lumMod val="50000"/>
                  </a:schemeClr>
                </a:solidFill>
                <a:latin typeface="Times New Roman" pitchFamily="18" charset="0"/>
                <a:ea typeface="Calibri"/>
                <a:cs typeface="Times New Roman" pitchFamily="18" charset="0"/>
              </a:rPr>
              <a:t> </a:t>
            </a:r>
            <a:r>
              <a:rPr lang="ru-RU" sz="1600" dirty="0">
                <a:solidFill>
                  <a:schemeClr val="accent6">
                    <a:lumMod val="50000"/>
                  </a:schemeClr>
                </a:solidFill>
                <a:latin typeface="Times New Roman" pitchFamily="18" charset="0"/>
                <a:ea typeface="Calibri"/>
                <a:cs typeface="Times New Roman" pitchFamily="18" charset="0"/>
              </a:rPr>
              <a:t>стиль, 2003</a:t>
            </a:r>
            <a:r>
              <a:rPr lang="ru-RU" sz="1600" dirty="0" smtClean="0">
                <a:solidFill>
                  <a:schemeClr val="accent6">
                    <a:lumMod val="50000"/>
                  </a:schemeClr>
                </a:solidFill>
                <a:latin typeface="Times New Roman" pitchFamily="18" charset="0"/>
                <a:ea typeface="Calibri"/>
                <a:cs typeface="Times New Roman" pitchFamily="18" charset="0"/>
              </a:rPr>
              <a:t>.</a:t>
            </a:r>
            <a:br>
              <a:rPr lang="ru-RU" sz="1600" dirty="0" smtClean="0">
                <a:solidFill>
                  <a:schemeClr val="accent6">
                    <a:lumMod val="50000"/>
                  </a:schemeClr>
                </a:solidFill>
                <a:latin typeface="Times New Roman" pitchFamily="18" charset="0"/>
                <a:ea typeface="Calibri"/>
                <a:cs typeface="Times New Roman" pitchFamily="18" charset="0"/>
              </a:rPr>
            </a:br>
            <a:r>
              <a:rPr lang="ru-RU" sz="1600" dirty="0">
                <a:solidFill>
                  <a:schemeClr val="accent6">
                    <a:lumMod val="50000"/>
                  </a:schemeClr>
                </a:solidFill>
                <a:latin typeface="Times New Roman" pitchFamily="18" charset="0"/>
                <a:ea typeface="Calibri"/>
                <a:cs typeface="Times New Roman" pitchFamily="18" charset="0"/>
              </a:rPr>
              <a:t/>
            </a:r>
            <a:br>
              <a:rPr lang="ru-RU" sz="1600" dirty="0">
                <a:solidFill>
                  <a:schemeClr val="accent6">
                    <a:lumMod val="50000"/>
                  </a:schemeClr>
                </a:solidFill>
                <a:latin typeface="Times New Roman" pitchFamily="18" charset="0"/>
                <a:ea typeface="Calibri"/>
                <a:cs typeface="Times New Roman" pitchFamily="18" charset="0"/>
              </a:rPr>
            </a:br>
            <a:r>
              <a:rPr lang="ru-RU" sz="1600" dirty="0">
                <a:solidFill>
                  <a:schemeClr val="accent6">
                    <a:lumMod val="50000"/>
                  </a:schemeClr>
                </a:solidFill>
                <a:latin typeface="Times New Roman" pitchFamily="18" charset="0"/>
                <a:ea typeface="Calibri"/>
                <a:cs typeface="Times New Roman" pitchFamily="18" charset="0"/>
              </a:rPr>
              <a:t>7. </a:t>
            </a:r>
            <a:r>
              <a:rPr lang="ru-RU" sz="1600" dirty="0" err="1">
                <a:solidFill>
                  <a:schemeClr val="accent6">
                    <a:lumMod val="50000"/>
                  </a:schemeClr>
                </a:solidFill>
                <a:latin typeface="Times New Roman" pitchFamily="18" charset="0"/>
                <a:ea typeface="Calibri"/>
                <a:cs typeface="Times New Roman" pitchFamily="18" charset="0"/>
              </a:rPr>
              <a:t>Хватцев</a:t>
            </a:r>
            <a:r>
              <a:rPr lang="ru-RU" sz="1600" dirty="0">
                <a:solidFill>
                  <a:schemeClr val="accent6">
                    <a:lumMod val="50000"/>
                  </a:schemeClr>
                </a:solidFill>
                <a:latin typeface="Times New Roman" pitchFamily="18" charset="0"/>
                <a:ea typeface="Calibri"/>
                <a:cs typeface="Times New Roman" pitchFamily="18" charset="0"/>
              </a:rPr>
              <a:t> М. Е. </a:t>
            </a:r>
            <a:r>
              <a:rPr lang="ru-RU" sz="1600" dirty="0" smtClean="0">
                <a:solidFill>
                  <a:schemeClr val="accent6">
                    <a:lumMod val="50000"/>
                  </a:schemeClr>
                </a:solidFill>
                <a:latin typeface="Times New Roman" pitchFamily="18" charset="0"/>
                <a:ea typeface="Calibri"/>
                <a:cs typeface="Times New Roman" pitchFamily="18" charset="0"/>
              </a:rPr>
              <a:t>Логопедия  </a:t>
            </a:r>
            <a:r>
              <a:rPr lang="ru-RU" sz="1600" dirty="0">
                <a:solidFill>
                  <a:schemeClr val="accent6">
                    <a:lumMod val="50000"/>
                  </a:schemeClr>
                </a:solidFill>
                <a:latin typeface="Times New Roman" pitchFamily="18" charset="0"/>
                <a:ea typeface="Calibri"/>
                <a:cs typeface="Times New Roman" pitchFamily="18" charset="0"/>
              </a:rPr>
              <a:t>- М. : ВЛАДОС, 2010. - 293 с.</a:t>
            </a:r>
            <a:r>
              <a:rPr lang="ru-RU" sz="1100" dirty="0">
                <a:solidFill>
                  <a:schemeClr val="accent6">
                    <a:lumMod val="50000"/>
                  </a:schemeClr>
                </a:solidFill>
                <a:ea typeface="Calibri"/>
                <a:cs typeface="Times New Roman"/>
              </a:rPr>
              <a:t/>
            </a:r>
            <a:br>
              <a:rPr lang="ru-RU" sz="1100" dirty="0">
                <a:solidFill>
                  <a:schemeClr val="accent6">
                    <a:lumMod val="50000"/>
                  </a:schemeClr>
                </a:solidFill>
                <a:ea typeface="Calibri"/>
                <a:cs typeface="Times New Roman"/>
              </a:rPr>
            </a:br>
            <a:endParaRPr lang="ru-RU" sz="1200" dirty="0">
              <a:solidFill>
                <a:schemeClr val="accent6">
                  <a:lumMod val="50000"/>
                </a:schemeClr>
              </a:solidFill>
            </a:endParaRPr>
          </a:p>
        </p:txBody>
      </p:sp>
    </p:spTree>
    <p:extLst>
      <p:ext uri="{BB962C8B-B14F-4D97-AF65-F5344CB8AC3E}">
        <p14:creationId xmlns:p14="http://schemas.microsoft.com/office/powerpoint/2010/main" xmlns="" val="1913721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274638"/>
            <a:ext cx="8229600" cy="5602634"/>
          </a:xfrm>
        </p:spPr>
        <p:txBody>
          <a:bodyPr>
            <a:normAutofit/>
          </a:bodyPr>
          <a:lstStyle/>
          <a:p>
            <a:pPr algn="ctr">
              <a:lnSpc>
                <a:spcPct val="150000"/>
              </a:lnSpc>
            </a:pPr>
            <a:r>
              <a:rPr lang="ru-RU"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r>
            <a:br>
              <a:rPr lang="ru-RU"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ru-RU" sz="3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Алалия</a:t>
            </a:r>
            <a:r>
              <a:rPr lang="ru-RU" sz="1800" dirty="0" smtClean="0">
                <a:latin typeface="Times New Roman" pitchFamily="18" charset="0"/>
                <a:cs typeface="Times New Roman" pitchFamily="18" charset="0"/>
              </a:rPr>
              <a:t> </a:t>
            </a:r>
            <a:br>
              <a:rPr lang="ru-RU" sz="1800" dirty="0" smtClean="0">
                <a:latin typeface="Times New Roman" pitchFamily="18" charset="0"/>
                <a:cs typeface="Times New Roman" pitchFamily="18" charset="0"/>
              </a:rPr>
            </a:br>
            <a:r>
              <a:rPr lang="ru-RU" sz="1800" b="1" dirty="0" smtClean="0">
                <a:solidFill>
                  <a:schemeClr val="accent6">
                    <a:lumMod val="75000"/>
                  </a:schemeClr>
                </a:solidFill>
                <a:latin typeface="Times New Roman" pitchFamily="18" charset="0"/>
                <a:cs typeface="Times New Roman" pitchFamily="18" charset="0"/>
              </a:rPr>
              <a:t>это </a:t>
            </a:r>
            <a:r>
              <a:rPr lang="ru-RU" sz="1800" b="1" dirty="0">
                <a:solidFill>
                  <a:schemeClr val="accent6">
                    <a:lumMod val="75000"/>
                  </a:schemeClr>
                </a:solidFill>
                <a:latin typeface="Times New Roman" pitchFamily="18" charset="0"/>
                <a:cs typeface="Times New Roman" pitchFamily="18" charset="0"/>
              </a:rPr>
              <a:t>грубое недоразвитие или полное отсутствие речи, </a:t>
            </a:r>
            <a:r>
              <a:rPr lang="ru-RU" sz="1800" b="1" dirty="0" smtClean="0">
                <a:solidFill>
                  <a:schemeClr val="accent6">
                    <a:lumMod val="75000"/>
                  </a:schemeClr>
                </a:solidFill>
                <a:latin typeface="Times New Roman" pitchFamily="18" charset="0"/>
                <a:cs typeface="Times New Roman" pitchFamily="18" charset="0"/>
              </a:rPr>
              <a:t/>
            </a:r>
            <a:br>
              <a:rPr lang="ru-RU" sz="1800" b="1" dirty="0" smtClean="0">
                <a:solidFill>
                  <a:schemeClr val="accent6">
                    <a:lumMod val="75000"/>
                  </a:schemeClr>
                </a:solidFill>
                <a:latin typeface="Times New Roman" pitchFamily="18" charset="0"/>
                <a:cs typeface="Times New Roman" pitchFamily="18" charset="0"/>
              </a:rPr>
            </a:br>
            <a:r>
              <a:rPr lang="ru-RU" sz="1800" b="1" dirty="0" smtClean="0">
                <a:solidFill>
                  <a:schemeClr val="accent6">
                    <a:lumMod val="75000"/>
                  </a:schemeClr>
                </a:solidFill>
                <a:latin typeface="Times New Roman" pitchFamily="18" charset="0"/>
                <a:cs typeface="Times New Roman" pitchFamily="18" charset="0"/>
              </a:rPr>
              <a:t>вызванное </a:t>
            </a:r>
            <a:r>
              <a:rPr lang="ru-RU" sz="1800" b="1" dirty="0">
                <a:solidFill>
                  <a:schemeClr val="accent6">
                    <a:lumMod val="75000"/>
                  </a:schemeClr>
                </a:solidFill>
                <a:latin typeface="Times New Roman" pitchFamily="18" charset="0"/>
                <a:cs typeface="Times New Roman" pitchFamily="18" charset="0"/>
              </a:rPr>
              <a:t>органическими </a:t>
            </a:r>
            <a:r>
              <a:rPr lang="ru-RU" sz="1800" b="1" dirty="0" smtClean="0">
                <a:solidFill>
                  <a:schemeClr val="accent6">
                    <a:lumMod val="75000"/>
                  </a:schemeClr>
                </a:solidFill>
                <a:latin typeface="Times New Roman" pitchFamily="18" charset="0"/>
                <a:cs typeface="Times New Roman" pitchFamily="18" charset="0"/>
              </a:rPr>
              <a:t>поражениями</a:t>
            </a:r>
            <a:br>
              <a:rPr lang="ru-RU" sz="1800" b="1" dirty="0" smtClean="0">
                <a:solidFill>
                  <a:schemeClr val="accent6">
                    <a:lumMod val="75000"/>
                  </a:schemeClr>
                </a:solidFill>
                <a:latin typeface="Times New Roman" pitchFamily="18" charset="0"/>
                <a:cs typeface="Times New Roman" pitchFamily="18" charset="0"/>
              </a:rPr>
            </a:br>
            <a:r>
              <a:rPr lang="ru-RU" sz="1800" b="1" dirty="0" smtClean="0">
                <a:solidFill>
                  <a:schemeClr val="accent6">
                    <a:lumMod val="75000"/>
                  </a:schemeClr>
                </a:solidFill>
                <a:latin typeface="Times New Roman" pitchFamily="18" charset="0"/>
                <a:cs typeface="Times New Roman" pitchFamily="18" charset="0"/>
              </a:rPr>
              <a:t> </a:t>
            </a:r>
            <a:r>
              <a:rPr lang="ru-RU" sz="1800" b="1" dirty="0">
                <a:solidFill>
                  <a:schemeClr val="accent6">
                    <a:lumMod val="75000"/>
                  </a:schemeClr>
                </a:solidFill>
                <a:latin typeface="Times New Roman" pitchFamily="18" charset="0"/>
                <a:cs typeface="Times New Roman" pitchFamily="18" charset="0"/>
              </a:rPr>
              <a:t>корковых речевых центров головного мозга, </a:t>
            </a:r>
            <a:r>
              <a:rPr lang="ru-RU" sz="1800" b="1" dirty="0" smtClean="0">
                <a:solidFill>
                  <a:schemeClr val="accent6">
                    <a:lumMod val="75000"/>
                  </a:schemeClr>
                </a:solidFill>
                <a:latin typeface="Times New Roman" pitchFamily="18" charset="0"/>
                <a:cs typeface="Times New Roman" pitchFamily="18" charset="0"/>
              </a:rPr>
              <a:t/>
            </a:r>
            <a:br>
              <a:rPr lang="ru-RU" sz="1800" b="1" dirty="0" smtClean="0">
                <a:solidFill>
                  <a:schemeClr val="accent6">
                    <a:lumMod val="75000"/>
                  </a:schemeClr>
                </a:solidFill>
                <a:latin typeface="Times New Roman" pitchFamily="18" charset="0"/>
                <a:cs typeface="Times New Roman" pitchFamily="18" charset="0"/>
              </a:rPr>
            </a:br>
            <a:r>
              <a:rPr lang="ru-RU" sz="1800" b="1" dirty="0" smtClean="0">
                <a:solidFill>
                  <a:schemeClr val="accent6">
                    <a:lumMod val="75000"/>
                  </a:schemeClr>
                </a:solidFill>
                <a:latin typeface="Times New Roman" pitchFamily="18" charset="0"/>
                <a:cs typeface="Times New Roman" pitchFamily="18" charset="0"/>
              </a:rPr>
              <a:t>произошедшими </a:t>
            </a:r>
            <a:r>
              <a:rPr lang="ru-RU" sz="1800" b="1" dirty="0">
                <a:solidFill>
                  <a:schemeClr val="accent6">
                    <a:lumMod val="75000"/>
                  </a:schemeClr>
                </a:solidFill>
                <a:latin typeface="Times New Roman" pitchFamily="18" charset="0"/>
                <a:cs typeface="Times New Roman" pitchFamily="18" charset="0"/>
              </a:rPr>
              <a:t>внутриутробно или в первые </a:t>
            </a:r>
            <a:r>
              <a:rPr lang="ru-RU" sz="1800" b="1" dirty="0" smtClean="0">
                <a:solidFill>
                  <a:schemeClr val="accent6">
                    <a:lumMod val="75000"/>
                  </a:schemeClr>
                </a:solidFill>
                <a:latin typeface="Times New Roman" pitchFamily="18" charset="0"/>
                <a:cs typeface="Times New Roman" pitchFamily="18" charset="0"/>
              </a:rPr>
              <a:t>три </a:t>
            </a:r>
            <a:r>
              <a:rPr lang="ru-RU" sz="1800" b="1" dirty="0">
                <a:solidFill>
                  <a:schemeClr val="accent6">
                    <a:lumMod val="75000"/>
                  </a:schemeClr>
                </a:solidFill>
                <a:latin typeface="Times New Roman" pitchFamily="18" charset="0"/>
                <a:cs typeface="Times New Roman" pitchFamily="18" charset="0"/>
              </a:rPr>
              <a:t>года жизни ребенка. </a:t>
            </a:r>
            <a:r>
              <a:rPr lang="ru-RU" sz="1800" b="1" dirty="0" smtClean="0">
                <a:solidFill>
                  <a:schemeClr val="accent6">
                    <a:lumMod val="75000"/>
                  </a:schemeClr>
                </a:solidFill>
                <a:latin typeface="Times New Roman" pitchFamily="18" charset="0"/>
                <a:cs typeface="Times New Roman" pitchFamily="18" charset="0"/>
              </a:rPr>
              <a:t/>
            </a:r>
            <a:br>
              <a:rPr lang="ru-RU" sz="1800" b="1" dirty="0" smtClean="0">
                <a:solidFill>
                  <a:schemeClr val="accent6">
                    <a:lumMod val="75000"/>
                  </a:schemeClr>
                </a:solidFill>
                <a:latin typeface="Times New Roman" pitchFamily="18" charset="0"/>
                <a:cs typeface="Times New Roman" pitchFamily="18" charset="0"/>
              </a:rPr>
            </a:br>
            <a:r>
              <a:rPr lang="ru-RU" sz="1800" b="1" dirty="0" smtClean="0">
                <a:solidFill>
                  <a:schemeClr val="accent6">
                    <a:lumMod val="75000"/>
                  </a:schemeClr>
                </a:solidFill>
                <a:latin typeface="Times New Roman" pitchFamily="18" charset="0"/>
                <a:cs typeface="Times New Roman" pitchFamily="18" charset="0"/>
              </a:rPr>
              <a:t/>
            </a:r>
            <a:br>
              <a:rPr lang="ru-RU" sz="1800" b="1" dirty="0" smtClean="0">
                <a:solidFill>
                  <a:schemeClr val="accent6">
                    <a:lumMod val="75000"/>
                  </a:schemeClr>
                </a:solidFill>
                <a:latin typeface="Times New Roman" pitchFamily="18" charset="0"/>
                <a:cs typeface="Times New Roman" pitchFamily="18" charset="0"/>
              </a:rPr>
            </a:br>
            <a:r>
              <a:rPr lang="ru-RU" sz="1800" b="1" dirty="0" smtClean="0">
                <a:solidFill>
                  <a:schemeClr val="accent6">
                    <a:lumMod val="75000"/>
                  </a:schemeClr>
                </a:solidFill>
                <a:latin typeface="Times New Roman" pitchFamily="18" charset="0"/>
                <a:cs typeface="Times New Roman" pitchFamily="18" charset="0"/>
              </a:rPr>
              <a:t>При </a:t>
            </a:r>
            <a:r>
              <a:rPr lang="ru-RU" sz="1800" b="1" dirty="0">
                <a:solidFill>
                  <a:schemeClr val="accent6">
                    <a:lumMod val="75000"/>
                  </a:schemeClr>
                </a:solidFill>
                <a:latin typeface="Times New Roman" pitchFamily="18" charset="0"/>
                <a:cs typeface="Times New Roman" pitchFamily="18" charset="0"/>
              </a:rPr>
              <a:t>алалии отмечается позднее появление речевых реакций, </a:t>
            </a:r>
            <a:r>
              <a:rPr lang="ru-RU" sz="1800" b="1" dirty="0" smtClean="0">
                <a:solidFill>
                  <a:schemeClr val="accent6">
                    <a:lumMod val="75000"/>
                  </a:schemeClr>
                </a:solidFill>
                <a:latin typeface="Times New Roman" pitchFamily="18" charset="0"/>
                <a:cs typeface="Times New Roman" pitchFamily="18" charset="0"/>
              </a:rPr>
              <a:t/>
            </a:r>
            <a:br>
              <a:rPr lang="ru-RU" sz="1800" b="1" dirty="0" smtClean="0">
                <a:solidFill>
                  <a:schemeClr val="accent6">
                    <a:lumMod val="75000"/>
                  </a:schemeClr>
                </a:solidFill>
                <a:latin typeface="Times New Roman" pitchFamily="18" charset="0"/>
                <a:cs typeface="Times New Roman" pitchFamily="18" charset="0"/>
              </a:rPr>
            </a:br>
            <a:r>
              <a:rPr lang="ru-RU" sz="1800" b="1" dirty="0" smtClean="0">
                <a:solidFill>
                  <a:schemeClr val="accent6">
                    <a:lumMod val="75000"/>
                  </a:schemeClr>
                </a:solidFill>
                <a:latin typeface="Times New Roman" pitchFamily="18" charset="0"/>
                <a:cs typeface="Times New Roman" pitchFamily="18" charset="0"/>
              </a:rPr>
              <a:t>бедность </a:t>
            </a:r>
            <a:r>
              <a:rPr lang="ru-RU" sz="1800" b="1" dirty="0">
                <a:solidFill>
                  <a:schemeClr val="accent6">
                    <a:lumMod val="75000"/>
                  </a:schemeClr>
                </a:solidFill>
                <a:latin typeface="Times New Roman" pitchFamily="18" charset="0"/>
                <a:cs typeface="Times New Roman" pitchFamily="18" charset="0"/>
              </a:rPr>
              <a:t>словарного запаса, </a:t>
            </a:r>
            <a:r>
              <a:rPr lang="ru-RU" sz="1800" b="1" dirty="0" err="1">
                <a:solidFill>
                  <a:schemeClr val="accent6">
                    <a:lumMod val="75000"/>
                  </a:schemeClr>
                </a:solidFill>
                <a:latin typeface="Times New Roman" pitchFamily="18" charset="0"/>
                <a:cs typeface="Times New Roman" pitchFamily="18" charset="0"/>
              </a:rPr>
              <a:t>аграмматизмы</a:t>
            </a:r>
            <a:r>
              <a:rPr lang="ru-RU" sz="1800" b="1" dirty="0">
                <a:solidFill>
                  <a:schemeClr val="accent6">
                    <a:lumMod val="75000"/>
                  </a:schemeClr>
                </a:solidFill>
                <a:latin typeface="Times New Roman" pitchFamily="18" charset="0"/>
                <a:cs typeface="Times New Roman" pitchFamily="18" charset="0"/>
              </a:rPr>
              <a:t>, </a:t>
            </a:r>
            <a:r>
              <a:rPr lang="ru-RU" sz="1800" b="1" dirty="0" smtClean="0">
                <a:solidFill>
                  <a:schemeClr val="accent6">
                    <a:lumMod val="75000"/>
                  </a:schemeClr>
                </a:solidFill>
                <a:latin typeface="Times New Roman" pitchFamily="18" charset="0"/>
                <a:cs typeface="Times New Roman" pitchFamily="18" charset="0"/>
              </a:rPr>
              <a:t/>
            </a:r>
            <a:br>
              <a:rPr lang="ru-RU" sz="1800" b="1" dirty="0" smtClean="0">
                <a:solidFill>
                  <a:schemeClr val="accent6">
                    <a:lumMod val="75000"/>
                  </a:schemeClr>
                </a:solidFill>
                <a:latin typeface="Times New Roman" pitchFamily="18" charset="0"/>
                <a:cs typeface="Times New Roman" pitchFamily="18" charset="0"/>
              </a:rPr>
            </a:br>
            <a:r>
              <a:rPr lang="ru-RU" sz="1800" b="1" dirty="0" smtClean="0">
                <a:solidFill>
                  <a:schemeClr val="accent6">
                    <a:lumMod val="75000"/>
                  </a:schemeClr>
                </a:solidFill>
                <a:latin typeface="Times New Roman" pitchFamily="18" charset="0"/>
                <a:cs typeface="Times New Roman" pitchFamily="18" charset="0"/>
              </a:rPr>
              <a:t>нарушение </a:t>
            </a:r>
            <a:r>
              <a:rPr lang="ru-RU" sz="1800" b="1" dirty="0">
                <a:solidFill>
                  <a:schemeClr val="accent6">
                    <a:lumMod val="75000"/>
                  </a:schemeClr>
                </a:solidFill>
                <a:latin typeface="Times New Roman" pitchFamily="18" charset="0"/>
                <a:cs typeface="Times New Roman" pitchFamily="18" charset="0"/>
              </a:rPr>
              <a:t>слоговой структуры</a:t>
            </a:r>
            <a:r>
              <a:rPr lang="ru-RU" sz="1800" b="1" dirty="0" smtClean="0">
                <a:solidFill>
                  <a:schemeClr val="accent6">
                    <a:lumMod val="75000"/>
                  </a:schemeClr>
                </a:solidFill>
                <a:latin typeface="Times New Roman" pitchFamily="18" charset="0"/>
                <a:cs typeface="Times New Roman" pitchFamily="18" charset="0"/>
              </a:rPr>
              <a:t>,</a:t>
            </a:r>
            <a:br>
              <a:rPr lang="ru-RU" sz="1800" b="1" dirty="0" smtClean="0">
                <a:solidFill>
                  <a:schemeClr val="accent6">
                    <a:lumMod val="75000"/>
                  </a:schemeClr>
                </a:solidFill>
                <a:latin typeface="Times New Roman" pitchFamily="18" charset="0"/>
                <a:cs typeface="Times New Roman" pitchFamily="18" charset="0"/>
              </a:rPr>
            </a:br>
            <a:r>
              <a:rPr lang="ru-RU" sz="1800" b="1" dirty="0" smtClean="0">
                <a:solidFill>
                  <a:schemeClr val="accent6">
                    <a:lumMod val="75000"/>
                  </a:schemeClr>
                </a:solidFill>
                <a:latin typeface="Times New Roman" pitchFamily="18" charset="0"/>
                <a:cs typeface="Times New Roman" pitchFamily="18" charset="0"/>
              </a:rPr>
              <a:t> </a:t>
            </a:r>
            <a:r>
              <a:rPr lang="ru-RU" sz="1800" b="1" dirty="0">
                <a:solidFill>
                  <a:schemeClr val="accent6">
                    <a:lumMod val="75000"/>
                  </a:schemeClr>
                </a:solidFill>
                <a:latin typeface="Times New Roman" pitchFamily="18" charset="0"/>
                <a:cs typeface="Times New Roman" pitchFamily="18" charset="0"/>
              </a:rPr>
              <a:t>звукопроизношения и фонематических процессов. </a:t>
            </a:r>
            <a:br>
              <a:rPr lang="ru-RU" sz="1800" b="1" dirty="0">
                <a:solidFill>
                  <a:schemeClr val="accent6">
                    <a:lumMod val="75000"/>
                  </a:schemeClr>
                </a:solidFill>
                <a:latin typeface="Times New Roman" pitchFamily="18" charset="0"/>
                <a:cs typeface="Times New Roman" pitchFamily="18" charset="0"/>
              </a:rPr>
            </a:br>
            <a:r>
              <a:rPr lang="ru-RU" sz="1800" dirty="0" smtClean="0">
                <a:latin typeface="Times New Roman" pitchFamily="18" charset="0"/>
                <a:cs typeface="Times New Roman" pitchFamily="18" charset="0"/>
              </a:rPr>
              <a:t> </a:t>
            </a:r>
            <a:endParaRPr lang="ru-RU" sz="1800" dirty="0">
              <a:latin typeface="Times New Roman" pitchFamily="18" charset="0"/>
              <a:cs typeface="Times New Roman" pitchFamily="18" charset="0"/>
            </a:endParaRPr>
          </a:p>
        </p:txBody>
      </p:sp>
    </p:spTree>
    <p:extLst>
      <p:ext uri="{BB962C8B-B14F-4D97-AF65-F5344CB8AC3E}">
        <p14:creationId xmlns:p14="http://schemas.microsoft.com/office/powerpoint/2010/main" xmlns="" val="3754389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8193"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3" name="Таблица 2"/>
          <p:cNvGraphicFramePr>
            <a:graphicFrameLocks noGrp="1"/>
          </p:cNvGraphicFramePr>
          <p:nvPr>
            <p:extLst>
              <p:ext uri="{D42A27DB-BD31-4B8C-83A1-F6EECF244321}">
                <p14:modId xmlns:p14="http://schemas.microsoft.com/office/powerpoint/2010/main" xmlns="" val="2367549944"/>
              </p:ext>
            </p:extLst>
          </p:nvPr>
        </p:nvGraphicFramePr>
        <p:xfrm>
          <a:off x="233709" y="1484784"/>
          <a:ext cx="8712968" cy="3433922"/>
        </p:xfrm>
        <a:graphic>
          <a:graphicData uri="http://schemas.openxmlformats.org/drawingml/2006/table">
            <a:tbl>
              <a:tblPr firstRow="1" bandRow="1">
                <a:tableStyleId>{E8B1032C-EA38-4F05-BA0D-38AFFFC7BED3}</a:tableStyleId>
              </a:tblPr>
              <a:tblGrid>
                <a:gridCol w="360040"/>
                <a:gridCol w="1656184"/>
                <a:gridCol w="3456384"/>
                <a:gridCol w="3240360"/>
              </a:tblGrid>
              <a:tr h="530573">
                <a:tc>
                  <a:txBody>
                    <a:bodyPr/>
                    <a:lstStyle/>
                    <a:p>
                      <a:r>
                        <a:rPr lang="ru-RU" sz="1400" dirty="0" smtClean="0"/>
                        <a:t>№</a:t>
                      </a:r>
                      <a:endParaRPr lang="ru-RU" sz="1400" b="1" dirty="0">
                        <a:latin typeface="Times New Roman" pitchFamily="18" charset="0"/>
                        <a:cs typeface="Times New Roman" pitchFamily="18" charset="0"/>
                      </a:endParaRPr>
                    </a:p>
                  </a:txBody>
                  <a:tcPr/>
                </a:tc>
                <a:tc>
                  <a:txBody>
                    <a:bodyPr/>
                    <a:lstStyle/>
                    <a:p>
                      <a:r>
                        <a:rPr lang="ru-RU" sz="1400" dirty="0" smtClean="0"/>
                        <a:t>Критерии сравнения</a:t>
                      </a:r>
                      <a:endParaRPr lang="ru-RU" sz="1400" b="1" dirty="0">
                        <a:latin typeface="Times New Roman" pitchFamily="18" charset="0"/>
                        <a:cs typeface="Times New Roman" pitchFamily="18" charset="0"/>
                      </a:endParaRPr>
                    </a:p>
                  </a:txBody>
                  <a:tcPr/>
                </a:tc>
                <a:tc>
                  <a:txBody>
                    <a:bodyPr/>
                    <a:lstStyle/>
                    <a:p>
                      <a:r>
                        <a:rPr lang="ru-RU" sz="1400" dirty="0" smtClean="0"/>
                        <a:t>Моторная алалия</a:t>
                      </a:r>
                      <a:endParaRPr lang="ru-RU" sz="1400" b="1" dirty="0">
                        <a:latin typeface="Times New Roman" pitchFamily="18" charset="0"/>
                        <a:cs typeface="Times New Roman" pitchFamily="18" charset="0"/>
                      </a:endParaRPr>
                    </a:p>
                  </a:txBody>
                  <a:tcPr/>
                </a:tc>
                <a:tc>
                  <a:txBody>
                    <a:bodyPr/>
                    <a:lstStyle/>
                    <a:p>
                      <a:r>
                        <a:rPr lang="ru-RU" sz="1400" dirty="0" smtClean="0"/>
                        <a:t>Нарушения слуха</a:t>
                      </a:r>
                      <a:endParaRPr lang="ru-RU" sz="1400" b="1" dirty="0">
                        <a:latin typeface="Times New Roman" pitchFamily="18" charset="0"/>
                        <a:cs typeface="Times New Roman" pitchFamily="18" charset="0"/>
                      </a:endParaRPr>
                    </a:p>
                  </a:txBody>
                  <a:tcPr/>
                </a:tc>
              </a:tr>
              <a:tr h="324746">
                <a:tc>
                  <a:txBody>
                    <a:bodyPr/>
                    <a:lstStyle/>
                    <a:p>
                      <a:r>
                        <a:rPr lang="ru-RU" sz="1400" dirty="0" smtClean="0"/>
                        <a:t>1</a:t>
                      </a:r>
                      <a:endParaRPr lang="ru-RU" sz="1400" dirty="0">
                        <a:latin typeface="Times New Roman" pitchFamily="18" charset="0"/>
                        <a:cs typeface="Times New Roman" pitchFamily="18" charset="0"/>
                      </a:endParaRPr>
                    </a:p>
                  </a:txBody>
                  <a:tcPr/>
                </a:tc>
                <a:tc>
                  <a:txBody>
                    <a:bodyPr/>
                    <a:lstStyle/>
                    <a:p>
                      <a:r>
                        <a:rPr lang="ru-RU" sz="1400" dirty="0" smtClean="0"/>
                        <a:t>Слух</a:t>
                      </a:r>
                      <a:endParaRPr lang="ru-RU" sz="1400" dirty="0">
                        <a:latin typeface="Times New Roman" pitchFamily="18" charset="0"/>
                        <a:cs typeface="Times New Roman" pitchFamily="18" charset="0"/>
                      </a:endParaRPr>
                    </a:p>
                  </a:txBody>
                  <a:tcPr/>
                </a:tc>
                <a:tc>
                  <a:txBody>
                    <a:bodyPr/>
                    <a:lstStyle/>
                    <a:p>
                      <a:r>
                        <a:rPr lang="ru-RU" sz="1400" dirty="0" smtClean="0"/>
                        <a:t>Слуховая функция сохранна</a:t>
                      </a:r>
                      <a:endParaRPr lang="ru-RU" sz="1400" dirty="0">
                        <a:latin typeface="Times New Roman" pitchFamily="18" charset="0"/>
                        <a:cs typeface="Times New Roman" pitchFamily="18" charset="0"/>
                      </a:endParaRPr>
                    </a:p>
                  </a:txBody>
                  <a:tcPr/>
                </a:tc>
                <a:tc>
                  <a:txBody>
                    <a:bodyPr/>
                    <a:lstStyle/>
                    <a:p>
                      <a:r>
                        <a:rPr lang="ru-RU" sz="1400" dirty="0" smtClean="0"/>
                        <a:t>Слуховая функция нарушена</a:t>
                      </a:r>
                      <a:endParaRPr lang="ru-RU" sz="1400" dirty="0">
                        <a:latin typeface="Times New Roman" pitchFamily="18" charset="0"/>
                        <a:cs typeface="Times New Roman" pitchFamily="18" charset="0"/>
                      </a:endParaRPr>
                    </a:p>
                  </a:txBody>
                  <a:tcPr/>
                </a:tc>
              </a:tr>
              <a:tr h="749045">
                <a:tc>
                  <a:txBody>
                    <a:bodyPr/>
                    <a:lstStyle/>
                    <a:p>
                      <a:r>
                        <a:rPr lang="ru-RU" sz="1400" dirty="0" smtClean="0"/>
                        <a:t>2</a:t>
                      </a:r>
                      <a:endParaRPr lang="ru-RU" sz="1400" dirty="0">
                        <a:latin typeface="Times New Roman" pitchFamily="18" charset="0"/>
                        <a:cs typeface="Times New Roman" pitchFamily="18" charset="0"/>
                      </a:endParaRPr>
                    </a:p>
                  </a:txBody>
                  <a:tcPr/>
                </a:tc>
                <a:tc>
                  <a:txBody>
                    <a:bodyPr/>
                    <a:lstStyle/>
                    <a:p>
                      <a:r>
                        <a:rPr lang="ru-RU" sz="1400" dirty="0" smtClean="0"/>
                        <a:t>Спонтанное овладение речью</a:t>
                      </a:r>
                      <a:endParaRPr lang="ru-RU" sz="1400" dirty="0">
                        <a:latin typeface="Times New Roman" pitchFamily="18" charset="0"/>
                        <a:cs typeface="Times New Roman" pitchFamily="18" charset="0"/>
                      </a:endParaRPr>
                    </a:p>
                  </a:txBody>
                  <a:tcPr/>
                </a:tc>
                <a:tc>
                  <a:txBody>
                    <a:bodyPr/>
                    <a:lstStyle/>
                    <a:p>
                      <a:r>
                        <a:rPr lang="ru-RU" sz="1400" dirty="0" smtClean="0"/>
                        <a:t>Некоторая возможность спонтанного усвоения речи (хотя ограниченная и в целом дефектно проявляющаяся)</a:t>
                      </a:r>
                      <a:endParaRPr lang="ru-RU" sz="1400" dirty="0">
                        <a:latin typeface="Times New Roman" pitchFamily="18" charset="0"/>
                        <a:cs typeface="Times New Roman" pitchFamily="18" charset="0"/>
                      </a:endParaRPr>
                    </a:p>
                  </a:txBody>
                  <a:tcPr/>
                </a:tc>
                <a:tc>
                  <a:txBody>
                    <a:bodyPr/>
                    <a:lstStyle/>
                    <a:p>
                      <a:r>
                        <a:rPr lang="ru-RU" sz="1400" dirty="0" smtClean="0"/>
                        <a:t>Вне специального обучения речь не формируется</a:t>
                      </a:r>
                      <a:endParaRPr lang="ru-RU" sz="1400" dirty="0">
                        <a:latin typeface="Times New Roman" pitchFamily="18" charset="0"/>
                        <a:cs typeface="Times New Roman" pitchFamily="18" charset="0"/>
                      </a:endParaRPr>
                    </a:p>
                  </a:txBody>
                  <a:tcPr/>
                </a:tc>
              </a:tr>
              <a:tr h="530573">
                <a:tc>
                  <a:txBody>
                    <a:bodyPr/>
                    <a:lstStyle/>
                    <a:p>
                      <a:r>
                        <a:rPr lang="ru-RU" sz="1400" dirty="0" smtClean="0"/>
                        <a:t>3</a:t>
                      </a:r>
                      <a:endParaRPr lang="ru-RU" sz="1400" dirty="0">
                        <a:latin typeface="Times New Roman" pitchFamily="18" charset="0"/>
                        <a:cs typeface="Times New Roman" pitchFamily="18" charset="0"/>
                      </a:endParaRPr>
                    </a:p>
                  </a:txBody>
                  <a:tcPr/>
                </a:tc>
                <a:tc>
                  <a:txBody>
                    <a:bodyPr/>
                    <a:lstStyle/>
                    <a:p>
                      <a:r>
                        <a:rPr lang="ru-RU" sz="1400" dirty="0" smtClean="0"/>
                        <a:t>Экспрессивная речь</a:t>
                      </a:r>
                      <a:endParaRPr lang="ru-RU" sz="1400" dirty="0">
                        <a:latin typeface="Times New Roman" pitchFamily="18" charset="0"/>
                        <a:cs typeface="Times New Roman" pitchFamily="18" charset="0"/>
                      </a:endParaRPr>
                    </a:p>
                  </a:txBody>
                  <a:tcPr/>
                </a:tc>
                <a:tc>
                  <a:txBody>
                    <a:bodyPr/>
                    <a:lstStyle/>
                    <a:p>
                      <a:r>
                        <a:rPr lang="ru-RU" sz="1400" dirty="0" smtClean="0"/>
                        <a:t>Наличие отдельных слов-корней, </a:t>
                      </a:r>
                      <a:r>
                        <a:rPr lang="ru-RU" sz="1400" dirty="0" err="1" smtClean="0"/>
                        <a:t>псевдослов</a:t>
                      </a:r>
                      <a:r>
                        <a:rPr lang="ru-RU" sz="1400" dirty="0" smtClean="0"/>
                        <a:t>, звукоподражаний</a:t>
                      </a:r>
                      <a:endParaRPr lang="ru-RU" sz="1400" dirty="0">
                        <a:latin typeface="Times New Roman" pitchFamily="18" charset="0"/>
                        <a:cs typeface="Times New Roman" pitchFamily="18" charset="0"/>
                      </a:endParaRPr>
                    </a:p>
                  </a:txBody>
                  <a:tcPr/>
                </a:tc>
                <a:tc>
                  <a:txBody>
                    <a:bodyPr/>
                    <a:lstStyle/>
                    <a:p>
                      <a:r>
                        <a:rPr lang="ru-RU" sz="1400" dirty="0" smtClean="0"/>
                        <a:t>Отсутствие экспрессивной речи</a:t>
                      </a:r>
                      <a:endParaRPr lang="ru-RU" sz="1400" dirty="0">
                        <a:latin typeface="Times New Roman" pitchFamily="18" charset="0"/>
                        <a:cs typeface="Times New Roman" pitchFamily="18" charset="0"/>
                      </a:endParaRPr>
                    </a:p>
                  </a:txBody>
                  <a:tcPr/>
                </a:tc>
              </a:tr>
              <a:tr h="548009">
                <a:tc>
                  <a:txBody>
                    <a:bodyPr/>
                    <a:lstStyle/>
                    <a:p>
                      <a:r>
                        <a:rPr lang="ru-RU" sz="1400" dirty="0" smtClean="0"/>
                        <a:t>4</a:t>
                      </a:r>
                      <a:endParaRPr lang="ru-RU" sz="1400" dirty="0">
                        <a:latin typeface="Times New Roman" pitchFamily="18" charset="0"/>
                        <a:cs typeface="Times New Roman" pitchFamily="18" charset="0"/>
                      </a:endParaRPr>
                    </a:p>
                  </a:txBody>
                  <a:tcPr/>
                </a:tc>
                <a:tc>
                  <a:txBody>
                    <a:bodyPr/>
                    <a:lstStyle/>
                    <a:p>
                      <a:r>
                        <a:rPr lang="ru-RU" sz="1400" dirty="0" smtClean="0"/>
                        <a:t>Просодические компоненты речи</a:t>
                      </a:r>
                      <a:endParaRPr lang="ru-RU" sz="1400" dirty="0">
                        <a:latin typeface="Times New Roman" pitchFamily="18" charset="0"/>
                        <a:cs typeface="Times New Roman" pitchFamily="18" charset="0"/>
                      </a:endParaRPr>
                    </a:p>
                  </a:txBody>
                  <a:tcPr/>
                </a:tc>
                <a:tc>
                  <a:txBody>
                    <a:bodyPr/>
                    <a:lstStyle/>
                    <a:p>
                      <a:r>
                        <a:rPr lang="ru-RU" sz="1400" dirty="0" smtClean="0"/>
                        <a:t>Просодика (мелодика речи, ритм, </a:t>
                      </a:r>
                      <a:r>
                        <a:rPr lang="ru-RU" sz="1400" dirty="0" err="1" smtClean="0"/>
                        <a:t>паузация</a:t>
                      </a:r>
                      <a:r>
                        <a:rPr lang="ru-RU" sz="1400" dirty="0" smtClean="0"/>
                        <a:t>, ударение) сохранны </a:t>
                      </a:r>
                      <a:endParaRPr lang="ru-RU" sz="1400" dirty="0">
                        <a:latin typeface="Times New Roman" pitchFamily="18" charset="0"/>
                        <a:cs typeface="Times New Roman" pitchFamily="18" charset="0"/>
                      </a:endParaRPr>
                    </a:p>
                  </a:txBody>
                  <a:tcPr/>
                </a:tc>
                <a:tc>
                  <a:txBody>
                    <a:bodyPr/>
                    <a:lstStyle/>
                    <a:p>
                      <a:r>
                        <a:rPr lang="ru-RU" sz="1400" dirty="0" smtClean="0"/>
                        <a:t>Просодика нарушена</a:t>
                      </a:r>
                      <a:endParaRPr lang="ru-RU" sz="1400" dirty="0">
                        <a:latin typeface="Times New Roman" pitchFamily="18" charset="0"/>
                        <a:cs typeface="Times New Roman" pitchFamily="18" charset="0"/>
                      </a:endParaRPr>
                    </a:p>
                  </a:txBody>
                  <a:tcPr/>
                </a:tc>
              </a:tr>
              <a:tr h="750976">
                <a:tc>
                  <a:txBody>
                    <a:bodyPr/>
                    <a:lstStyle/>
                    <a:p>
                      <a:r>
                        <a:rPr lang="ru-RU" sz="1400" dirty="0" smtClean="0"/>
                        <a:t>5</a:t>
                      </a:r>
                      <a:endParaRPr lang="ru-RU" sz="1400" dirty="0">
                        <a:latin typeface="Times New Roman" pitchFamily="18" charset="0"/>
                        <a:cs typeface="Times New Roman" pitchFamily="18" charset="0"/>
                      </a:endParaRPr>
                    </a:p>
                  </a:txBody>
                  <a:tcPr/>
                </a:tc>
                <a:tc>
                  <a:txBody>
                    <a:bodyPr/>
                    <a:lstStyle/>
                    <a:p>
                      <a:r>
                        <a:rPr lang="ru-RU" sz="1400" dirty="0" smtClean="0"/>
                        <a:t>Мимико-жестовая речь</a:t>
                      </a:r>
                      <a:endParaRPr lang="ru-RU" sz="1400" dirty="0">
                        <a:latin typeface="Times New Roman" pitchFamily="18" charset="0"/>
                        <a:cs typeface="Times New Roman" pitchFamily="18" charset="0"/>
                      </a:endParaRPr>
                    </a:p>
                  </a:txBody>
                  <a:tcPr/>
                </a:tc>
                <a:tc>
                  <a:txBody>
                    <a:bodyPr/>
                    <a:lstStyle/>
                    <a:p>
                      <a:r>
                        <a:rPr lang="ru-RU" sz="1400" dirty="0" smtClean="0"/>
                        <a:t>Сопровождается словами, </a:t>
                      </a:r>
                      <a:r>
                        <a:rPr lang="ru-RU" sz="1400" dirty="0" err="1" smtClean="0"/>
                        <a:t>звукокомплексами</a:t>
                      </a:r>
                      <a:r>
                        <a:rPr lang="ru-RU" sz="1400" dirty="0" smtClean="0"/>
                        <a:t>, невербальными вокализациями</a:t>
                      </a:r>
                      <a:endParaRPr lang="ru-RU" sz="1400" dirty="0">
                        <a:latin typeface="Times New Roman" pitchFamily="18" charset="0"/>
                        <a:cs typeface="Times New Roman" pitchFamily="18" charset="0"/>
                      </a:endParaRPr>
                    </a:p>
                  </a:txBody>
                  <a:tcPr/>
                </a:tc>
                <a:tc>
                  <a:txBody>
                    <a:bodyPr/>
                    <a:lstStyle/>
                    <a:p>
                      <a:r>
                        <a:rPr lang="ru-RU" sz="1400" dirty="0" smtClean="0"/>
                        <a:t>Мимико-жестовая речь активно используется, но вербально не сопровождается.</a:t>
                      </a:r>
                      <a:endParaRPr lang="ru-RU" sz="1400" dirty="0">
                        <a:latin typeface="Times New Roman" pitchFamily="18" charset="0"/>
                        <a:cs typeface="Times New Roman" pitchFamily="18" charset="0"/>
                      </a:endParaRPr>
                    </a:p>
                  </a:txBody>
                  <a:tcPr/>
                </a:tc>
              </a:tr>
            </a:tbl>
          </a:graphicData>
        </a:graphic>
      </p:graphicFrame>
      <p:sp>
        <p:nvSpPr>
          <p:cNvPr id="5" name="TextBox 4"/>
          <p:cNvSpPr txBox="1"/>
          <p:nvPr/>
        </p:nvSpPr>
        <p:spPr>
          <a:xfrm>
            <a:off x="179512" y="692696"/>
            <a:ext cx="8640960" cy="400110"/>
          </a:xfrm>
          <a:prstGeom prst="rect">
            <a:avLst/>
          </a:prstGeom>
          <a:noFill/>
        </p:spPr>
        <p:txBody>
          <a:bodyPr wrap="square" rtlCol="0">
            <a:spAutoFit/>
          </a:bodyPr>
          <a:lstStyle/>
          <a:p>
            <a:r>
              <a:rPr lang="ru-RU" sz="2000" b="1" dirty="0" smtClean="0">
                <a:solidFill>
                  <a:schemeClr val="accent6">
                    <a:lumMod val="75000"/>
                  </a:schemeClr>
                </a:solidFill>
              </a:rPr>
              <a:t>Дифференциальная диагностика моторной алалии и нарушения слуха</a:t>
            </a:r>
            <a:endParaRPr lang="ru-RU" sz="2000" b="1" dirty="0">
              <a:solidFill>
                <a:schemeClr val="accent6">
                  <a:lumMod val="75000"/>
                </a:schemeClr>
              </a:solidFill>
            </a:endParaRPr>
          </a:p>
        </p:txBody>
      </p:sp>
    </p:spTree>
    <p:extLst>
      <p:ext uri="{BB962C8B-B14F-4D97-AF65-F5344CB8AC3E}">
        <p14:creationId xmlns:p14="http://schemas.microsoft.com/office/powerpoint/2010/main" xmlns="" val="4162031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179512" y="116632"/>
            <a:ext cx="8507288" cy="432048"/>
          </a:xfrm>
        </p:spPr>
        <p:txBody>
          <a:bodyPr>
            <a:noAutofit/>
          </a:bodyPr>
          <a:lstStyle/>
          <a:p>
            <a:pPr algn="l"/>
            <a:r>
              <a:rPr lang="ru-RU" sz="1800" b="1" dirty="0">
                <a:solidFill>
                  <a:schemeClr val="accent6">
                    <a:lumMod val="50000"/>
                  </a:schemeClr>
                </a:solidFill>
                <a:latin typeface="Times New Roman" pitchFamily="18" charset="0"/>
                <a:cs typeface="Times New Roman" pitchFamily="18" charset="0"/>
              </a:rPr>
              <a:t>Дифференциальная диагностика моторной алалии и ЗРР</a:t>
            </a:r>
          </a:p>
        </p:txBody>
      </p:sp>
      <p:graphicFrame>
        <p:nvGraphicFramePr>
          <p:cNvPr id="4" name="Таблица 3"/>
          <p:cNvGraphicFramePr>
            <a:graphicFrameLocks noGrp="1"/>
          </p:cNvGraphicFramePr>
          <p:nvPr>
            <p:extLst>
              <p:ext uri="{D42A27DB-BD31-4B8C-83A1-F6EECF244321}">
                <p14:modId xmlns:p14="http://schemas.microsoft.com/office/powerpoint/2010/main" xmlns="" val="3732651144"/>
              </p:ext>
            </p:extLst>
          </p:nvPr>
        </p:nvGraphicFramePr>
        <p:xfrm>
          <a:off x="215516" y="692696"/>
          <a:ext cx="8712968" cy="5989672"/>
        </p:xfrm>
        <a:graphic>
          <a:graphicData uri="http://schemas.openxmlformats.org/drawingml/2006/table">
            <a:tbl>
              <a:tblPr firstRow="1" bandRow="1">
                <a:tableStyleId>{E8B1032C-EA38-4F05-BA0D-38AFFFC7BED3}</a:tableStyleId>
              </a:tblPr>
              <a:tblGrid>
                <a:gridCol w="360040"/>
                <a:gridCol w="1656184"/>
                <a:gridCol w="3456384"/>
                <a:gridCol w="3240360"/>
              </a:tblGrid>
              <a:tr h="360040">
                <a:tc>
                  <a:txBody>
                    <a:bodyPr/>
                    <a:lstStyle/>
                    <a:p>
                      <a:r>
                        <a:rPr lang="ru-RU" sz="1200" dirty="0" smtClean="0"/>
                        <a:t>№</a:t>
                      </a:r>
                      <a:endParaRPr lang="ru-RU" sz="1200" dirty="0">
                        <a:latin typeface="Times New Roman" pitchFamily="18" charset="0"/>
                        <a:cs typeface="Times New Roman" pitchFamily="18" charset="0"/>
                      </a:endParaRPr>
                    </a:p>
                  </a:txBody>
                  <a:tcPr/>
                </a:tc>
                <a:tc>
                  <a:txBody>
                    <a:bodyPr/>
                    <a:lstStyle/>
                    <a:p>
                      <a:r>
                        <a:rPr lang="ru-RU" sz="1200" dirty="0" smtClean="0"/>
                        <a:t>Критерии сравнения</a:t>
                      </a:r>
                      <a:endParaRPr lang="ru-RU" sz="1200" dirty="0">
                        <a:latin typeface="Times New Roman" pitchFamily="18" charset="0"/>
                        <a:cs typeface="Times New Roman" pitchFamily="18" charset="0"/>
                      </a:endParaRPr>
                    </a:p>
                  </a:txBody>
                  <a:tcPr/>
                </a:tc>
                <a:tc>
                  <a:txBody>
                    <a:bodyPr/>
                    <a:lstStyle/>
                    <a:p>
                      <a:r>
                        <a:rPr lang="ru-RU" sz="1200" dirty="0" smtClean="0"/>
                        <a:t>Моторная алалия</a:t>
                      </a:r>
                      <a:endParaRPr lang="ru-RU" sz="1200" dirty="0">
                        <a:latin typeface="Times New Roman" pitchFamily="18" charset="0"/>
                        <a:cs typeface="Times New Roman" pitchFamily="18" charset="0"/>
                      </a:endParaRPr>
                    </a:p>
                  </a:txBody>
                  <a:tcPr/>
                </a:tc>
                <a:tc>
                  <a:txBody>
                    <a:bodyPr/>
                    <a:lstStyle/>
                    <a:p>
                      <a:r>
                        <a:rPr lang="ru-RU" sz="1200" dirty="0" smtClean="0"/>
                        <a:t>Задержка речевого развития</a:t>
                      </a:r>
                      <a:endParaRPr lang="ru-RU" sz="1200" dirty="0">
                        <a:latin typeface="Times New Roman" pitchFamily="18" charset="0"/>
                        <a:cs typeface="Times New Roman" pitchFamily="18" charset="0"/>
                      </a:endParaRPr>
                    </a:p>
                  </a:txBody>
                  <a:tcPr/>
                </a:tc>
              </a:tr>
              <a:tr h="624069">
                <a:tc>
                  <a:txBody>
                    <a:bodyPr/>
                    <a:lstStyle/>
                    <a:p>
                      <a:r>
                        <a:rPr lang="ru-RU" sz="1400" dirty="0" smtClean="0"/>
                        <a:t>1</a:t>
                      </a:r>
                      <a:endParaRPr lang="ru-RU" sz="1400" dirty="0">
                        <a:latin typeface="Times New Roman" pitchFamily="18" charset="0"/>
                        <a:cs typeface="Times New Roman" pitchFamily="18" charset="0"/>
                      </a:endParaRPr>
                    </a:p>
                  </a:txBody>
                  <a:tcPr/>
                </a:tc>
                <a:tc>
                  <a:txBody>
                    <a:bodyPr/>
                    <a:lstStyle/>
                    <a:p>
                      <a:r>
                        <a:rPr lang="ru-RU" sz="1400" dirty="0" smtClean="0"/>
                        <a:t>Темп овладения речью</a:t>
                      </a:r>
                      <a:endParaRPr lang="ru-RU" sz="1400" dirty="0"/>
                    </a:p>
                  </a:txBody>
                  <a:tcPr/>
                </a:tc>
                <a:tc>
                  <a:txBody>
                    <a:bodyPr/>
                    <a:lstStyle/>
                    <a:p>
                      <a:r>
                        <a:rPr lang="ru-RU" sz="1400" dirty="0" smtClean="0"/>
                        <a:t>Задержка темпа нормального овладения речью сочетается с патологическим проявлениями – нарушениями структурно-функциональной стороны речи</a:t>
                      </a:r>
                      <a:endParaRPr lang="ru-RU" sz="1400" dirty="0"/>
                    </a:p>
                  </a:txBody>
                  <a:tcPr/>
                </a:tc>
                <a:tc>
                  <a:txBody>
                    <a:bodyPr/>
                    <a:lstStyle/>
                    <a:p>
                      <a:r>
                        <a:rPr lang="ru-RU" sz="1400" dirty="0" smtClean="0"/>
                        <a:t>Задержка темпа речевого развития, его скачкообразность</a:t>
                      </a:r>
                      <a:endParaRPr lang="ru-RU" sz="1400" dirty="0"/>
                    </a:p>
                  </a:txBody>
                  <a:tcPr/>
                </a:tc>
              </a:tr>
              <a:tr h="783312">
                <a:tc>
                  <a:txBody>
                    <a:bodyPr/>
                    <a:lstStyle/>
                    <a:p>
                      <a:r>
                        <a:rPr lang="ru-RU" sz="1400" dirty="0" smtClean="0"/>
                        <a:t>2</a:t>
                      </a:r>
                      <a:endParaRPr lang="ru-RU" sz="1400" dirty="0">
                        <a:latin typeface="Times New Roman" pitchFamily="18" charset="0"/>
                        <a:cs typeface="Times New Roman" pitchFamily="18" charset="0"/>
                      </a:endParaRPr>
                    </a:p>
                  </a:txBody>
                  <a:tcPr/>
                </a:tc>
                <a:tc>
                  <a:txBody>
                    <a:bodyPr/>
                    <a:lstStyle/>
                    <a:p>
                      <a:r>
                        <a:rPr lang="ru-RU" sz="1400" dirty="0" smtClean="0"/>
                        <a:t>Спонтанное усвоение языка</a:t>
                      </a:r>
                      <a:endParaRPr lang="ru-RU" sz="1400" dirty="0"/>
                    </a:p>
                  </a:txBody>
                  <a:tcPr/>
                </a:tc>
                <a:tc>
                  <a:txBody>
                    <a:bodyPr/>
                    <a:lstStyle/>
                    <a:p>
                      <a:r>
                        <a:rPr lang="ru-RU" sz="1400" dirty="0" smtClean="0"/>
                        <a:t>Самостоятельно ребенок не может овладеть лексико-грамматическими обобщениями</a:t>
                      </a:r>
                      <a:endParaRPr lang="ru-RU" sz="1400" dirty="0"/>
                    </a:p>
                  </a:txBody>
                  <a:tcPr/>
                </a:tc>
                <a:tc>
                  <a:txBody>
                    <a:bodyPr/>
                    <a:lstStyle/>
                    <a:p>
                      <a:r>
                        <a:rPr lang="ru-RU" sz="1400" dirty="0" smtClean="0"/>
                        <a:t>Возможность самостоятельного усвоения ребенком некоторых норм родного языка </a:t>
                      </a:r>
                      <a:endParaRPr lang="ru-RU" sz="1400" dirty="0"/>
                    </a:p>
                  </a:txBody>
                  <a:tcPr/>
                </a:tc>
              </a:tr>
              <a:tr h="624069">
                <a:tc>
                  <a:txBody>
                    <a:bodyPr/>
                    <a:lstStyle/>
                    <a:p>
                      <a:r>
                        <a:rPr lang="ru-RU" sz="1400" dirty="0" smtClean="0"/>
                        <a:t>3</a:t>
                      </a:r>
                      <a:endParaRPr lang="ru-RU" sz="1400" dirty="0">
                        <a:latin typeface="Times New Roman" pitchFamily="18" charset="0"/>
                        <a:cs typeface="Times New Roman" pitchFamily="18" charset="0"/>
                      </a:endParaRPr>
                    </a:p>
                  </a:txBody>
                  <a:tcPr/>
                </a:tc>
                <a:tc>
                  <a:txBody>
                    <a:bodyPr/>
                    <a:lstStyle/>
                    <a:p>
                      <a:r>
                        <a:rPr lang="ru-RU" sz="1400" dirty="0" err="1" smtClean="0"/>
                        <a:t>Импрессивная</a:t>
                      </a:r>
                      <a:r>
                        <a:rPr lang="ru-RU" sz="1400" dirty="0" smtClean="0"/>
                        <a:t> речь</a:t>
                      </a:r>
                      <a:endParaRPr lang="ru-RU" sz="1400" dirty="0"/>
                    </a:p>
                  </a:txBody>
                  <a:tcPr/>
                </a:tc>
                <a:tc>
                  <a:txBody>
                    <a:bodyPr/>
                    <a:lstStyle/>
                    <a:p>
                      <a:r>
                        <a:rPr lang="ru-RU" sz="1400" dirty="0" smtClean="0"/>
                        <a:t>Затруднено понимание грамматических изменений слов, смешивает </a:t>
                      </a:r>
                      <a:r>
                        <a:rPr lang="ru-RU" sz="1400" dirty="0" err="1" smtClean="0"/>
                        <a:t>квазиомонимы</a:t>
                      </a:r>
                      <a:r>
                        <a:rPr lang="ru-RU" sz="1400" dirty="0" smtClean="0"/>
                        <a:t> (похоже звучащие слова)</a:t>
                      </a:r>
                      <a:endParaRPr lang="ru-RU" sz="1400" dirty="0"/>
                    </a:p>
                  </a:txBody>
                  <a:tcPr/>
                </a:tc>
                <a:tc>
                  <a:txBody>
                    <a:bodyPr/>
                    <a:lstStyle/>
                    <a:p>
                      <a:r>
                        <a:rPr lang="ru-RU" sz="1400" dirty="0" smtClean="0"/>
                        <a:t>Хорошо понимает обращенную речь, отсутствуют смешения в понимании значений сходно звучащих слов </a:t>
                      </a:r>
                      <a:endParaRPr lang="ru-RU" sz="1400" dirty="0"/>
                    </a:p>
                  </a:txBody>
                  <a:tcPr/>
                </a:tc>
              </a:tr>
              <a:tr h="648072">
                <a:tc>
                  <a:txBody>
                    <a:bodyPr/>
                    <a:lstStyle/>
                    <a:p>
                      <a:r>
                        <a:rPr lang="ru-RU" sz="1400" dirty="0" smtClean="0"/>
                        <a:t>4</a:t>
                      </a:r>
                      <a:endParaRPr lang="ru-RU" sz="1400" dirty="0">
                        <a:latin typeface="Times New Roman" pitchFamily="18" charset="0"/>
                        <a:cs typeface="Times New Roman" pitchFamily="18" charset="0"/>
                      </a:endParaRPr>
                    </a:p>
                  </a:txBody>
                  <a:tcPr/>
                </a:tc>
                <a:tc>
                  <a:txBody>
                    <a:bodyPr/>
                    <a:lstStyle/>
                    <a:p>
                      <a:r>
                        <a:rPr lang="ru-RU" sz="1400" dirty="0" smtClean="0"/>
                        <a:t>Экспрессивная речь</a:t>
                      </a:r>
                      <a:endParaRPr lang="ru-RU" sz="1400" dirty="0"/>
                    </a:p>
                  </a:txBody>
                  <a:tcPr/>
                </a:tc>
                <a:tc>
                  <a:txBody>
                    <a:bodyPr/>
                    <a:lstStyle/>
                    <a:p>
                      <a:pPr marL="285750" indent="-285750">
                        <a:buFont typeface="Arial" pitchFamily="34" charset="0"/>
                        <a:buChar char="•"/>
                      </a:pPr>
                      <a:r>
                        <a:rPr lang="ru-RU" sz="1400" dirty="0" smtClean="0"/>
                        <a:t>нарушена программа высказывания,</a:t>
                      </a:r>
                    </a:p>
                    <a:p>
                      <a:pPr marL="285750" indent="-285750">
                        <a:buFont typeface="Arial" pitchFamily="34" charset="0"/>
                        <a:buChar char="•"/>
                      </a:pPr>
                      <a:r>
                        <a:rPr lang="ru-RU" sz="1400" dirty="0" smtClean="0"/>
                        <a:t>стойкие грубые нарушения структуры слова, фразы (телеграфный стиль),</a:t>
                      </a:r>
                    </a:p>
                    <a:p>
                      <a:pPr marL="285750" indent="-285750">
                        <a:buFont typeface="Arial" pitchFamily="34" charset="0"/>
                        <a:buChar char="•"/>
                      </a:pPr>
                      <a:r>
                        <a:rPr lang="ru-RU" sz="1400" dirty="0" err="1" smtClean="0"/>
                        <a:t>аграмматизм</a:t>
                      </a:r>
                      <a:r>
                        <a:rPr lang="ru-RU" sz="1400" dirty="0" smtClean="0"/>
                        <a:t> </a:t>
                      </a:r>
                    </a:p>
                    <a:p>
                      <a:pPr marL="285750" indent="-285750">
                        <a:buFont typeface="Arial" pitchFamily="34" charset="0"/>
                        <a:buChar char="•"/>
                      </a:pPr>
                      <a:r>
                        <a:rPr lang="ru-RU" sz="1400" dirty="0" smtClean="0"/>
                        <a:t>с накоплением словаря усиливается </a:t>
                      </a:r>
                      <a:r>
                        <a:rPr lang="ru-RU" sz="1400" dirty="0" err="1" smtClean="0"/>
                        <a:t>аграмматизм</a:t>
                      </a:r>
                      <a:r>
                        <a:rPr lang="ru-RU" sz="1400" dirty="0" smtClean="0"/>
                        <a:t> </a:t>
                      </a:r>
                      <a:endParaRPr lang="ru-RU" sz="1400" dirty="0"/>
                    </a:p>
                  </a:txBody>
                  <a:tcPr/>
                </a:tc>
                <a:tc>
                  <a:txBody>
                    <a:bodyPr/>
                    <a:lstStyle/>
                    <a:p>
                      <a:pPr marL="285750" indent="-285750">
                        <a:buFont typeface="Arial" pitchFamily="34" charset="0"/>
                        <a:buChar char="•"/>
                      </a:pPr>
                      <a:r>
                        <a:rPr lang="ru-RU" sz="1400" dirty="0" smtClean="0"/>
                        <a:t>есть программа речевого высказывания, </a:t>
                      </a:r>
                    </a:p>
                    <a:p>
                      <a:pPr marL="285750" indent="-285750">
                        <a:buFont typeface="Arial" pitchFamily="34" charset="0"/>
                        <a:buChar char="•"/>
                      </a:pPr>
                      <a:r>
                        <a:rPr lang="ru-RU" sz="1400" dirty="0" smtClean="0"/>
                        <a:t> отсутствуют грубые нарушения структуры слова и фразы и </a:t>
                      </a:r>
                      <a:r>
                        <a:rPr lang="ru-RU" sz="1400" dirty="0" err="1" smtClean="0"/>
                        <a:t>аграмматизм</a:t>
                      </a:r>
                      <a:r>
                        <a:rPr lang="ru-RU" sz="1400" dirty="0" smtClean="0"/>
                        <a:t> </a:t>
                      </a:r>
                      <a:endParaRPr lang="ru-RU" sz="1400" dirty="0"/>
                    </a:p>
                  </a:txBody>
                  <a:tcPr/>
                </a:tc>
              </a:tr>
              <a:tr h="888099">
                <a:tc>
                  <a:txBody>
                    <a:bodyPr/>
                    <a:lstStyle/>
                    <a:p>
                      <a:r>
                        <a:rPr lang="ru-RU" sz="1400" dirty="0" smtClean="0"/>
                        <a:t>5</a:t>
                      </a:r>
                      <a:endParaRPr lang="ru-RU" sz="1400" dirty="0">
                        <a:latin typeface="Times New Roman" pitchFamily="18" charset="0"/>
                        <a:cs typeface="Times New Roman" pitchFamily="18" charset="0"/>
                      </a:endParaRPr>
                    </a:p>
                  </a:txBody>
                  <a:tcPr/>
                </a:tc>
                <a:tc>
                  <a:txBody>
                    <a:bodyPr/>
                    <a:lstStyle/>
                    <a:p>
                      <a:r>
                        <a:rPr lang="ru-RU" sz="1400" dirty="0" smtClean="0"/>
                        <a:t>Особенности динамики в коррекционной работе</a:t>
                      </a:r>
                      <a:endParaRPr lang="ru-RU" sz="1400" dirty="0"/>
                    </a:p>
                  </a:txBody>
                  <a:tcPr/>
                </a:tc>
                <a:tc>
                  <a:txBody>
                    <a:bodyPr/>
                    <a:lstStyle/>
                    <a:p>
                      <a:pPr marL="285750" indent="-285750">
                        <a:buFont typeface="Arial" pitchFamily="34" charset="0"/>
                        <a:buChar char="•"/>
                      </a:pPr>
                      <a:r>
                        <a:rPr lang="ru-RU" sz="1400" dirty="0" smtClean="0"/>
                        <a:t>не может без коррекционного воздействия преодолеть дефект; </a:t>
                      </a:r>
                    </a:p>
                    <a:p>
                      <a:pPr marL="285750" indent="-285750">
                        <a:buFont typeface="Arial" pitchFamily="34" charset="0"/>
                        <a:buChar char="•"/>
                      </a:pPr>
                      <a:r>
                        <a:rPr lang="ru-RU" sz="1400" dirty="0" smtClean="0"/>
                        <a:t> возможны остаточные явления в школьном возрасте</a:t>
                      </a:r>
                      <a:endParaRPr lang="ru-RU" sz="1400" dirty="0"/>
                    </a:p>
                  </a:txBody>
                  <a:tcPr/>
                </a:tc>
                <a:tc>
                  <a:txBody>
                    <a:bodyPr/>
                    <a:lstStyle/>
                    <a:p>
                      <a:pPr marL="171450" indent="-171450">
                        <a:buFont typeface="Arial" pitchFamily="34" charset="0"/>
                        <a:buChar char="•"/>
                      </a:pPr>
                      <a:r>
                        <a:rPr lang="ru-RU" sz="1400" dirty="0" smtClean="0"/>
                        <a:t>способны к самостоятельному овладению речевыми обобщениями, </a:t>
                      </a:r>
                    </a:p>
                    <a:p>
                      <a:pPr marL="171450" indent="-171450">
                        <a:buFont typeface="Arial" pitchFamily="34" charset="0"/>
                        <a:buChar char="•"/>
                      </a:pPr>
                      <a:r>
                        <a:rPr lang="ru-RU" sz="1400" dirty="0" smtClean="0"/>
                        <a:t> речевую недостаточность преодолевают спонтанно, </a:t>
                      </a:r>
                    </a:p>
                    <a:p>
                      <a:pPr marL="171450" indent="-171450">
                        <a:buFont typeface="Arial" pitchFamily="34" charset="0"/>
                        <a:buChar char="•"/>
                      </a:pPr>
                      <a:r>
                        <a:rPr lang="ru-RU" sz="1400" dirty="0" smtClean="0"/>
                        <a:t>коррекция направлена на звуковую сторону речи, </a:t>
                      </a:r>
                    </a:p>
                    <a:p>
                      <a:pPr marL="171450" indent="-171450">
                        <a:buFont typeface="Arial" pitchFamily="34" charset="0"/>
                        <a:buChar char="•"/>
                      </a:pPr>
                      <a:r>
                        <a:rPr lang="ru-RU" sz="1400" dirty="0" smtClean="0"/>
                        <a:t>к школе преодолевают речевую недостаточность</a:t>
                      </a:r>
                      <a:endParaRPr lang="ru-RU" sz="1400" dirty="0"/>
                    </a:p>
                  </a:txBody>
                  <a:tcPr/>
                </a:tc>
              </a:tr>
            </a:tbl>
          </a:graphicData>
        </a:graphic>
      </p:graphicFrame>
    </p:spTree>
    <p:extLst>
      <p:ext uri="{BB962C8B-B14F-4D97-AF65-F5344CB8AC3E}">
        <p14:creationId xmlns:p14="http://schemas.microsoft.com/office/powerpoint/2010/main" xmlns="" val="21249391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3" name="Таблица 2"/>
          <p:cNvGraphicFramePr>
            <a:graphicFrameLocks noGrp="1"/>
          </p:cNvGraphicFramePr>
          <p:nvPr>
            <p:extLst>
              <p:ext uri="{D42A27DB-BD31-4B8C-83A1-F6EECF244321}">
                <p14:modId xmlns:p14="http://schemas.microsoft.com/office/powerpoint/2010/main" xmlns="" val="2125309977"/>
              </p:ext>
            </p:extLst>
          </p:nvPr>
        </p:nvGraphicFramePr>
        <p:xfrm>
          <a:off x="215516" y="1124744"/>
          <a:ext cx="8712968" cy="1946880"/>
        </p:xfrm>
        <a:graphic>
          <a:graphicData uri="http://schemas.openxmlformats.org/drawingml/2006/table">
            <a:tbl>
              <a:tblPr firstRow="1" bandRow="1">
                <a:tableStyleId>{E8B1032C-EA38-4F05-BA0D-38AFFFC7BED3}</a:tableStyleId>
              </a:tblPr>
              <a:tblGrid>
                <a:gridCol w="360040"/>
                <a:gridCol w="1656184"/>
                <a:gridCol w="3456384"/>
                <a:gridCol w="3240360"/>
              </a:tblGrid>
              <a:tr h="432048">
                <a:tc>
                  <a:txBody>
                    <a:bodyPr/>
                    <a:lstStyle/>
                    <a:p>
                      <a:r>
                        <a:rPr lang="ru-RU" sz="1100" dirty="0" smtClean="0"/>
                        <a:t>№</a:t>
                      </a:r>
                      <a:endParaRPr lang="ru-RU" sz="1100" dirty="0">
                        <a:latin typeface="Times New Roman" pitchFamily="18" charset="0"/>
                        <a:cs typeface="Times New Roman" pitchFamily="18" charset="0"/>
                      </a:endParaRPr>
                    </a:p>
                  </a:txBody>
                  <a:tcPr/>
                </a:tc>
                <a:tc>
                  <a:txBody>
                    <a:bodyPr/>
                    <a:lstStyle/>
                    <a:p>
                      <a:r>
                        <a:rPr lang="ru-RU" sz="1100" dirty="0" smtClean="0"/>
                        <a:t>Критерии сравнения</a:t>
                      </a:r>
                      <a:endParaRPr lang="ru-RU" sz="1100" dirty="0">
                        <a:latin typeface="Times New Roman" pitchFamily="18" charset="0"/>
                        <a:cs typeface="Times New Roman" pitchFamily="18" charset="0"/>
                      </a:endParaRPr>
                    </a:p>
                  </a:txBody>
                  <a:tcPr/>
                </a:tc>
                <a:tc>
                  <a:txBody>
                    <a:bodyPr/>
                    <a:lstStyle/>
                    <a:p>
                      <a:r>
                        <a:rPr lang="ru-RU" sz="1100" dirty="0" smtClean="0"/>
                        <a:t>Моторная алалия</a:t>
                      </a:r>
                      <a:endParaRPr lang="ru-RU" sz="1100" dirty="0">
                        <a:latin typeface="Times New Roman" pitchFamily="18" charset="0"/>
                        <a:cs typeface="Times New Roman" pitchFamily="18" charset="0"/>
                      </a:endParaRPr>
                    </a:p>
                  </a:txBody>
                  <a:tcPr/>
                </a:tc>
                <a:tc>
                  <a:txBody>
                    <a:bodyPr/>
                    <a:lstStyle/>
                    <a:p>
                      <a:r>
                        <a:rPr lang="ru-RU" sz="1100" dirty="0" smtClean="0"/>
                        <a:t>Задержка речевого развития</a:t>
                      </a:r>
                      <a:endParaRPr lang="ru-RU" sz="1100" dirty="0">
                        <a:latin typeface="Times New Roman" pitchFamily="18" charset="0"/>
                        <a:cs typeface="Times New Roman" pitchFamily="18" charset="0"/>
                      </a:endParaRPr>
                    </a:p>
                  </a:txBody>
                  <a:tcPr/>
                </a:tc>
              </a:tr>
              <a:tr h="624069">
                <a:tc>
                  <a:txBody>
                    <a:bodyPr/>
                    <a:lstStyle/>
                    <a:p>
                      <a:r>
                        <a:rPr lang="ru-RU" sz="1400" dirty="0" smtClean="0"/>
                        <a:t>1</a:t>
                      </a:r>
                      <a:endParaRPr lang="ru-RU" sz="1400" dirty="0">
                        <a:latin typeface="Times New Roman" pitchFamily="18" charset="0"/>
                        <a:cs typeface="Times New Roman" pitchFamily="18" charset="0"/>
                      </a:endParaRPr>
                    </a:p>
                  </a:txBody>
                  <a:tcPr/>
                </a:tc>
                <a:tc>
                  <a:txBody>
                    <a:bodyPr/>
                    <a:lstStyle/>
                    <a:p>
                      <a:r>
                        <a:rPr lang="ru-RU" sz="1400" dirty="0" smtClean="0"/>
                        <a:t>Анатомо-физиологические особенности </a:t>
                      </a:r>
                      <a:endParaRPr lang="ru-RU" sz="1400" dirty="0"/>
                    </a:p>
                  </a:txBody>
                  <a:tcPr/>
                </a:tc>
                <a:tc>
                  <a:txBody>
                    <a:bodyPr/>
                    <a:lstStyle/>
                    <a:p>
                      <a:r>
                        <a:rPr lang="ru-RU" sz="1400" dirty="0" smtClean="0"/>
                        <a:t>Нарушения ЦНС носят стойкий органический характер</a:t>
                      </a:r>
                      <a:endParaRPr lang="ru-RU" sz="1400" dirty="0"/>
                    </a:p>
                  </a:txBody>
                  <a:tcPr/>
                </a:tc>
                <a:tc>
                  <a:txBody>
                    <a:bodyPr/>
                    <a:lstStyle/>
                    <a:p>
                      <a:r>
                        <a:rPr lang="ru-RU" sz="1400" dirty="0" smtClean="0"/>
                        <a:t>Носят обратимый нейродинамический характер или не наблюдаются</a:t>
                      </a:r>
                      <a:endParaRPr lang="ru-RU" sz="1400" dirty="0"/>
                    </a:p>
                  </a:txBody>
                  <a:tcPr/>
                </a:tc>
              </a:tr>
              <a:tr h="783312">
                <a:tc>
                  <a:txBody>
                    <a:bodyPr/>
                    <a:lstStyle/>
                    <a:p>
                      <a:r>
                        <a:rPr lang="ru-RU" sz="1400" dirty="0" smtClean="0"/>
                        <a:t>2</a:t>
                      </a:r>
                      <a:endParaRPr lang="ru-RU" sz="1400" dirty="0">
                        <a:latin typeface="Times New Roman" pitchFamily="18" charset="0"/>
                        <a:cs typeface="Times New Roman" pitchFamily="18" charset="0"/>
                      </a:endParaRPr>
                    </a:p>
                  </a:txBody>
                  <a:tcPr/>
                </a:tc>
                <a:tc>
                  <a:txBody>
                    <a:bodyPr/>
                    <a:lstStyle/>
                    <a:p>
                      <a:r>
                        <a:rPr lang="ru-RU" sz="1400" dirty="0" smtClean="0"/>
                        <a:t>Особенности психической деятельности</a:t>
                      </a:r>
                      <a:endParaRPr lang="ru-RU" sz="1400" dirty="0"/>
                    </a:p>
                  </a:txBody>
                  <a:tcPr/>
                </a:tc>
                <a:tc>
                  <a:txBody>
                    <a:bodyPr/>
                    <a:lstStyle/>
                    <a:p>
                      <a:r>
                        <a:rPr lang="ru-RU" sz="1400" dirty="0" smtClean="0"/>
                        <a:t>Иногда нуждаются в преодолении речевого негативизма</a:t>
                      </a:r>
                      <a:endParaRPr lang="ru-RU" sz="1400" dirty="0"/>
                    </a:p>
                  </a:txBody>
                  <a:tcPr/>
                </a:tc>
                <a:tc>
                  <a:txBody>
                    <a:bodyPr/>
                    <a:lstStyle/>
                    <a:p>
                      <a:r>
                        <a:rPr lang="ru-RU" sz="1400" dirty="0" smtClean="0"/>
                        <a:t>Сформирована мотивация деятельности, нет речевого негативизма</a:t>
                      </a:r>
                      <a:endParaRPr lang="ru-RU" sz="1400" dirty="0"/>
                    </a:p>
                  </a:txBody>
                  <a:tcPr/>
                </a:tc>
              </a:tr>
            </a:tbl>
          </a:graphicData>
        </a:graphic>
      </p:graphicFrame>
    </p:spTree>
    <p:extLst>
      <p:ext uri="{BB962C8B-B14F-4D97-AF65-F5344CB8AC3E}">
        <p14:creationId xmlns:p14="http://schemas.microsoft.com/office/powerpoint/2010/main" xmlns="" val="39521139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274638"/>
            <a:ext cx="8229600" cy="418058"/>
          </a:xfrm>
        </p:spPr>
        <p:txBody>
          <a:bodyPr>
            <a:normAutofit/>
          </a:bodyPr>
          <a:lstStyle/>
          <a:p>
            <a:r>
              <a:rPr lang="ru-RU" sz="1800" b="1" dirty="0">
                <a:solidFill>
                  <a:schemeClr val="accent6">
                    <a:lumMod val="50000"/>
                  </a:schemeClr>
                </a:solidFill>
                <a:latin typeface="Times New Roman" pitchFamily="18" charset="0"/>
                <a:cs typeface="Times New Roman" pitchFamily="18" charset="0"/>
              </a:rPr>
              <a:t>Дифференциальная диагностика моторной алалии и </a:t>
            </a:r>
            <a:r>
              <a:rPr lang="ru-RU" sz="1800" b="1" dirty="0" err="1">
                <a:solidFill>
                  <a:schemeClr val="accent6">
                    <a:lumMod val="50000"/>
                  </a:schemeClr>
                </a:solidFill>
                <a:latin typeface="Times New Roman" pitchFamily="18" charset="0"/>
                <a:cs typeface="Times New Roman" pitchFamily="18" charset="0"/>
              </a:rPr>
              <a:t>анартрии</a:t>
            </a:r>
            <a:r>
              <a:rPr lang="ru-RU" sz="1800" b="1" dirty="0">
                <a:solidFill>
                  <a:schemeClr val="accent6">
                    <a:lumMod val="50000"/>
                  </a:schemeClr>
                </a:solidFill>
                <a:latin typeface="Times New Roman" pitchFamily="18" charset="0"/>
                <a:cs typeface="Times New Roman" pitchFamily="18" charset="0"/>
              </a:rPr>
              <a:t> (дизартрии)</a:t>
            </a:r>
          </a:p>
        </p:txBody>
      </p:sp>
      <p:graphicFrame>
        <p:nvGraphicFramePr>
          <p:cNvPr id="3" name="Таблица 2"/>
          <p:cNvGraphicFramePr>
            <a:graphicFrameLocks noGrp="1"/>
          </p:cNvGraphicFramePr>
          <p:nvPr>
            <p:extLst>
              <p:ext uri="{D42A27DB-BD31-4B8C-83A1-F6EECF244321}">
                <p14:modId xmlns:p14="http://schemas.microsoft.com/office/powerpoint/2010/main" xmlns="" val="1977400414"/>
              </p:ext>
            </p:extLst>
          </p:nvPr>
        </p:nvGraphicFramePr>
        <p:xfrm>
          <a:off x="179512" y="836712"/>
          <a:ext cx="8712968" cy="5244440"/>
        </p:xfrm>
        <a:graphic>
          <a:graphicData uri="http://schemas.openxmlformats.org/drawingml/2006/table">
            <a:tbl>
              <a:tblPr firstRow="1" bandRow="1">
                <a:tableStyleId>{E8B1032C-EA38-4F05-BA0D-38AFFFC7BED3}</a:tableStyleId>
              </a:tblPr>
              <a:tblGrid>
                <a:gridCol w="360040"/>
                <a:gridCol w="1656184"/>
                <a:gridCol w="3456384"/>
                <a:gridCol w="3240360"/>
              </a:tblGrid>
              <a:tr h="360040">
                <a:tc>
                  <a:txBody>
                    <a:bodyPr/>
                    <a:lstStyle/>
                    <a:p>
                      <a:r>
                        <a:rPr lang="ru-RU" sz="1100" dirty="0" smtClean="0"/>
                        <a:t>№</a:t>
                      </a:r>
                      <a:endParaRPr lang="ru-RU" sz="1100" dirty="0">
                        <a:latin typeface="Times New Roman" pitchFamily="18" charset="0"/>
                        <a:cs typeface="Times New Roman" pitchFamily="18" charset="0"/>
                      </a:endParaRPr>
                    </a:p>
                  </a:txBody>
                  <a:tcPr/>
                </a:tc>
                <a:tc>
                  <a:txBody>
                    <a:bodyPr/>
                    <a:lstStyle/>
                    <a:p>
                      <a:r>
                        <a:rPr lang="ru-RU" sz="1100" dirty="0" smtClean="0"/>
                        <a:t>Критерии сравнения</a:t>
                      </a:r>
                      <a:endParaRPr lang="ru-RU" sz="1100" dirty="0">
                        <a:latin typeface="Times New Roman" pitchFamily="18" charset="0"/>
                        <a:cs typeface="Times New Roman" pitchFamily="18" charset="0"/>
                      </a:endParaRPr>
                    </a:p>
                  </a:txBody>
                  <a:tcPr/>
                </a:tc>
                <a:tc>
                  <a:txBody>
                    <a:bodyPr/>
                    <a:lstStyle/>
                    <a:p>
                      <a:r>
                        <a:rPr lang="ru-RU" sz="1100" dirty="0" smtClean="0"/>
                        <a:t>Моторная алалия</a:t>
                      </a:r>
                      <a:endParaRPr lang="ru-RU" sz="1100" dirty="0">
                        <a:latin typeface="Times New Roman" pitchFamily="18" charset="0"/>
                        <a:cs typeface="Times New Roman" pitchFamily="18" charset="0"/>
                      </a:endParaRPr>
                    </a:p>
                  </a:txBody>
                  <a:tcPr/>
                </a:tc>
                <a:tc>
                  <a:txBody>
                    <a:bodyPr/>
                    <a:lstStyle/>
                    <a:p>
                      <a:r>
                        <a:rPr lang="ru-RU" sz="1100" dirty="0" err="1" smtClean="0"/>
                        <a:t>Анартрия</a:t>
                      </a:r>
                      <a:r>
                        <a:rPr lang="ru-RU" sz="1100" dirty="0" smtClean="0"/>
                        <a:t> (дизартрия)</a:t>
                      </a:r>
                      <a:endParaRPr lang="ru-RU" sz="1100" dirty="0">
                        <a:latin typeface="Times New Roman" pitchFamily="18" charset="0"/>
                        <a:cs typeface="Times New Roman" pitchFamily="18" charset="0"/>
                      </a:endParaRPr>
                    </a:p>
                  </a:txBody>
                  <a:tcPr/>
                </a:tc>
              </a:tr>
              <a:tr h="624069">
                <a:tc>
                  <a:txBody>
                    <a:bodyPr/>
                    <a:lstStyle/>
                    <a:p>
                      <a:r>
                        <a:rPr lang="ru-RU" sz="1400" dirty="0" smtClean="0"/>
                        <a:t>1</a:t>
                      </a:r>
                      <a:endParaRPr lang="ru-RU" sz="1400" dirty="0">
                        <a:latin typeface="Times New Roman" pitchFamily="18" charset="0"/>
                        <a:cs typeface="Times New Roman" pitchFamily="18" charset="0"/>
                      </a:endParaRPr>
                    </a:p>
                  </a:txBody>
                  <a:tcPr/>
                </a:tc>
                <a:tc>
                  <a:txBody>
                    <a:bodyPr/>
                    <a:lstStyle/>
                    <a:p>
                      <a:r>
                        <a:rPr lang="ru-RU" sz="1200" dirty="0" smtClean="0"/>
                        <a:t>Речевая моторика</a:t>
                      </a:r>
                      <a:endParaRPr lang="ru-RU" sz="1200" dirty="0"/>
                    </a:p>
                  </a:txBody>
                  <a:tcPr/>
                </a:tc>
                <a:tc>
                  <a:txBody>
                    <a:bodyPr/>
                    <a:lstStyle/>
                    <a:p>
                      <a:r>
                        <a:rPr lang="ru-RU" sz="1200" dirty="0" smtClean="0"/>
                        <a:t>Моторный уровень </a:t>
                      </a:r>
                      <a:r>
                        <a:rPr lang="ru-RU" sz="1200" dirty="0" err="1" smtClean="0"/>
                        <a:t>речеобразования</a:t>
                      </a:r>
                      <a:r>
                        <a:rPr lang="ru-RU" sz="1200" dirty="0" smtClean="0"/>
                        <a:t> полностью или относительно сохранен и потенциально позволяет осуществлять артикуляционный акт</a:t>
                      </a:r>
                      <a:endParaRPr lang="ru-RU" sz="1200" dirty="0"/>
                    </a:p>
                  </a:txBody>
                  <a:tcPr/>
                </a:tc>
                <a:tc>
                  <a:txBody>
                    <a:bodyPr/>
                    <a:lstStyle/>
                    <a:p>
                      <a:r>
                        <a:rPr lang="ru-RU" sz="1200" dirty="0" smtClean="0"/>
                        <a:t>Нарушения артикуляционного компонента речи составляет суть данной патологии</a:t>
                      </a:r>
                      <a:endParaRPr lang="ru-RU" sz="1200" dirty="0"/>
                    </a:p>
                  </a:txBody>
                  <a:tcPr/>
                </a:tc>
              </a:tr>
              <a:tr h="495280">
                <a:tc>
                  <a:txBody>
                    <a:bodyPr/>
                    <a:lstStyle/>
                    <a:p>
                      <a:r>
                        <a:rPr lang="ru-RU" sz="1400" dirty="0" smtClean="0"/>
                        <a:t>2</a:t>
                      </a:r>
                      <a:endParaRPr lang="ru-RU" sz="1400" dirty="0">
                        <a:latin typeface="Times New Roman" pitchFamily="18" charset="0"/>
                        <a:cs typeface="Times New Roman" pitchFamily="18" charset="0"/>
                      </a:endParaRPr>
                    </a:p>
                  </a:txBody>
                  <a:tcPr/>
                </a:tc>
                <a:tc>
                  <a:txBody>
                    <a:bodyPr/>
                    <a:lstStyle/>
                    <a:p>
                      <a:r>
                        <a:rPr lang="ru-RU" sz="1200" dirty="0" smtClean="0"/>
                        <a:t>Системность нарушения</a:t>
                      </a:r>
                      <a:endParaRPr lang="ru-RU" sz="1200" dirty="0"/>
                    </a:p>
                  </a:txBody>
                  <a:tcPr/>
                </a:tc>
                <a:tc>
                  <a:txBody>
                    <a:bodyPr/>
                    <a:lstStyle/>
                    <a:p>
                      <a:r>
                        <a:rPr lang="ru-RU" sz="1200" dirty="0" smtClean="0"/>
                        <a:t>Нарушается вся языковая система (произношение, лексика, грамматика)</a:t>
                      </a:r>
                      <a:endParaRPr lang="ru-RU" sz="1200" dirty="0"/>
                    </a:p>
                  </a:txBody>
                  <a:tcPr/>
                </a:tc>
                <a:tc>
                  <a:txBody>
                    <a:bodyPr/>
                    <a:lstStyle/>
                    <a:p>
                      <a:r>
                        <a:rPr lang="ru-RU" sz="1200" dirty="0" smtClean="0"/>
                        <a:t>Нарушается одна из подсистем - фонетическая</a:t>
                      </a:r>
                      <a:endParaRPr lang="ru-RU" sz="1200" dirty="0"/>
                    </a:p>
                  </a:txBody>
                  <a:tcPr/>
                </a:tc>
              </a:tr>
              <a:tr h="624069">
                <a:tc>
                  <a:txBody>
                    <a:bodyPr/>
                    <a:lstStyle/>
                    <a:p>
                      <a:r>
                        <a:rPr lang="ru-RU" sz="1400" dirty="0" smtClean="0"/>
                        <a:t>3</a:t>
                      </a:r>
                      <a:endParaRPr lang="ru-RU" sz="1400" dirty="0">
                        <a:latin typeface="Times New Roman" pitchFamily="18" charset="0"/>
                        <a:cs typeface="Times New Roman" pitchFamily="18" charset="0"/>
                      </a:endParaRPr>
                    </a:p>
                  </a:txBody>
                  <a:tcPr/>
                </a:tc>
                <a:tc>
                  <a:txBody>
                    <a:bodyPr/>
                    <a:lstStyle/>
                    <a:p>
                      <a:r>
                        <a:rPr lang="ru-RU" sz="1200" dirty="0" smtClean="0"/>
                        <a:t>Нарушения звукопроизношения 1. механизм </a:t>
                      </a:r>
                    </a:p>
                    <a:p>
                      <a:r>
                        <a:rPr lang="ru-RU" sz="1200" dirty="0" smtClean="0"/>
                        <a:t>2. </a:t>
                      </a:r>
                      <a:r>
                        <a:rPr lang="ru-RU" sz="1200" dirty="0" err="1" smtClean="0"/>
                        <a:t>полиморфность</a:t>
                      </a:r>
                      <a:endParaRPr lang="ru-RU" sz="1200" dirty="0"/>
                    </a:p>
                  </a:txBody>
                  <a:tcPr/>
                </a:tc>
                <a:tc>
                  <a:txBody>
                    <a:bodyPr/>
                    <a:lstStyle/>
                    <a:p>
                      <a:pPr marL="228600" indent="-228600">
                        <a:buAutoNum type="arabicPeriod"/>
                      </a:pPr>
                      <a:r>
                        <a:rPr lang="ru-RU" sz="1200" dirty="0" smtClean="0"/>
                        <a:t>Расстройства произношения звуков является следствием нарушения производства фонематических операций - выбора и комбинирования фонем</a:t>
                      </a:r>
                    </a:p>
                    <a:p>
                      <a:pPr marL="228600" indent="-228600">
                        <a:buAutoNum type="arabicPeriod"/>
                      </a:pPr>
                      <a:r>
                        <a:rPr lang="ru-RU" sz="1200" dirty="0" smtClean="0"/>
                        <a:t> Многие звуки, подверженные нарушениям (искажениям, заменам, пропускам, повторениям, перестановкам) имеют одновременно и правильное произношение</a:t>
                      </a:r>
                    </a:p>
                    <a:p>
                      <a:pPr marL="228600" indent="-228600">
                        <a:buAutoNum type="arabicPeriod"/>
                      </a:pPr>
                      <a:r>
                        <a:rPr lang="ru-RU" sz="1200" dirty="0" smtClean="0"/>
                        <a:t> Преобладают разнотипные нарушения звукопроизношения (искажения, замены, пропуски) </a:t>
                      </a:r>
                    </a:p>
                    <a:p>
                      <a:pPr marL="228600" indent="-228600">
                        <a:buAutoNum type="arabicPeriod"/>
                      </a:pPr>
                      <a:r>
                        <a:rPr lang="ru-RU" sz="1200" dirty="0" smtClean="0"/>
                        <a:t>Доминируют замены небольшого количества звуков </a:t>
                      </a:r>
                    </a:p>
                    <a:p>
                      <a:pPr marL="228600" indent="-228600">
                        <a:buAutoNum type="arabicPeriod"/>
                      </a:pPr>
                      <a:r>
                        <a:rPr lang="ru-RU" sz="1200" dirty="0" smtClean="0"/>
                        <a:t>Может быть одновременно и правильное и искаженное произношение звука </a:t>
                      </a:r>
                    </a:p>
                    <a:p>
                      <a:pPr marL="228600" indent="-228600">
                        <a:buAutoNum type="arabicPeriod"/>
                      </a:pPr>
                      <a:r>
                        <a:rPr lang="ru-RU" sz="1200" dirty="0" smtClean="0"/>
                        <a:t>6. Замены </a:t>
                      </a:r>
                      <a:r>
                        <a:rPr lang="ru-RU" sz="1200" dirty="0" err="1" smtClean="0"/>
                        <a:t>артикуляторно</a:t>
                      </a:r>
                      <a:r>
                        <a:rPr lang="ru-RU" sz="1200" dirty="0" smtClean="0"/>
                        <a:t> сложных и </a:t>
                      </a:r>
                      <a:r>
                        <a:rPr lang="ru-RU" sz="1200" dirty="0" err="1" smtClean="0"/>
                        <a:t>артикуляторно</a:t>
                      </a:r>
                      <a:r>
                        <a:rPr lang="ru-RU" sz="1200" dirty="0" smtClean="0"/>
                        <a:t> простых звуков </a:t>
                      </a:r>
                    </a:p>
                    <a:p>
                      <a:pPr marL="228600" indent="-228600">
                        <a:buAutoNum type="arabicPeriod"/>
                      </a:pPr>
                      <a:r>
                        <a:rPr lang="ru-RU" sz="1200" dirty="0" smtClean="0"/>
                        <a:t>Произношение звука в составе слогов относительно сохранно, в составе слова - нарушено</a:t>
                      </a:r>
                      <a:endParaRPr lang="ru-RU" sz="1200" dirty="0"/>
                    </a:p>
                  </a:txBody>
                  <a:tcPr/>
                </a:tc>
                <a:tc>
                  <a:txBody>
                    <a:bodyPr/>
                    <a:lstStyle/>
                    <a:p>
                      <a:pPr marL="228600" indent="-228600">
                        <a:buAutoNum type="arabicPeriod"/>
                      </a:pPr>
                      <a:r>
                        <a:rPr lang="ru-RU" sz="1200" dirty="0" smtClean="0"/>
                        <a:t>Расстройства произношения вызваны прежде всего нарушениями фонетических (моторных) операций</a:t>
                      </a:r>
                    </a:p>
                    <a:p>
                      <a:pPr marL="228600" indent="-228600">
                        <a:buAutoNum type="arabicPeriod"/>
                      </a:pPr>
                      <a:r>
                        <a:rPr lang="ru-RU" sz="1200" dirty="0" smtClean="0"/>
                        <a:t>Только единичные звуки имеют одновременно правильное произношение</a:t>
                      </a:r>
                    </a:p>
                    <a:p>
                      <a:pPr marL="228600" indent="-228600">
                        <a:buAutoNum type="arabicPeriod"/>
                      </a:pPr>
                      <a:r>
                        <a:rPr lang="ru-RU" sz="1200" dirty="0" smtClean="0"/>
                        <a:t>При стертой дизартрии преобладают однотипные нарушения (либо искажения, либо пропуски, либо замены) </a:t>
                      </a:r>
                    </a:p>
                    <a:p>
                      <a:pPr marL="228600" indent="-228600">
                        <a:buAutoNum type="arabicPeriod"/>
                      </a:pPr>
                      <a:r>
                        <a:rPr lang="ru-RU" sz="1200" dirty="0" smtClean="0"/>
                        <a:t> Доминируют искажения большого количества звуков </a:t>
                      </a:r>
                    </a:p>
                    <a:p>
                      <a:pPr marL="228600" indent="-228600">
                        <a:buAutoNum type="arabicPeriod"/>
                      </a:pPr>
                      <a:r>
                        <a:rPr lang="ru-RU" sz="1200" dirty="0" smtClean="0"/>
                        <a:t>Для всех искаженных звуков характерно постоянное искажение </a:t>
                      </a:r>
                    </a:p>
                    <a:p>
                      <a:pPr marL="228600" indent="-228600">
                        <a:buAutoNum type="arabicPeriod"/>
                      </a:pPr>
                      <a:r>
                        <a:rPr lang="ru-RU" sz="1200" dirty="0" smtClean="0"/>
                        <a:t>Замены преимущественно </a:t>
                      </a:r>
                      <a:r>
                        <a:rPr lang="ru-RU" sz="1200" dirty="0" err="1" smtClean="0"/>
                        <a:t>артикуляторно</a:t>
                      </a:r>
                      <a:r>
                        <a:rPr lang="ru-RU" sz="1200" dirty="0" smtClean="0"/>
                        <a:t> сложных звуков </a:t>
                      </a:r>
                    </a:p>
                    <a:p>
                      <a:pPr marL="228600" indent="-228600">
                        <a:buAutoNum type="arabicPeriod"/>
                      </a:pPr>
                      <a:r>
                        <a:rPr lang="ru-RU" sz="1200" dirty="0" smtClean="0"/>
                        <a:t>Нарушено произношение звука как в словах, так и в слогах</a:t>
                      </a:r>
                      <a:endParaRPr lang="ru-RU" sz="1200" dirty="0"/>
                    </a:p>
                  </a:txBody>
                  <a:tcPr/>
                </a:tc>
              </a:tr>
            </a:tbl>
          </a:graphicData>
        </a:graphic>
      </p:graphicFrame>
    </p:spTree>
    <p:extLst>
      <p:ext uri="{BB962C8B-B14F-4D97-AF65-F5344CB8AC3E}">
        <p14:creationId xmlns:p14="http://schemas.microsoft.com/office/powerpoint/2010/main" xmlns="" val="4003811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6" name="Таблица 5"/>
          <p:cNvGraphicFramePr>
            <a:graphicFrameLocks noGrp="1"/>
          </p:cNvGraphicFramePr>
          <p:nvPr>
            <p:extLst>
              <p:ext uri="{D42A27DB-BD31-4B8C-83A1-F6EECF244321}">
                <p14:modId xmlns:p14="http://schemas.microsoft.com/office/powerpoint/2010/main" xmlns="" val="3730265639"/>
              </p:ext>
            </p:extLst>
          </p:nvPr>
        </p:nvGraphicFramePr>
        <p:xfrm>
          <a:off x="215516" y="1412776"/>
          <a:ext cx="8712968" cy="3409920"/>
        </p:xfrm>
        <a:graphic>
          <a:graphicData uri="http://schemas.openxmlformats.org/drawingml/2006/table">
            <a:tbl>
              <a:tblPr firstRow="1" bandRow="1">
                <a:tableStyleId>{E8B1032C-EA38-4F05-BA0D-38AFFFC7BED3}</a:tableStyleId>
              </a:tblPr>
              <a:tblGrid>
                <a:gridCol w="360040"/>
                <a:gridCol w="1656184"/>
                <a:gridCol w="3456384"/>
                <a:gridCol w="3240360"/>
              </a:tblGrid>
              <a:tr h="432048">
                <a:tc>
                  <a:txBody>
                    <a:bodyPr/>
                    <a:lstStyle/>
                    <a:p>
                      <a:r>
                        <a:rPr lang="ru-RU" sz="1100" dirty="0" smtClean="0"/>
                        <a:t>№</a:t>
                      </a:r>
                      <a:endParaRPr lang="ru-RU" sz="1100" dirty="0">
                        <a:latin typeface="Times New Roman" pitchFamily="18" charset="0"/>
                        <a:cs typeface="Times New Roman" pitchFamily="18" charset="0"/>
                      </a:endParaRPr>
                    </a:p>
                  </a:txBody>
                  <a:tcPr/>
                </a:tc>
                <a:tc>
                  <a:txBody>
                    <a:bodyPr/>
                    <a:lstStyle/>
                    <a:p>
                      <a:r>
                        <a:rPr lang="ru-RU" sz="1100" dirty="0" smtClean="0"/>
                        <a:t>Критерии сравнения</a:t>
                      </a:r>
                      <a:endParaRPr lang="ru-RU" sz="1100" dirty="0">
                        <a:latin typeface="Times New Roman" pitchFamily="18" charset="0"/>
                        <a:cs typeface="Times New Roman" pitchFamily="18" charset="0"/>
                      </a:endParaRPr>
                    </a:p>
                  </a:txBody>
                  <a:tcPr/>
                </a:tc>
                <a:tc>
                  <a:txBody>
                    <a:bodyPr/>
                    <a:lstStyle/>
                    <a:p>
                      <a:r>
                        <a:rPr lang="ru-RU" sz="1100" dirty="0" smtClean="0"/>
                        <a:t>Моторная алалия</a:t>
                      </a:r>
                      <a:endParaRPr lang="ru-RU" sz="1100" dirty="0">
                        <a:latin typeface="Times New Roman" pitchFamily="18" charset="0"/>
                        <a:cs typeface="Times New Roman" pitchFamily="18" charset="0"/>
                      </a:endParaRPr>
                    </a:p>
                  </a:txBody>
                  <a:tcPr/>
                </a:tc>
                <a:tc>
                  <a:txBody>
                    <a:bodyPr/>
                    <a:lstStyle/>
                    <a:p>
                      <a:r>
                        <a:rPr lang="ru-RU" sz="1100" dirty="0" smtClean="0"/>
                        <a:t>Детская моторная афазия</a:t>
                      </a:r>
                      <a:endParaRPr lang="ru-RU" sz="1100" dirty="0">
                        <a:latin typeface="Times New Roman" pitchFamily="18" charset="0"/>
                        <a:cs typeface="Times New Roman" pitchFamily="18" charset="0"/>
                      </a:endParaRPr>
                    </a:p>
                  </a:txBody>
                  <a:tcPr/>
                </a:tc>
              </a:tr>
              <a:tr h="624069">
                <a:tc>
                  <a:txBody>
                    <a:bodyPr/>
                    <a:lstStyle/>
                    <a:p>
                      <a:r>
                        <a:rPr lang="ru-RU" sz="1400" dirty="0" smtClean="0"/>
                        <a:t>1</a:t>
                      </a:r>
                      <a:endParaRPr lang="ru-RU" sz="1400" dirty="0">
                        <a:latin typeface="Times New Roman" pitchFamily="18" charset="0"/>
                        <a:cs typeface="Times New Roman" pitchFamily="18" charset="0"/>
                      </a:endParaRPr>
                    </a:p>
                  </a:txBody>
                  <a:tcPr/>
                </a:tc>
                <a:tc>
                  <a:txBody>
                    <a:bodyPr/>
                    <a:lstStyle/>
                    <a:p>
                      <a:r>
                        <a:rPr lang="ru-RU" sz="1400" dirty="0" smtClean="0"/>
                        <a:t>Анамнез</a:t>
                      </a:r>
                      <a:endParaRPr lang="ru-RU" sz="1400" dirty="0"/>
                    </a:p>
                  </a:txBody>
                  <a:tcPr/>
                </a:tc>
                <a:tc>
                  <a:txBody>
                    <a:bodyPr/>
                    <a:lstStyle/>
                    <a:p>
                      <a:r>
                        <a:rPr lang="ru-RU" sz="1400" dirty="0" smtClean="0"/>
                        <a:t>Действие патологических факторов наблюдается в </a:t>
                      </a:r>
                      <a:r>
                        <a:rPr lang="ru-RU" sz="1400" dirty="0" err="1" smtClean="0"/>
                        <a:t>пренатальный</a:t>
                      </a:r>
                      <a:r>
                        <a:rPr lang="ru-RU" sz="1400" dirty="0" smtClean="0"/>
                        <a:t> и ранний постнатальный период (до 3 лет) </a:t>
                      </a:r>
                      <a:endParaRPr lang="ru-RU" sz="1400" dirty="0"/>
                    </a:p>
                  </a:txBody>
                  <a:tcPr/>
                </a:tc>
                <a:tc>
                  <a:txBody>
                    <a:bodyPr/>
                    <a:lstStyle/>
                    <a:p>
                      <a:r>
                        <a:rPr lang="ru-RU" sz="1400" dirty="0" smtClean="0"/>
                        <a:t>Воздействие патологических факторов происходит в возрасте после 3 лет</a:t>
                      </a:r>
                      <a:endParaRPr lang="ru-RU" sz="1400" dirty="0"/>
                    </a:p>
                  </a:txBody>
                  <a:tcPr/>
                </a:tc>
              </a:tr>
              <a:tr h="783312">
                <a:tc>
                  <a:txBody>
                    <a:bodyPr/>
                    <a:lstStyle/>
                    <a:p>
                      <a:r>
                        <a:rPr lang="ru-RU" sz="1400" dirty="0" smtClean="0"/>
                        <a:t>2</a:t>
                      </a:r>
                      <a:endParaRPr lang="ru-RU" sz="1400" dirty="0">
                        <a:latin typeface="Times New Roman" pitchFamily="18" charset="0"/>
                        <a:cs typeface="Times New Roman" pitchFamily="18" charset="0"/>
                      </a:endParaRPr>
                    </a:p>
                  </a:txBody>
                  <a:tcPr/>
                </a:tc>
                <a:tc>
                  <a:txBody>
                    <a:bodyPr/>
                    <a:lstStyle/>
                    <a:p>
                      <a:r>
                        <a:rPr lang="ru-RU" sz="1400" dirty="0" smtClean="0"/>
                        <a:t>Механизм нарушения</a:t>
                      </a:r>
                      <a:endParaRPr lang="ru-RU" sz="1400" dirty="0"/>
                    </a:p>
                  </a:txBody>
                  <a:tcPr/>
                </a:tc>
                <a:tc>
                  <a:txBody>
                    <a:bodyPr/>
                    <a:lstStyle/>
                    <a:p>
                      <a:r>
                        <a:rPr lang="ru-RU" sz="1400" dirty="0" smtClean="0"/>
                        <a:t>Недоразвитие речи как системы</a:t>
                      </a:r>
                      <a:endParaRPr lang="ru-RU" sz="1400" dirty="0"/>
                    </a:p>
                  </a:txBody>
                  <a:tcPr/>
                </a:tc>
                <a:tc>
                  <a:txBody>
                    <a:bodyPr/>
                    <a:lstStyle/>
                    <a:p>
                      <a:r>
                        <a:rPr lang="ru-RU" sz="1400" dirty="0" smtClean="0"/>
                        <a:t>Избирательность в поражении какой-либо из подсистем речи (лексической, грамматической, фонематической)</a:t>
                      </a:r>
                      <a:endParaRPr lang="ru-RU" sz="1400" dirty="0"/>
                    </a:p>
                  </a:txBody>
                  <a:tcPr/>
                </a:tc>
              </a:tr>
              <a:tr h="713402">
                <a:tc>
                  <a:txBody>
                    <a:bodyPr/>
                    <a:lstStyle/>
                    <a:p>
                      <a:r>
                        <a:rPr lang="ru-RU" sz="1400" dirty="0" smtClean="0"/>
                        <a:t>3</a:t>
                      </a:r>
                      <a:endParaRPr lang="ru-RU" sz="1400" dirty="0">
                        <a:latin typeface="Times New Roman" pitchFamily="18" charset="0"/>
                        <a:cs typeface="Times New Roman" pitchFamily="18" charset="0"/>
                      </a:endParaRPr>
                    </a:p>
                  </a:txBody>
                  <a:tcPr/>
                </a:tc>
                <a:tc>
                  <a:txBody>
                    <a:bodyPr/>
                    <a:lstStyle/>
                    <a:p>
                      <a:r>
                        <a:rPr lang="ru-RU" sz="1400" dirty="0" smtClean="0"/>
                        <a:t>Необходимость коррекционного воздействия</a:t>
                      </a:r>
                      <a:endParaRPr lang="ru-RU" sz="1400" dirty="0"/>
                    </a:p>
                  </a:txBody>
                  <a:tcPr/>
                </a:tc>
                <a:tc>
                  <a:txBody>
                    <a:bodyPr/>
                    <a:lstStyle/>
                    <a:p>
                      <a:r>
                        <a:rPr lang="ru-RU" sz="1400" dirty="0" smtClean="0"/>
                        <a:t>Необходимо целенаправленная речевая коррекция </a:t>
                      </a:r>
                      <a:endParaRPr lang="ru-RU" sz="1400" dirty="0"/>
                    </a:p>
                  </a:txBody>
                  <a:tcPr/>
                </a:tc>
                <a:tc>
                  <a:txBody>
                    <a:bodyPr/>
                    <a:lstStyle/>
                    <a:p>
                      <a:r>
                        <a:rPr lang="ru-RU" sz="1400" dirty="0" smtClean="0"/>
                        <a:t>Возможно спонтанное восстановление речи</a:t>
                      </a:r>
                      <a:endParaRPr lang="ru-RU" sz="1400" dirty="0"/>
                    </a:p>
                  </a:txBody>
                  <a:tcPr/>
                </a:tc>
              </a:tr>
              <a:tr h="436062">
                <a:tc>
                  <a:txBody>
                    <a:bodyPr/>
                    <a:lstStyle/>
                    <a:p>
                      <a:r>
                        <a:rPr lang="ru-RU" sz="1400" dirty="0" smtClean="0"/>
                        <a:t>4</a:t>
                      </a:r>
                      <a:endParaRPr lang="ru-RU" sz="1400" dirty="0">
                        <a:latin typeface="Times New Roman" pitchFamily="18" charset="0"/>
                        <a:cs typeface="Times New Roman" pitchFamily="18" charset="0"/>
                      </a:endParaRPr>
                    </a:p>
                  </a:txBody>
                  <a:tcPr/>
                </a:tc>
                <a:tc>
                  <a:txBody>
                    <a:bodyPr/>
                    <a:lstStyle/>
                    <a:p>
                      <a:r>
                        <a:rPr lang="ru-RU" sz="1400" dirty="0" smtClean="0"/>
                        <a:t>Нарушения ЦНС </a:t>
                      </a:r>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Симптомы поражения головного мозга не ярко выражены</a:t>
                      </a:r>
                    </a:p>
                    <a:p>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Симптомы локального поражения головного мозга</a:t>
                      </a:r>
                    </a:p>
                    <a:p>
                      <a:endParaRPr lang="ru-RU" sz="1400" dirty="0"/>
                    </a:p>
                  </a:txBody>
                  <a:tcPr/>
                </a:tc>
              </a:tr>
            </a:tbl>
          </a:graphicData>
        </a:graphic>
      </p:graphicFrame>
      <p:sp>
        <p:nvSpPr>
          <p:cNvPr id="10" name="TextBox 9"/>
          <p:cNvSpPr txBox="1"/>
          <p:nvPr/>
        </p:nvSpPr>
        <p:spPr>
          <a:xfrm>
            <a:off x="107504" y="764704"/>
            <a:ext cx="8784976" cy="369332"/>
          </a:xfrm>
          <a:prstGeom prst="rect">
            <a:avLst/>
          </a:prstGeom>
          <a:noFill/>
        </p:spPr>
        <p:txBody>
          <a:bodyPr wrap="square" rtlCol="0">
            <a:spAutoFit/>
          </a:bodyPr>
          <a:lstStyle/>
          <a:p>
            <a:r>
              <a:rPr lang="ru-RU" b="1" dirty="0" smtClean="0">
                <a:solidFill>
                  <a:schemeClr val="accent6">
                    <a:lumMod val="75000"/>
                  </a:schemeClr>
                </a:solidFill>
              </a:rPr>
              <a:t>Дифференциальная диагностика моторной алалии и детской моторной афазии</a:t>
            </a:r>
            <a:endParaRPr lang="ru-RU" b="1" dirty="0">
              <a:solidFill>
                <a:schemeClr val="accent6">
                  <a:lumMod val="75000"/>
                </a:schemeClr>
              </a:solidFill>
            </a:endParaRPr>
          </a:p>
        </p:txBody>
      </p:sp>
    </p:spTree>
    <p:extLst>
      <p:ext uri="{BB962C8B-B14F-4D97-AF65-F5344CB8AC3E}">
        <p14:creationId xmlns:p14="http://schemas.microsoft.com/office/powerpoint/2010/main" xmlns="" val="368765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Заголовок 2"/>
          <p:cNvSpPr>
            <a:spLocks noGrp="1"/>
          </p:cNvSpPr>
          <p:nvPr>
            <p:ph type="title" idx="4294967295"/>
          </p:nvPr>
        </p:nvSpPr>
        <p:spPr>
          <a:xfrm>
            <a:off x="0" y="115888"/>
            <a:ext cx="8507413" cy="720725"/>
          </a:xfrm>
        </p:spPr>
        <p:txBody>
          <a:bodyPr>
            <a:noAutofit/>
          </a:bodyPr>
          <a:lstStyle/>
          <a:p>
            <a:pPr algn="l"/>
            <a:r>
              <a:rPr lang="ru-RU" sz="1800" b="1" dirty="0" smtClean="0">
                <a:solidFill>
                  <a:schemeClr val="accent6">
                    <a:lumMod val="50000"/>
                  </a:schemeClr>
                </a:solidFill>
              </a:rPr>
              <a:t> </a:t>
            </a:r>
            <a:endParaRPr lang="ru-RU" sz="1800" b="1" dirty="0">
              <a:solidFill>
                <a:schemeClr val="accent6">
                  <a:lumMod val="50000"/>
                </a:schemeClr>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xmlns="" val="1935337495"/>
              </p:ext>
            </p:extLst>
          </p:nvPr>
        </p:nvGraphicFramePr>
        <p:xfrm>
          <a:off x="179512" y="908720"/>
          <a:ext cx="8712968" cy="5561072"/>
        </p:xfrm>
        <a:graphic>
          <a:graphicData uri="http://schemas.openxmlformats.org/drawingml/2006/table">
            <a:tbl>
              <a:tblPr firstRow="1" bandRow="1">
                <a:tableStyleId>{E8B1032C-EA38-4F05-BA0D-38AFFFC7BED3}</a:tableStyleId>
              </a:tblPr>
              <a:tblGrid>
                <a:gridCol w="360040"/>
                <a:gridCol w="1656184"/>
                <a:gridCol w="3456384"/>
                <a:gridCol w="3240360"/>
              </a:tblGrid>
              <a:tr h="288032">
                <a:tc>
                  <a:txBody>
                    <a:bodyPr/>
                    <a:lstStyle/>
                    <a:p>
                      <a:r>
                        <a:rPr lang="ru-RU" sz="1100" dirty="0" smtClean="0"/>
                        <a:t>№</a:t>
                      </a:r>
                      <a:endParaRPr lang="ru-RU" sz="1100" dirty="0">
                        <a:latin typeface="Times New Roman" pitchFamily="18" charset="0"/>
                        <a:cs typeface="Times New Roman" pitchFamily="18" charset="0"/>
                      </a:endParaRPr>
                    </a:p>
                  </a:txBody>
                  <a:tcPr/>
                </a:tc>
                <a:tc>
                  <a:txBody>
                    <a:bodyPr/>
                    <a:lstStyle/>
                    <a:p>
                      <a:r>
                        <a:rPr lang="ru-RU" sz="1100" dirty="0" smtClean="0"/>
                        <a:t>Критерии сравнения</a:t>
                      </a:r>
                      <a:endParaRPr lang="ru-RU" sz="1100" dirty="0">
                        <a:latin typeface="Times New Roman" pitchFamily="18" charset="0"/>
                        <a:cs typeface="Times New Roman" pitchFamily="18" charset="0"/>
                      </a:endParaRPr>
                    </a:p>
                  </a:txBody>
                  <a:tcPr/>
                </a:tc>
                <a:tc>
                  <a:txBody>
                    <a:bodyPr/>
                    <a:lstStyle/>
                    <a:p>
                      <a:r>
                        <a:rPr lang="ru-RU" sz="1100" dirty="0" smtClean="0"/>
                        <a:t>Моторная алалия</a:t>
                      </a:r>
                      <a:endParaRPr lang="ru-RU" sz="1100" dirty="0">
                        <a:latin typeface="Times New Roman" pitchFamily="18" charset="0"/>
                        <a:cs typeface="Times New Roman" pitchFamily="18" charset="0"/>
                      </a:endParaRPr>
                    </a:p>
                  </a:txBody>
                  <a:tcPr/>
                </a:tc>
                <a:tc>
                  <a:txBody>
                    <a:bodyPr/>
                    <a:lstStyle/>
                    <a:p>
                      <a:r>
                        <a:rPr lang="ru-RU" sz="1100" dirty="0" smtClean="0"/>
                        <a:t>Интеллектуальная недостаточность</a:t>
                      </a:r>
                      <a:endParaRPr lang="ru-RU" sz="1100" dirty="0">
                        <a:latin typeface="Times New Roman" pitchFamily="18" charset="0"/>
                        <a:cs typeface="Times New Roman" pitchFamily="18" charset="0"/>
                      </a:endParaRPr>
                    </a:p>
                  </a:txBody>
                  <a:tcPr/>
                </a:tc>
              </a:tr>
              <a:tr h="624069">
                <a:tc>
                  <a:txBody>
                    <a:bodyPr/>
                    <a:lstStyle/>
                    <a:p>
                      <a:r>
                        <a:rPr lang="ru-RU" sz="1400" dirty="0" smtClean="0"/>
                        <a:t>1</a:t>
                      </a:r>
                      <a:endParaRPr lang="ru-RU" sz="1400" dirty="0">
                        <a:latin typeface="Times New Roman" pitchFamily="18" charset="0"/>
                        <a:cs typeface="Times New Roman" pitchFamily="18" charset="0"/>
                      </a:endParaRPr>
                    </a:p>
                  </a:txBody>
                  <a:tcPr/>
                </a:tc>
                <a:tc>
                  <a:txBody>
                    <a:bodyPr/>
                    <a:lstStyle/>
                    <a:p>
                      <a:r>
                        <a:rPr lang="ru-RU" sz="1400" dirty="0" smtClean="0"/>
                        <a:t>Сущность нарушения</a:t>
                      </a:r>
                      <a:endParaRPr lang="ru-RU" sz="1400" dirty="0">
                        <a:latin typeface="Times New Roman" pitchFamily="18" charset="0"/>
                        <a:cs typeface="Times New Roman" pitchFamily="18" charset="0"/>
                      </a:endParaRPr>
                    </a:p>
                  </a:txBody>
                  <a:tcPr/>
                </a:tc>
                <a:tc>
                  <a:txBody>
                    <a:bodyPr/>
                    <a:lstStyle/>
                    <a:p>
                      <a:r>
                        <a:rPr lang="ru-RU" sz="1400" dirty="0" smtClean="0"/>
                        <a:t>Форма патологии речевой деятельности, результат </a:t>
                      </a:r>
                      <a:r>
                        <a:rPr lang="ru-RU" sz="1400" dirty="0" err="1" smtClean="0"/>
                        <a:t>неусвоения</a:t>
                      </a:r>
                      <a:r>
                        <a:rPr lang="ru-RU" sz="1400" dirty="0" smtClean="0"/>
                        <a:t> в онтогенезе структурно-функциональных закономерностей языка при сохранности неязыковых психических процессов</a:t>
                      </a:r>
                      <a:endParaRPr lang="ru-RU" sz="1400" dirty="0">
                        <a:latin typeface="Times New Roman" pitchFamily="18" charset="0"/>
                        <a:cs typeface="Times New Roman" pitchFamily="18" charset="0"/>
                      </a:endParaRPr>
                    </a:p>
                  </a:txBody>
                  <a:tcPr/>
                </a:tc>
                <a:tc>
                  <a:txBody>
                    <a:bodyPr/>
                    <a:lstStyle/>
                    <a:p>
                      <a:r>
                        <a:rPr lang="ru-RU" sz="1400" dirty="0" smtClean="0"/>
                        <a:t>Нарушения развития речи – результат патологии познавательной деятельности</a:t>
                      </a:r>
                      <a:endParaRPr lang="ru-RU" sz="1400" dirty="0">
                        <a:latin typeface="Times New Roman" pitchFamily="18" charset="0"/>
                        <a:cs typeface="Times New Roman" pitchFamily="18" charset="0"/>
                      </a:endParaRPr>
                    </a:p>
                  </a:txBody>
                  <a:tcPr/>
                </a:tc>
              </a:tr>
              <a:tr h="641960">
                <a:tc>
                  <a:txBody>
                    <a:bodyPr/>
                    <a:lstStyle/>
                    <a:p>
                      <a:r>
                        <a:rPr lang="ru-RU" sz="1400" dirty="0" smtClean="0"/>
                        <a:t>2</a:t>
                      </a:r>
                      <a:endParaRPr lang="ru-RU" sz="1400" dirty="0">
                        <a:latin typeface="Times New Roman" pitchFamily="18" charset="0"/>
                        <a:cs typeface="Times New Roman" pitchFamily="18" charset="0"/>
                      </a:endParaRPr>
                    </a:p>
                  </a:txBody>
                  <a:tcPr/>
                </a:tc>
                <a:tc>
                  <a:txBody>
                    <a:bodyPr/>
                    <a:lstStyle/>
                    <a:p>
                      <a:r>
                        <a:rPr lang="ru-RU" sz="1400" dirty="0" err="1" smtClean="0"/>
                        <a:t>Предречевое</a:t>
                      </a:r>
                      <a:r>
                        <a:rPr lang="ru-RU" sz="1400" dirty="0" smtClean="0"/>
                        <a:t> развитие</a:t>
                      </a:r>
                    </a:p>
                    <a:p>
                      <a:endParaRPr lang="ru-RU" sz="1400" dirty="0" smtClean="0"/>
                    </a:p>
                    <a:p>
                      <a:endParaRPr lang="ru-RU" sz="1400" dirty="0">
                        <a:latin typeface="Times New Roman" pitchFamily="18" charset="0"/>
                        <a:cs typeface="Times New Roman" pitchFamily="18" charset="0"/>
                      </a:endParaRPr>
                    </a:p>
                  </a:txBody>
                  <a:tcPr/>
                </a:tc>
                <a:tc>
                  <a:txBody>
                    <a:bodyPr/>
                    <a:lstStyle/>
                    <a:p>
                      <a:r>
                        <a:rPr lang="ru-RU" sz="1400" dirty="0" smtClean="0"/>
                        <a:t>Соответствует возрасту</a:t>
                      </a:r>
                      <a:endParaRPr lang="ru-RU" sz="1400" dirty="0">
                        <a:latin typeface="Times New Roman" pitchFamily="18" charset="0"/>
                        <a:cs typeface="Times New Roman" pitchFamily="18" charset="0"/>
                      </a:endParaRPr>
                    </a:p>
                  </a:txBody>
                  <a:tcPr/>
                </a:tc>
                <a:tc>
                  <a:txBody>
                    <a:bodyPr/>
                    <a:lstStyle/>
                    <a:p>
                      <a:r>
                        <a:rPr lang="ru-RU" sz="1400" dirty="0" smtClean="0"/>
                        <a:t>Задержка сроков </a:t>
                      </a:r>
                      <a:r>
                        <a:rPr lang="ru-RU" sz="1400" dirty="0" err="1" smtClean="0"/>
                        <a:t>гуления</a:t>
                      </a:r>
                      <a:r>
                        <a:rPr lang="ru-RU" sz="1400" dirty="0" smtClean="0"/>
                        <a:t>, лепета</a:t>
                      </a:r>
                      <a:endParaRPr lang="ru-RU" sz="1400" dirty="0">
                        <a:latin typeface="Times New Roman" pitchFamily="18" charset="0"/>
                        <a:cs typeface="Times New Roman" pitchFamily="18" charset="0"/>
                      </a:endParaRPr>
                    </a:p>
                  </a:txBody>
                  <a:tcPr/>
                </a:tc>
              </a:tr>
              <a:tr h="472440">
                <a:tc>
                  <a:txBody>
                    <a:bodyPr/>
                    <a:lstStyle/>
                    <a:p>
                      <a:r>
                        <a:rPr lang="ru-RU" sz="1400" dirty="0" smtClean="0"/>
                        <a:t>3</a:t>
                      </a:r>
                      <a:endParaRPr lang="ru-RU" sz="1400" dirty="0">
                        <a:latin typeface="Times New Roman" pitchFamily="18" charset="0"/>
                        <a:cs typeface="Times New Roman" pitchFamily="18" charset="0"/>
                      </a:endParaRPr>
                    </a:p>
                  </a:txBody>
                  <a:tcPr/>
                </a:tc>
                <a:tc>
                  <a:txBody>
                    <a:bodyPr/>
                    <a:lstStyle/>
                    <a:p>
                      <a:r>
                        <a:rPr lang="ru-RU" sz="1400" dirty="0" smtClean="0"/>
                        <a:t>Динамика развития речи</a:t>
                      </a:r>
                      <a:endParaRPr lang="ru-RU" sz="1400" dirty="0">
                        <a:latin typeface="Times New Roman" pitchFamily="18" charset="0"/>
                        <a:cs typeface="Times New Roman" pitchFamily="18" charset="0"/>
                      </a:endParaRPr>
                    </a:p>
                  </a:txBody>
                  <a:tcPr/>
                </a:tc>
                <a:tc>
                  <a:txBody>
                    <a:bodyPr/>
                    <a:lstStyle/>
                    <a:p>
                      <a:r>
                        <a:rPr lang="ru-RU" sz="1400" dirty="0" smtClean="0"/>
                        <a:t>Спонтанно речью не овладевают, нет скачков в темпе развития речи</a:t>
                      </a:r>
                      <a:endParaRPr lang="ru-RU" sz="1400" dirty="0">
                        <a:latin typeface="Times New Roman" pitchFamily="18" charset="0"/>
                        <a:cs typeface="Times New Roman" pitchFamily="18" charset="0"/>
                      </a:endParaRPr>
                    </a:p>
                  </a:txBody>
                  <a:tcPr/>
                </a:tc>
                <a:tc>
                  <a:txBody>
                    <a:bodyPr/>
                    <a:lstStyle/>
                    <a:p>
                      <a:r>
                        <a:rPr lang="ru-RU" sz="1400" dirty="0" smtClean="0"/>
                        <a:t>к 6-7 г. на основе подражания овладевают простым грамматическим стереотипом • по мере овладения стереотипом темп овладения речью ускоряется</a:t>
                      </a:r>
                      <a:endParaRPr lang="ru-RU" sz="1400" dirty="0">
                        <a:latin typeface="Times New Roman" pitchFamily="18" charset="0"/>
                        <a:cs typeface="Times New Roman" pitchFamily="18" charset="0"/>
                      </a:endParaRPr>
                    </a:p>
                  </a:txBody>
                  <a:tcPr/>
                </a:tc>
              </a:tr>
              <a:tr h="624069">
                <a:tc>
                  <a:txBody>
                    <a:bodyPr/>
                    <a:lstStyle/>
                    <a:p>
                      <a:r>
                        <a:rPr lang="ru-RU" sz="1400" dirty="0" smtClean="0"/>
                        <a:t>4</a:t>
                      </a:r>
                      <a:endParaRPr lang="ru-RU" sz="1400" dirty="0">
                        <a:latin typeface="Times New Roman" pitchFamily="18" charset="0"/>
                        <a:cs typeface="Times New Roman" pitchFamily="18" charset="0"/>
                      </a:endParaRPr>
                    </a:p>
                  </a:txBody>
                  <a:tcPr/>
                </a:tc>
                <a:tc>
                  <a:txBody>
                    <a:bodyPr/>
                    <a:lstStyle/>
                    <a:p>
                      <a:r>
                        <a:rPr lang="ru-RU" sz="1400" dirty="0" err="1" smtClean="0"/>
                        <a:t>Импрессивная</a:t>
                      </a:r>
                      <a:r>
                        <a:rPr lang="ru-RU" sz="1400" dirty="0" smtClean="0"/>
                        <a:t> речь, установление </a:t>
                      </a:r>
                      <a:r>
                        <a:rPr lang="ru-RU" sz="1400" dirty="0" err="1" smtClean="0"/>
                        <a:t>причинноследственных</a:t>
                      </a:r>
                      <a:r>
                        <a:rPr lang="ru-RU" sz="1400" dirty="0" smtClean="0"/>
                        <a:t> связей</a:t>
                      </a:r>
                      <a:endParaRPr lang="ru-RU" sz="1400" dirty="0">
                        <a:latin typeface="Times New Roman" pitchFamily="18" charset="0"/>
                        <a:cs typeface="Times New Roman" pitchFamily="18" charset="0"/>
                      </a:endParaRPr>
                    </a:p>
                  </a:txBody>
                  <a:tcPr/>
                </a:tc>
                <a:tc>
                  <a:txBody>
                    <a:bodyPr/>
                    <a:lstStyle/>
                    <a:p>
                      <a:r>
                        <a:rPr lang="ru-RU" sz="1400" dirty="0" smtClean="0"/>
                        <a:t>Понимание обращенной речи относительно сохранно, понимает сложные синтаксические конструкции, делает попытку выражать в речи причинно-следственные связи доступными ему языковыми средствами (интонация, </a:t>
                      </a:r>
                      <a:r>
                        <a:rPr lang="ru-RU" sz="1400" dirty="0" err="1" smtClean="0"/>
                        <a:t>псевдослова</a:t>
                      </a:r>
                      <a:r>
                        <a:rPr lang="ru-RU" sz="1400" dirty="0" smtClean="0"/>
                        <a:t>, звукоподражания, «звуковые жесты», кинетическая речь) </a:t>
                      </a:r>
                      <a:endParaRPr lang="ru-RU" sz="1400" dirty="0">
                        <a:latin typeface="Times New Roman" pitchFamily="18" charset="0"/>
                        <a:cs typeface="Times New Roman" pitchFamily="18" charset="0"/>
                      </a:endParaRPr>
                    </a:p>
                  </a:txBody>
                  <a:tcPr/>
                </a:tc>
                <a:tc>
                  <a:txBody>
                    <a:bodyPr/>
                    <a:lstStyle/>
                    <a:p>
                      <a:r>
                        <a:rPr lang="ru-RU" sz="1400" dirty="0" smtClean="0"/>
                        <a:t>Выражают только самые элементарные </a:t>
                      </a:r>
                      <a:r>
                        <a:rPr lang="ru-RU" sz="1400" dirty="0" err="1" smtClean="0"/>
                        <a:t>причинноследственные</a:t>
                      </a:r>
                      <a:r>
                        <a:rPr lang="ru-RU" sz="1400" dirty="0" smtClean="0"/>
                        <a:t> связи, понимание речи затруднено</a:t>
                      </a:r>
                      <a:endParaRPr lang="ru-RU" sz="1400" dirty="0">
                        <a:latin typeface="Times New Roman" pitchFamily="18" charset="0"/>
                        <a:cs typeface="Times New Roman" pitchFamily="18" charset="0"/>
                      </a:endParaRPr>
                    </a:p>
                  </a:txBody>
                  <a:tcPr/>
                </a:tc>
              </a:tr>
            </a:tbl>
          </a:graphicData>
        </a:graphic>
      </p:graphicFrame>
      <p:sp>
        <p:nvSpPr>
          <p:cNvPr id="8" name="TextBox 7"/>
          <p:cNvSpPr txBox="1"/>
          <p:nvPr/>
        </p:nvSpPr>
        <p:spPr>
          <a:xfrm>
            <a:off x="179512" y="260648"/>
            <a:ext cx="8784976" cy="646331"/>
          </a:xfrm>
          <a:prstGeom prst="rect">
            <a:avLst/>
          </a:prstGeom>
          <a:noFill/>
        </p:spPr>
        <p:txBody>
          <a:bodyPr wrap="square" rtlCol="0">
            <a:spAutoFit/>
          </a:bodyPr>
          <a:lstStyle/>
          <a:p>
            <a:r>
              <a:rPr lang="ru-RU" b="1" dirty="0">
                <a:solidFill>
                  <a:schemeClr val="accent6">
                    <a:lumMod val="75000"/>
                  </a:schemeClr>
                </a:solidFill>
              </a:rPr>
              <a:t>Дифференциальная диагностика моторной алалии и </a:t>
            </a:r>
            <a:r>
              <a:rPr lang="ru-RU" b="1" dirty="0" smtClean="0">
                <a:solidFill>
                  <a:schemeClr val="accent6">
                    <a:lumMod val="75000"/>
                  </a:schemeClr>
                </a:solidFill>
              </a:rPr>
              <a:t>нарушений речи, </a:t>
            </a:r>
          </a:p>
          <a:p>
            <a:r>
              <a:rPr lang="ru-RU" b="1" dirty="0" smtClean="0">
                <a:solidFill>
                  <a:schemeClr val="accent6">
                    <a:lumMod val="75000"/>
                  </a:schemeClr>
                </a:solidFill>
              </a:rPr>
              <a:t>вызванных интеллектуальной недостаточностью</a:t>
            </a:r>
            <a:endParaRPr lang="ru-RU" dirty="0"/>
          </a:p>
        </p:txBody>
      </p:sp>
    </p:spTree>
    <p:extLst>
      <p:ext uri="{BB962C8B-B14F-4D97-AF65-F5344CB8AC3E}">
        <p14:creationId xmlns:p14="http://schemas.microsoft.com/office/powerpoint/2010/main" xmlns="" val="11960370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5" name="Таблица 4"/>
          <p:cNvGraphicFramePr>
            <a:graphicFrameLocks noGrp="1"/>
          </p:cNvGraphicFramePr>
          <p:nvPr>
            <p:extLst>
              <p:ext uri="{D42A27DB-BD31-4B8C-83A1-F6EECF244321}">
                <p14:modId xmlns:p14="http://schemas.microsoft.com/office/powerpoint/2010/main" xmlns="" val="4180675068"/>
              </p:ext>
            </p:extLst>
          </p:nvPr>
        </p:nvGraphicFramePr>
        <p:xfrm>
          <a:off x="215516" y="980728"/>
          <a:ext cx="8712968" cy="4737662"/>
        </p:xfrm>
        <a:graphic>
          <a:graphicData uri="http://schemas.openxmlformats.org/drawingml/2006/table">
            <a:tbl>
              <a:tblPr firstRow="1" bandRow="1">
                <a:tableStyleId>{E8B1032C-EA38-4F05-BA0D-38AFFFC7BED3}</a:tableStyleId>
              </a:tblPr>
              <a:tblGrid>
                <a:gridCol w="432048"/>
                <a:gridCol w="1656184"/>
                <a:gridCol w="3096344"/>
                <a:gridCol w="3528392"/>
              </a:tblGrid>
              <a:tr h="874383">
                <a:tc>
                  <a:txBody>
                    <a:bodyPr/>
                    <a:lstStyle/>
                    <a:p>
                      <a:endParaRPr lang="ru-RU" sz="1400" b="0" dirty="0" smtClean="0">
                        <a:latin typeface="Times New Roman" pitchFamily="18" charset="0"/>
                        <a:cs typeface="Times New Roman" pitchFamily="18" charset="0"/>
                      </a:endParaRPr>
                    </a:p>
                    <a:p>
                      <a:r>
                        <a:rPr lang="ru-RU" sz="1400" b="0" dirty="0" smtClean="0">
                          <a:latin typeface="Times New Roman" pitchFamily="18" charset="0"/>
                          <a:cs typeface="Times New Roman" pitchFamily="18" charset="0"/>
                        </a:rPr>
                        <a:t>5</a:t>
                      </a:r>
                      <a:endParaRPr lang="ru-RU" sz="1400" b="0" dirty="0">
                        <a:latin typeface="Times New Roman" pitchFamily="18" charset="0"/>
                        <a:cs typeface="Times New Roman" pitchFamily="18" charset="0"/>
                      </a:endParaRPr>
                    </a:p>
                  </a:txBody>
                  <a:tcPr/>
                </a:tc>
                <a:tc>
                  <a:txBody>
                    <a:bodyPr/>
                    <a:lstStyle/>
                    <a:p>
                      <a:endParaRPr lang="ru-RU" sz="1400" b="0" dirty="0" smtClean="0">
                        <a:latin typeface="Times New Roman" pitchFamily="18" charset="0"/>
                        <a:cs typeface="Times New Roman" pitchFamily="18" charset="0"/>
                      </a:endParaRPr>
                    </a:p>
                    <a:p>
                      <a:r>
                        <a:rPr lang="ru-RU" sz="1400" b="0" dirty="0" smtClean="0">
                          <a:latin typeface="Times New Roman" pitchFamily="18" charset="0"/>
                          <a:cs typeface="Times New Roman" pitchFamily="18" charset="0"/>
                        </a:rPr>
                        <a:t>Формально-языковые нарушения речи (грамматический строй речи)</a:t>
                      </a:r>
                      <a:endParaRPr lang="ru-RU" sz="1400" b="0" dirty="0">
                        <a:latin typeface="Times New Roman" pitchFamily="18" charset="0"/>
                        <a:cs typeface="Times New Roman" pitchFamily="18" charset="0"/>
                      </a:endParaRPr>
                    </a:p>
                  </a:txBody>
                  <a:tcPr/>
                </a:tc>
                <a:tc>
                  <a:txBody>
                    <a:bodyPr/>
                    <a:lstStyle/>
                    <a:p>
                      <a:endParaRPr lang="ru-RU" sz="1400" b="0" dirty="0" smtClean="0">
                        <a:latin typeface="Times New Roman" pitchFamily="18" charset="0"/>
                        <a:cs typeface="Times New Roman" pitchFamily="18" charset="0"/>
                      </a:endParaRPr>
                    </a:p>
                    <a:p>
                      <a:r>
                        <a:rPr lang="ru-RU" sz="1400" b="0" dirty="0" err="1" smtClean="0">
                          <a:latin typeface="Times New Roman" pitchFamily="18" charset="0"/>
                          <a:cs typeface="Times New Roman" pitchFamily="18" charset="0"/>
                        </a:rPr>
                        <a:t>Аграмматизм</a:t>
                      </a:r>
                      <a:r>
                        <a:rPr lang="ru-RU" sz="1400" b="0" dirty="0" smtClean="0">
                          <a:latin typeface="Times New Roman" pitchFamily="18" charset="0"/>
                          <a:cs typeface="Times New Roman" pitchFamily="18" charset="0"/>
                        </a:rPr>
                        <a:t> (на уровне синтаксиса связного текста и отдельных высказываний, на морфологическом уровне), трудности поиска слов, выбора морфем и установления порядка следования слов</a:t>
                      </a:r>
                      <a:endParaRPr lang="ru-RU" sz="1400" b="0" dirty="0">
                        <a:latin typeface="Times New Roman" pitchFamily="18" charset="0"/>
                        <a:cs typeface="Times New Roman" pitchFamily="18" charset="0"/>
                      </a:endParaRPr>
                    </a:p>
                  </a:txBody>
                  <a:tcPr/>
                </a:tc>
                <a:tc>
                  <a:txBody>
                    <a:bodyPr/>
                    <a:lstStyle/>
                    <a:p>
                      <a:endParaRPr lang="ru-RU" sz="1400" b="0" dirty="0" smtClean="0">
                        <a:latin typeface="Times New Roman" pitchFamily="18" charset="0"/>
                        <a:cs typeface="Times New Roman" pitchFamily="18" charset="0"/>
                      </a:endParaRPr>
                    </a:p>
                    <a:p>
                      <a:r>
                        <a:rPr lang="ru-RU" sz="1400" b="0" dirty="0" smtClean="0">
                          <a:latin typeface="Times New Roman" pitchFamily="18" charset="0"/>
                          <a:cs typeface="Times New Roman" pitchFamily="18" charset="0"/>
                        </a:rPr>
                        <a:t>Речь логически бедная или алогичная может быть правильной в формально-языковом (грамматическом) отношении</a:t>
                      </a:r>
                      <a:endParaRPr lang="ru-RU" sz="1400" b="0" dirty="0">
                        <a:latin typeface="Times New Roman" pitchFamily="18" charset="0"/>
                        <a:cs typeface="Times New Roman" pitchFamily="18" charset="0"/>
                      </a:endParaRPr>
                    </a:p>
                  </a:txBody>
                  <a:tcPr/>
                </a:tc>
              </a:tr>
              <a:tr h="536023">
                <a:tc>
                  <a:txBody>
                    <a:bodyPr/>
                    <a:lstStyle/>
                    <a:p>
                      <a:r>
                        <a:rPr lang="ru-RU" sz="1400" dirty="0" smtClean="0">
                          <a:latin typeface="Times New Roman" pitchFamily="18" charset="0"/>
                          <a:cs typeface="Times New Roman" pitchFamily="18" charset="0"/>
                        </a:rPr>
                        <a:t>6</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Запас знаний и представлений</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С трудом актуализируется в речи</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Ограничен </a:t>
                      </a:r>
                      <a:endParaRPr lang="ru-RU" sz="1400" dirty="0">
                        <a:latin typeface="Times New Roman" pitchFamily="18" charset="0"/>
                        <a:cs typeface="Times New Roman" pitchFamily="18" charset="0"/>
                      </a:endParaRPr>
                    </a:p>
                  </a:txBody>
                  <a:tcPr/>
                </a:tc>
              </a:tr>
              <a:tr h="641544">
                <a:tc>
                  <a:txBody>
                    <a:bodyPr/>
                    <a:lstStyle/>
                    <a:p>
                      <a:r>
                        <a:rPr lang="ru-RU" sz="1400" dirty="0" smtClean="0">
                          <a:latin typeface="Times New Roman" pitchFamily="18" charset="0"/>
                          <a:cs typeface="Times New Roman" pitchFamily="18" charset="0"/>
                        </a:rPr>
                        <a:t>7</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Невербальное мышление</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Сохранно (классификация, исключение 4-го лишнего, сравнение)</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Нарушено вербальное мышление</a:t>
                      </a:r>
                      <a:endParaRPr lang="ru-RU" sz="1400" dirty="0">
                        <a:latin typeface="Times New Roman" pitchFamily="18" charset="0"/>
                        <a:cs typeface="Times New Roman" pitchFamily="18" charset="0"/>
                      </a:endParaRPr>
                    </a:p>
                  </a:txBody>
                  <a:tcPr/>
                </a:tc>
              </a:tr>
              <a:tr h="582592">
                <a:tc>
                  <a:txBody>
                    <a:bodyPr/>
                    <a:lstStyle/>
                    <a:p>
                      <a:r>
                        <a:rPr lang="ru-RU" sz="1400" dirty="0" smtClean="0">
                          <a:latin typeface="Times New Roman" pitchFamily="18" charset="0"/>
                          <a:cs typeface="Times New Roman" pitchFamily="18" charset="0"/>
                        </a:rPr>
                        <a:t>8</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Невербальное мышление</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Сохранно (классификация, исключение 4-го лишнего, сравнение)</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Нарушено вербальное мышление</a:t>
                      </a:r>
                      <a:endParaRPr lang="ru-RU" sz="1400" dirty="0">
                        <a:latin typeface="Times New Roman" pitchFamily="18" charset="0"/>
                        <a:cs typeface="Times New Roman" pitchFamily="18" charset="0"/>
                      </a:endParaRPr>
                    </a:p>
                  </a:txBody>
                  <a:tcPr/>
                </a:tc>
              </a:tr>
              <a:tr h="504056">
                <a:tc>
                  <a:txBody>
                    <a:bodyPr/>
                    <a:lstStyle/>
                    <a:p>
                      <a:r>
                        <a:rPr lang="ru-RU" sz="1400" dirty="0" smtClean="0">
                          <a:latin typeface="Times New Roman" pitchFamily="18" charset="0"/>
                          <a:cs typeface="Times New Roman" pitchFamily="18" charset="0"/>
                        </a:rPr>
                        <a:t>9</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Степень обучаемости</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Высокая</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Низкая</a:t>
                      </a:r>
                      <a:endParaRPr lang="ru-RU" sz="1400" dirty="0">
                        <a:latin typeface="Times New Roman" pitchFamily="18" charset="0"/>
                        <a:cs typeface="Times New Roman" pitchFamily="18" charset="0"/>
                      </a:endParaRPr>
                    </a:p>
                  </a:txBody>
                  <a:tcPr/>
                </a:tc>
              </a:tr>
              <a:tr h="874383">
                <a:tc>
                  <a:txBody>
                    <a:bodyPr/>
                    <a:lstStyle/>
                    <a:p>
                      <a:r>
                        <a:rPr lang="ru-RU" sz="1400" dirty="0" smtClean="0">
                          <a:latin typeface="Times New Roman" pitchFamily="18" charset="0"/>
                          <a:cs typeface="Times New Roman" pitchFamily="18" charset="0"/>
                        </a:rPr>
                        <a:t>10</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Критичность</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Критичны к своей собственной речи, речевой негативизм</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Некритичны</a:t>
                      </a:r>
                      <a:endParaRPr lang="ru-RU" sz="14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xmlns="" val="40936459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632</TotalTime>
  <Words>943</Words>
  <Application>Microsoft Office PowerPoint</Application>
  <PresentationFormat>Экран (4:3)</PresentationFormat>
  <Paragraphs>187</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NewsPrint</vt:lpstr>
      <vt:lpstr>Дифференциальная диагностика моторной алалии </vt:lpstr>
      <vt:lpstr> Алалия  это грубое недоразвитие или полное отсутствие речи,  вызванное органическими поражениями  корковых речевых центров головного мозга,  произошедшими внутриутробно или в первые три года жизни ребенка.   При алалии отмечается позднее появление речевых реакций,  бедность словарного запаса, аграмматизмы,  нарушение слоговой структуры,  звукопроизношения и фонематических процессов.   </vt:lpstr>
      <vt:lpstr>Слайд 3</vt:lpstr>
      <vt:lpstr>Дифференциальная диагностика моторной алалии и ЗРР</vt:lpstr>
      <vt:lpstr>Слайд 5</vt:lpstr>
      <vt:lpstr>Дифференциальная диагностика моторной алалии и анартрии (дизартрии)</vt:lpstr>
      <vt:lpstr>Слайд 7</vt:lpstr>
      <vt:lpstr> </vt:lpstr>
      <vt:lpstr>Слайд 9</vt:lpstr>
      <vt:lpstr> Отличие моторной (экспрессивной) алалии от сенсорной алалии                                                                  При экспрессивной алалии:  - сохранно восприятие речи на перцептивном уровне;  - соответствующее возрасту понимание речи; - понимание возможно без опоры на зрительное восприятие артикуляции;    хорошее слуховое внимание;  - отсутствие эхолалии;     в некоторых случаях невозможность повторения (дети с импрессивной алалией, как правило,      многое повторяют, но не понимают повторенного);  - стремление к языковой (вербальной и невербальной) коммуникации;  - использование мимикожестикуляторной речи, мелодики, звукоподражания, «звуковых жестов» как компенсаторных средств;  - намного лучше динамика в усвоении языка при его спонтанном и направленном формировании.</vt:lpstr>
      <vt:lpstr>Отличие моторной (экспрессивной) алалии от фонематической дислалии   При фонематической дислалии основными симптомами являются непостоянные и разнообразные замены, пропуски и перестановки звуков. Они выступают как частичные расстройства языковой системы.  Для алалии характерно расстройство всей системы языка (фонематической, грамматической и лексической подсистем).  У части детей с алалией отмечается преимущественное расстройство какой-либо из них.   На поздних этапах развития алалии, когда в речи некоторых детей выявляются только фонематические нарушения, а расстройства других подсистем языка могут отсутствовать или же быть невыраженными, возникают трудности в различении фонематической дислалии и алалии.  В таких случаях решающее значение для дифференциального диагноза имеет анамнез. </vt:lpstr>
      <vt:lpstr>Отличие моторной (экспрессивной) алалии                                                          от органической (механической) дислалии   Механическая дислалия – нарушение звукопроизношения, обусловленное анатомическими дефектами периферического аппарата речи (органов артикуляции) при сохранном слухе и сохранной иннервации периферического аппарата речи.  При алалии неправильно функционируют все языковые подсистемы, при органической дислалии неправильно функционирует, прежде всего, фонетическая подсистема.   При органической дислалии в основном характерны искажения произношения звуков и нарушения просодики  При алалии наблюдаются непостоянные и разнообразные замены, пропуски, перестановки и повторения звуков при  сохранной, как правило, просодии. Причем эти симптомы у детей с алалией обусловлены не сенсомоторными расстройствами, а расстройствами структурно-функциональной стороны языка, и поэтому могут быть квалифицированы как фонематические (в отличие от сенсомоторных фонетических).   . </vt:lpstr>
      <vt:lpstr>Отличие моторной (экспрессивной) алалии от афонии   Афония — полное отсутствие голоса.  Больной говорит шёпотом различной громкости и внятности.  При попытках фонации на кашле появляется громкий звук голоса (в отличие от органических нарушений).  При этом напрягаются мышцы шеи, гортани, брюшного пресса, краснеет лицо.  При алалии имеются невербальные вокализации:  мелодика, звукоподражания.   При афонии обязательно фониатрическое обследование и лечение. </vt:lpstr>
      <vt:lpstr>                                                              Алалия  это форма патологии речевой деятельности, которая возникает в результате избирательного, парциального расстройства психической деятельности, а именно результат неусвоения в онтогенезе структурно-функциональных закономерностей языка при полной или относительной сохранности у детей неязыковых психических процессов.  Нарушения развития речи, обусловленные умственной отсталостью, являются результатом патологии познавательной деятельности.  При алалии лучше понимание речи, особенно при восприятии сложных синтаксических конструкций, выражающих сложные отношения между фактами действительности. При алалии имеется попытка выражать в речи причинно-следственные связи доступными детям языковыми средствами. Такие попытки имеются даже у детей с самой тяжелой степенью расстройства языковой системы, если принимать во внимание ситуацию, контекст высказывания и невербальные языковые средства (интонацию, псевдослова, звукоподражания, «звуковые жесты», кинетическую речь).  Умственно отсталые либо вовсе не выражают в речи причинно-следственные связи, либо выражают только самые элементарные из них.  При алалии имеются формально-языковые нарушения речи, которые проявляются в аграмматизме (на уровне синтаксиса связного текста и отдельных высказываний, на морфологическом уровне), а также в трудностях поиска слов, выбора фонем и установления порядка их следования.   У умственно отсталых речь логически бедная или даже алогичная может быть правильной в формально-языковом, в частности, в грамматическом отношении.  Дети с алалией обладают довольно большим запасом так называемых «предметных знаний», но часто не могут актуализировать их в речи.   У детей с умственной отсталостью запас этих знаний предельно ограничен, а нарушений их актуализации в речи может и не быть.  У детей с моторной алалией в большинстве случаев сохранно невербальное мышление (классификация, исключение 4-го лишнего, сравнение); степень обучаемости при моторной алалии выше, чем при наличии умственной отсталости. У детей с моторной алалией имеется критичное отношение к своей речи. </vt:lpstr>
      <vt:lpstr>Отличие моторной (экспрессивной) алалии                                                           от детского аутизма (синдром Каннера)  Аутизм – нарушение психического развития, сопровождающееся дефицитом социальных взаимодействий, затруднением взаимного контакта при общении с другими людьми, повторяющимися действиями и ограничением интересов.   У детей с моторной алалией имеется сохранность постоянных реакций на обращенную речь,  дети с аутизмом не реагируют на обращенную речь.   У детей с алалией отсутствуют типичные для детей с аутизмом психопатологические симптомы.  Дети с алалией обладают экспрессивной речью, и они в большинстве ситуаций активно используют зачатки речи (вербальной и невербальной), а также хорошо развитую у них мимико-жестикуляторную речь.  У детей с моторной алалией отсутствуют непосредственные и отставленные во времени эхолалии  ( неконтролируемое автоматическое повторение слов, услышанных в чужой речи).  У детей с аутизмом имеется одновременное употребление «лепетных» и сложно организованных, правильных по языковой структуре высказываний;  своеобразное нарушение просодии (чрезмерное замедление темпа, скандированное и рифмованное произношение).  При моторной алалии имеется стремление к контактам, за исключением случаев речевого негативизма;  у детей с моторной алалией наблюдается интерес к новому, адекватность эмоций.  У детей с алалией отсутствуют стереотипии (нарушение психиатрического характера, при котором больной повторяет одни и те же действия без смысловой или целевой нагрузки. Двигательные стереотипии у детей наиболее ярко выражены при аутизме и других подобных расстройствах) в движениях и действиях.     </vt:lpstr>
      <vt:lpstr>                                             Список литературы  1. Аманатова М. М. Дифференциация моторной алалии от сходных форм речевых нарушений  / Аманатова М. М. // Логопедия сегодня. - 2007. - № 4. -С. 45-49.  2. Визель Т. Г. Алалия и афазия: сходства и различия: нейропсихологический аспект  / Визель Т. Г., Лапина Н. М. //Логопедия. - 2006. - №3. - С. 20 - 25.  3. Логопедия : учебник для студ. дефектолог. фак. пед. вузов / под ред. Л. С. Волковой. -  М. : ВЛАДОС, 2007; 2008.  5. Смирнова И. А. Логопедическая диагностика, коррекция и профилактика нарушений речи у дошкольников с ДЦП. Алалия, дизартрия, ОНР: Учебно-методическое пособие для логопедов и дефектологов. – СПб., «ДЕТСТВОПРЕСС», 2007. – 2007.  6. Соботович Е. Ф. Речевое недоразвитие у детей и пути его коррекции : (дети с нарушением интеллекта и мотор. алалией)  / Е. Ф. Соботович. - М. :Классикс стиль, 2003.  7. Хватцев М. Е. Логопедия  - М. : ВЛАДОС, 2010. - 293 с.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Дифференциальная диагностика моторной алалии</dc:title>
  <dc:creator>User</dc:creator>
  <cp:lastModifiedBy>Пользователь Windows</cp:lastModifiedBy>
  <cp:revision>33</cp:revision>
  <dcterms:created xsi:type="dcterms:W3CDTF">2020-11-16T13:31:19Z</dcterms:created>
  <dcterms:modified xsi:type="dcterms:W3CDTF">2021-01-28T07:43:24Z</dcterms:modified>
</cp:coreProperties>
</file>