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7" r:id="rId4"/>
    <p:sldId id="258" r:id="rId5"/>
    <p:sldId id="259" r:id="rId6"/>
    <p:sldId id="263" r:id="rId7"/>
    <p:sldId id="264" r:id="rId8"/>
    <p:sldId id="265" r:id="rId9"/>
    <p:sldId id="278" r:id="rId10"/>
    <p:sldId id="279" r:id="rId11"/>
    <p:sldId id="267" r:id="rId12"/>
    <p:sldId id="270" r:id="rId13"/>
    <p:sldId id="284" r:id="rId14"/>
    <p:sldId id="281" r:id="rId15"/>
    <p:sldId id="285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03" t="16449" r="39546" b="24533"/>
          <a:stretch/>
        </p:blipFill>
        <p:spPr>
          <a:xfrm>
            <a:off x="0" y="0"/>
            <a:ext cx="917318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620688"/>
            <a:ext cx="54006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  <a:latin typeface="Monotype Corsiva" pitchFamily="66" charset="0"/>
              </a:rPr>
              <a:t>Презентация опыты работы по педагогическому проекту </a:t>
            </a:r>
          </a:p>
          <a:p>
            <a:pPr algn="ctr"/>
            <a:r>
              <a:rPr lang="ru-RU" sz="4000" b="1" dirty="0" smtClean="0">
                <a:solidFill>
                  <a:srgbClr val="800000"/>
                </a:solidFill>
                <a:latin typeface="Monotype Corsiva" pitchFamily="66" charset="0"/>
              </a:rPr>
              <a:t>«Творческая мастерская» </a:t>
            </a:r>
            <a:r>
              <a:rPr 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в рамках работы с родителями   ДОУ</a:t>
            </a:r>
          </a:p>
          <a:p>
            <a:endParaRPr lang="ru-RU" dirty="0">
              <a:solidFill>
                <a:srgbClr val="800000"/>
              </a:solidFill>
              <a:latin typeface="Monotype Corsiva" pitchFamily="66" charset="0"/>
            </a:endParaRPr>
          </a:p>
          <a:p>
            <a:endParaRPr lang="ru-RU" sz="2800" dirty="0">
              <a:solidFill>
                <a:srgbClr val="800000"/>
              </a:solidFill>
              <a:latin typeface="Monotype Corsiva" pitchFamily="66" charset="0"/>
            </a:endParaRPr>
          </a:p>
          <a:p>
            <a:endParaRPr lang="ru-RU" sz="2800" dirty="0" smtClean="0">
              <a:solidFill>
                <a:srgbClr val="800000"/>
              </a:solidFill>
              <a:latin typeface="Monotype Corsiva" pitchFamily="66" charset="0"/>
            </a:endParaRPr>
          </a:p>
          <a:p>
            <a:pPr algn="r"/>
            <a:r>
              <a:rPr lang="ru-RU" sz="2800" dirty="0" smtClean="0">
                <a:solidFill>
                  <a:srgbClr val="800000"/>
                </a:solidFill>
                <a:latin typeface="Monotype Corsiva" pitchFamily="66" charset="0"/>
              </a:rPr>
              <a:t>Подготовила:  </a:t>
            </a:r>
            <a:endParaRPr lang="ru-RU" sz="2800" dirty="0" smtClean="0">
              <a:solidFill>
                <a:srgbClr val="800000"/>
              </a:solidFill>
              <a:latin typeface="Monotype Corsiva" pitchFamily="66" charset="0"/>
            </a:endParaRPr>
          </a:p>
          <a:p>
            <a:pPr algn="r"/>
            <a:r>
              <a:rPr lang="ru-RU" sz="2800" dirty="0">
                <a:solidFill>
                  <a:srgbClr val="800000"/>
                </a:solidFill>
                <a:latin typeface="Monotype Corsiva" pitchFamily="66" charset="0"/>
              </a:rPr>
              <a:t>	</a:t>
            </a:r>
            <a:r>
              <a:rPr lang="ru-RU" sz="2800" dirty="0" smtClean="0">
                <a:solidFill>
                  <a:srgbClr val="800000"/>
                </a:solidFill>
                <a:latin typeface="Monotype Corsiva" pitchFamily="66" charset="0"/>
              </a:rPr>
              <a:t>	  Беляевских  Т.А.</a:t>
            </a:r>
          </a:p>
          <a:p>
            <a:pPr algn="r"/>
            <a:endParaRPr lang="ru-RU" sz="2800" dirty="0">
              <a:solidFill>
                <a:srgbClr val="800000"/>
              </a:solidFill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solidFill>
                  <a:srgbClr val="800000"/>
                </a:solidFill>
                <a:latin typeface="Monotype Corsiva" pitchFamily="66" charset="0"/>
              </a:rPr>
              <a:t>23.10.2019 год</a:t>
            </a:r>
            <a:endParaRPr lang="ru-RU" sz="2400" dirty="0">
              <a:solidFill>
                <a:srgbClr val="8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6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97" t="18012" r="46450" b="2797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89171" y="819167"/>
            <a:ext cx="50548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800000"/>
                </a:solidFill>
                <a:latin typeface="Monotype Corsiva" pitchFamily="66" charset="0"/>
              </a:rPr>
              <a:t>Мастер – класс с </a:t>
            </a:r>
            <a:r>
              <a:rPr lang="ru-RU" sz="3600" b="1" dirty="0" smtClean="0">
                <a:solidFill>
                  <a:srgbClr val="800000"/>
                </a:solidFill>
                <a:latin typeface="Monotype Corsiva" pitchFamily="66" charset="0"/>
              </a:rPr>
              <a:t>педагогами:</a:t>
            </a:r>
            <a:endParaRPr lang="ru-RU" sz="3600" dirty="0">
              <a:solidFill>
                <a:srgbClr val="800000"/>
              </a:solidFill>
              <a:latin typeface="Monotype Corsiva" pitchFamily="66" charset="0"/>
            </a:endParaRPr>
          </a:p>
          <a:p>
            <a:pPr algn="ctr"/>
            <a:r>
              <a:rPr lang="ru-RU" sz="3600" b="1" dirty="0">
                <a:solidFill>
                  <a:srgbClr val="800000"/>
                </a:solidFill>
                <a:latin typeface="Monotype Corsiva" pitchFamily="66" charset="0"/>
              </a:rPr>
              <a:t>«</a:t>
            </a:r>
            <a:r>
              <a:rPr lang="ru-RU" sz="3600" b="1" dirty="0" err="1">
                <a:solidFill>
                  <a:srgbClr val="800000"/>
                </a:solidFill>
                <a:latin typeface="Monotype Corsiva" pitchFamily="66" charset="0"/>
              </a:rPr>
              <a:t>Фоамиран</a:t>
            </a:r>
            <a:r>
              <a:rPr lang="ru-RU" sz="3600" b="1" dirty="0">
                <a:solidFill>
                  <a:srgbClr val="800000"/>
                </a:solidFill>
                <a:latin typeface="Monotype Corsiva" pitchFamily="66" charset="0"/>
              </a:rPr>
              <a:t> – чудо бумага»</a:t>
            </a:r>
            <a:endParaRPr lang="ru-RU" sz="3600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D:\МАСТЕР - КЛАССЫ\мастер - класс фоамиран - чудо бумага 24 ноября 2017 год\DSCN81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0653" y="3464527"/>
            <a:ext cx="4274693" cy="320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АСТЕР - КЛАССЫ\мастер - класс фоамиран - чудо бумага 24 ноября 2017 год\DSCN81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039" y="620688"/>
            <a:ext cx="3290486" cy="246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АСТЕР - КЛАССЫ\мастер - класс фоамиран - чудо бумага 24 ноября 2017 год\DSCN81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937" y="3833645"/>
            <a:ext cx="3487749" cy="261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13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97" t="18012" r="46450" b="27975"/>
          <a:stretch/>
        </p:blipFill>
        <p:spPr>
          <a:xfrm>
            <a:off x="-1" y="-171400"/>
            <a:ext cx="9144001" cy="7029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9952" y="165415"/>
            <a:ext cx="48309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800000"/>
                </a:solidFill>
                <a:latin typeface="Monotype Corsiva" pitchFamily="66" charset="0"/>
              </a:rPr>
              <a:t>Мастер – класс по изготовлению</a:t>
            </a:r>
            <a:endParaRPr lang="ru-RU" sz="2800" i="1" dirty="0">
              <a:solidFill>
                <a:srgbClr val="800000"/>
              </a:solidFill>
              <a:latin typeface="Monotype Corsiva" pitchFamily="66" charset="0"/>
            </a:endParaRPr>
          </a:p>
          <a:p>
            <a:pPr algn="ctr"/>
            <a:r>
              <a:rPr lang="ru-RU" sz="2800" b="1" i="1" dirty="0">
                <a:solidFill>
                  <a:srgbClr val="800000"/>
                </a:solidFill>
                <a:latin typeface="Monotype Corsiva" pitchFamily="66" charset="0"/>
              </a:rPr>
              <a:t>корзиночки из </a:t>
            </a:r>
            <a:r>
              <a:rPr lang="ru-RU" sz="2800" b="1" i="1" dirty="0" err="1" smtClean="0">
                <a:solidFill>
                  <a:srgbClr val="800000"/>
                </a:solidFill>
                <a:latin typeface="Monotype Corsiva" pitchFamily="66" charset="0"/>
              </a:rPr>
              <a:t>фоамирана</a:t>
            </a:r>
            <a:endParaRPr lang="ru-RU" sz="2800" b="1" i="1" dirty="0" smtClean="0">
              <a:solidFill>
                <a:srgbClr val="800000"/>
              </a:solidFill>
              <a:latin typeface="Monotype Corsiva" pitchFamily="66" charset="0"/>
            </a:endParaRPr>
          </a:p>
          <a:p>
            <a:pPr algn="ctr"/>
            <a:r>
              <a:rPr lang="ru-RU" sz="2800" b="1" i="1" dirty="0" smtClean="0">
                <a:solidFill>
                  <a:srgbClr val="800000"/>
                </a:solidFill>
                <a:latin typeface="Monotype Corsiva" pitchFamily="66" charset="0"/>
              </a:rPr>
              <a:t> </a:t>
            </a:r>
            <a:r>
              <a:rPr lang="ru-RU" sz="2800" b="1" i="1" dirty="0">
                <a:solidFill>
                  <a:srgbClr val="800000"/>
                </a:solidFill>
                <a:latin typeface="Monotype Corsiva" pitchFamily="66" charset="0"/>
              </a:rPr>
              <a:t>для пасхального яйца</a:t>
            </a:r>
            <a:endParaRPr lang="ru-RU" sz="2800" i="1" dirty="0">
              <a:solidFill>
                <a:srgbClr val="800000"/>
              </a:solidFill>
              <a:latin typeface="Monotype Corsiva" pitchFamily="66" charset="0"/>
            </a:endParaRPr>
          </a:p>
          <a:p>
            <a:pPr algn="ctr"/>
            <a:r>
              <a:rPr lang="ru-RU" sz="2800" b="1" i="1" dirty="0">
                <a:solidFill>
                  <a:srgbClr val="800000"/>
                </a:solidFill>
                <a:latin typeface="Monotype Corsiva" pitchFamily="66" charset="0"/>
              </a:rPr>
              <a:t>в рамках творческого отчета</a:t>
            </a:r>
            <a:endParaRPr lang="ru-RU" sz="2800" i="1" dirty="0">
              <a:solidFill>
                <a:srgbClr val="800000"/>
              </a:solidFill>
              <a:latin typeface="Monotype Corsiva" pitchFamily="66" charset="0"/>
            </a:endParaRPr>
          </a:p>
          <a:p>
            <a:pPr algn="ctr"/>
            <a:r>
              <a:rPr lang="ru-RU" sz="2800" b="1" i="1" dirty="0">
                <a:solidFill>
                  <a:srgbClr val="800000"/>
                </a:solidFill>
                <a:latin typeface="Monotype Corsiva" pitchFamily="66" charset="0"/>
              </a:rPr>
              <a:t>«Современные формы взаимодействия дошкольников образовательного учреждения с семьями дошкольников»</a:t>
            </a:r>
            <a:endParaRPr lang="ru-RU" sz="2800" i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D:\2018-2019 УЧЕБНЫЙ ГОД\СКАЗКА\мастер - класс 25 апреля творческий отчет край\ZcFbO75Uqe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3794" y="3704845"/>
            <a:ext cx="3802923" cy="285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2018-2019 УЧЕБНЫЙ ГОД\СКАЗКА\мастер - класс 25 апреля творческий отчет край\QdpLEJKFl6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328" y="3868959"/>
            <a:ext cx="3584104" cy="268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2018-2019 УЧЕБНЫЙ ГОД\СКАЗКА\мастер - класс 25 апреля творческий отчет край\QWliCEOQ1j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332" y="599799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588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97" t="18012" r="46450" b="27975"/>
          <a:stretch/>
        </p:blipFill>
        <p:spPr>
          <a:xfrm>
            <a:off x="-3985" y="0"/>
            <a:ext cx="9144001" cy="68827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89365" y="90872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800000"/>
                </a:solidFill>
                <a:latin typeface="Monotype Corsiva" pitchFamily="66" charset="0"/>
              </a:rPr>
              <a:t>Мастер – класс для </a:t>
            </a:r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родителей:</a:t>
            </a:r>
            <a:endParaRPr lang="ru-RU" sz="3200" b="1" dirty="0">
              <a:solidFill>
                <a:srgbClr val="80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«Букет  из конфет» в рамках  Дня матери</a:t>
            </a:r>
            <a:endParaRPr lang="ru-RU" sz="32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535" y="213404"/>
            <a:ext cx="3807408" cy="28555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5" y="3717032"/>
            <a:ext cx="3803915" cy="2852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1162" y="3441382"/>
            <a:ext cx="364840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22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97" t="18012" r="46450" b="27975"/>
          <a:stretch/>
        </p:blipFill>
        <p:spPr>
          <a:xfrm>
            <a:off x="3270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27984" y="18864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800000"/>
                </a:solidFill>
                <a:latin typeface="Monotype Corsiva" pitchFamily="66" charset="0"/>
              </a:rPr>
              <a:t>Мастер – класс для </a:t>
            </a:r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педагогов:</a:t>
            </a:r>
            <a:endParaRPr lang="ru-RU" sz="3200" b="1" dirty="0">
              <a:solidFill>
                <a:srgbClr val="80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«Серебристая  снежинка» </a:t>
            </a: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в рамках благотворительного рождественского марафона</a:t>
            </a:r>
            <a:endParaRPr lang="ru-RU" sz="32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28" b="40592"/>
          <a:stretch/>
        </p:blipFill>
        <p:spPr>
          <a:xfrm>
            <a:off x="323527" y="436742"/>
            <a:ext cx="3827727" cy="3712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5752" y="3235628"/>
            <a:ext cx="4176464" cy="3132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23" b="21297"/>
          <a:stretch/>
        </p:blipFill>
        <p:spPr>
          <a:xfrm>
            <a:off x="86932" y="4769188"/>
            <a:ext cx="4215432" cy="181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49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97" t="18012" r="46450" b="27975"/>
          <a:stretch/>
        </p:blipFill>
        <p:spPr>
          <a:xfrm>
            <a:off x="31334" y="46167"/>
            <a:ext cx="914400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612845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Таким образом творческая мастерская – как одна из форм взаимодействия детского сада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родителями,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помогает не только наладить эмоциональный контакт с родителями,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и улучшить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детско-родительские отношения на основе предметной совместной деятельности,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стать своеобразным клубом для детей и родителей.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Подобная форма вовлечения семей воспитанников в образовательный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 детского сада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способствует установлению партнерских отношений между педагогами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родителями и обогащению предметно – развивающей среды в группе.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5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97" t="18012" r="46450" b="27975"/>
          <a:stretch/>
        </p:blipFill>
        <p:spPr>
          <a:xfrm>
            <a:off x="-34846" y="0"/>
            <a:ext cx="914400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612845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3385" y="15702"/>
            <a:ext cx="842493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План работы с родителями в рамках проекта «Творческая мастерская» на 2019 – 2020 учебный год</a:t>
            </a:r>
          </a:p>
          <a:p>
            <a:pPr algn="ctr"/>
            <a:endParaRPr lang="ru-RU" sz="2000" b="1" dirty="0"/>
          </a:p>
          <a:p>
            <a:r>
              <a:rPr lang="ru-RU" sz="2000" b="1" dirty="0" smtClean="0"/>
              <a:t>Октябрь 2019 г </a:t>
            </a:r>
            <a:r>
              <a:rPr lang="ru-RU" sz="2000" dirty="0" smtClean="0"/>
              <a:t>– «Букет из конфет» в рамках «Дня мудрости и доброты»</a:t>
            </a:r>
          </a:p>
          <a:p>
            <a:endParaRPr lang="ru-RU" sz="2000" dirty="0"/>
          </a:p>
          <a:p>
            <a:r>
              <a:rPr lang="ru-RU" sz="2000" b="1" dirty="0" smtClean="0"/>
              <a:t>Ноябрь 2019 г </a:t>
            </a:r>
            <a:r>
              <a:rPr lang="ru-RU" sz="2000" dirty="0" smtClean="0"/>
              <a:t>–  «Букет для любимой мамочки»  из </a:t>
            </a:r>
            <a:r>
              <a:rPr lang="ru-RU" sz="2000" dirty="0" err="1" smtClean="0"/>
              <a:t>фоамирана</a:t>
            </a:r>
            <a:r>
              <a:rPr lang="ru-RU" sz="2000" dirty="0" smtClean="0"/>
              <a:t> в рамках Дня матери</a:t>
            </a:r>
          </a:p>
          <a:p>
            <a:endParaRPr lang="ru-RU" sz="2000" dirty="0"/>
          </a:p>
          <a:p>
            <a:r>
              <a:rPr lang="ru-RU" sz="2000" b="1" dirty="0" smtClean="0"/>
              <a:t>Декабрь 2019 г </a:t>
            </a:r>
            <a:r>
              <a:rPr lang="ru-RU" sz="2000" dirty="0" smtClean="0"/>
              <a:t>– «Символ года – 2020» «Мышка – милашка» из фетра;</a:t>
            </a:r>
          </a:p>
          <a:p>
            <a:r>
              <a:rPr lang="ru-RU" sz="2000" dirty="0" smtClean="0"/>
              <a:t>«Серебристая снежинка» в рамках Благотворительного Рождественского  марафона (с педагогами);</a:t>
            </a:r>
          </a:p>
          <a:p>
            <a:r>
              <a:rPr lang="ru-RU" sz="2000" dirty="0" smtClean="0"/>
              <a:t>«Новогодний шар» из </a:t>
            </a:r>
            <a:r>
              <a:rPr lang="ru-RU" sz="2000" dirty="0" err="1" smtClean="0"/>
              <a:t>фоамирана</a:t>
            </a:r>
            <a:r>
              <a:rPr lang="ru-RU" sz="2000" dirty="0"/>
              <a:t> </a:t>
            </a:r>
            <a:r>
              <a:rPr lang="ru-RU" sz="2000" dirty="0" smtClean="0"/>
              <a:t> в рамках конкурса «Наряжаем елку вместе»</a:t>
            </a:r>
          </a:p>
          <a:p>
            <a:endParaRPr lang="ru-RU" sz="2000" dirty="0"/>
          </a:p>
          <a:p>
            <a:r>
              <a:rPr lang="ru-RU" sz="2000" b="1" dirty="0" smtClean="0"/>
              <a:t>Февраль 2020 г </a:t>
            </a:r>
            <a:r>
              <a:rPr lang="ru-RU" sz="2000" dirty="0" smtClean="0"/>
              <a:t>– «Танк из носков» в рамках  праздника Дня защитника Отечества</a:t>
            </a:r>
          </a:p>
          <a:p>
            <a:endParaRPr lang="ru-RU" sz="2000" dirty="0"/>
          </a:p>
          <a:p>
            <a:r>
              <a:rPr lang="ru-RU" sz="2000" b="1" dirty="0" smtClean="0"/>
              <a:t>Март 2020 г </a:t>
            </a:r>
            <a:r>
              <a:rPr lang="ru-RU" sz="2000" dirty="0" smtClean="0"/>
              <a:t>– «Чайный домик в технике </a:t>
            </a:r>
            <a:r>
              <a:rPr lang="ru-RU" sz="2000" dirty="0" err="1" smtClean="0"/>
              <a:t>декупаж</a:t>
            </a:r>
            <a:r>
              <a:rPr lang="ru-RU" sz="2000" dirty="0" smtClean="0"/>
              <a:t>» в рамках праздника Международного женского дня</a:t>
            </a:r>
          </a:p>
          <a:p>
            <a:endParaRPr lang="ru-RU" sz="2000" dirty="0"/>
          </a:p>
          <a:p>
            <a:r>
              <a:rPr lang="ru-RU" sz="2000" b="1" dirty="0" smtClean="0"/>
              <a:t>Апрель – Май 2020 г </a:t>
            </a:r>
            <a:r>
              <a:rPr lang="ru-RU" sz="2000" dirty="0" smtClean="0"/>
              <a:t>– «Гвоздика из </a:t>
            </a:r>
            <a:r>
              <a:rPr lang="ru-RU" sz="2000" dirty="0" err="1" smtClean="0"/>
              <a:t>фоамирана</a:t>
            </a:r>
            <a:r>
              <a:rPr lang="ru-RU" sz="2000" dirty="0" smtClean="0"/>
              <a:t>» в рамках празднования 75 – </a:t>
            </a:r>
            <a:r>
              <a:rPr lang="ru-RU" sz="2000" dirty="0" err="1" smtClean="0"/>
              <a:t>летия</a:t>
            </a:r>
            <a:r>
              <a:rPr lang="ru-RU" sz="2000" dirty="0" smtClean="0"/>
              <a:t> ВОВ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2891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97" t="18012" r="46450" b="2797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1700807"/>
            <a:ext cx="67322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800000"/>
                </a:solidFill>
                <a:latin typeface="Monotype Corsiva" pitchFamily="66" charset="0"/>
              </a:rPr>
              <a:t>Спасибо за внимание</a:t>
            </a:r>
            <a:endParaRPr lang="ru-RU" sz="88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5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03" t="16449" r="39546" b="24533"/>
          <a:stretch/>
        </p:blipFill>
        <p:spPr>
          <a:xfrm>
            <a:off x="14452" y="0"/>
            <a:ext cx="917318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2713" y="116632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/>
              <a:t> </a:t>
            </a:r>
            <a:r>
              <a:rPr lang="ru-RU" b="1" dirty="0">
                <a:solidFill>
                  <a:srgbClr val="800000"/>
                </a:solidFill>
                <a:latin typeface="Monotype Corsiva" pitchFamily="66" charset="0"/>
              </a:rPr>
              <a:t>Цель: 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Привлечение родителей </a:t>
            </a:r>
            <a:r>
              <a:rPr lang="ru-RU" dirty="0"/>
              <a:t>к участию в непосредственной совместной творческой деятельности </a:t>
            </a:r>
            <a:r>
              <a:rPr lang="ru-RU" dirty="0" smtClean="0"/>
              <a:t>через педагогический проект «Творческая мастерская»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49770" y="1827998"/>
            <a:ext cx="583960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800000"/>
                </a:solidFill>
                <a:latin typeface="Monotype Corsiva" pitchFamily="66" charset="0"/>
              </a:rPr>
              <a:t>Задачи: 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Работать </a:t>
            </a:r>
            <a:r>
              <a:rPr lang="ru-RU" dirty="0"/>
              <a:t>в сотрудничестве с семьями своих </a:t>
            </a:r>
            <a:r>
              <a:rPr lang="ru-RU" dirty="0" smtClean="0"/>
              <a:t>воспитанников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Вызвать </a:t>
            </a:r>
            <a:r>
              <a:rPr lang="ru-RU" dirty="0"/>
              <a:t>интерес </a:t>
            </a:r>
            <a:r>
              <a:rPr lang="ru-RU" dirty="0" smtClean="0"/>
              <a:t>родителей  и детей к творчеству;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Знакомить </a:t>
            </a:r>
            <a:r>
              <a:rPr lang="ru-RU" dirty="0"/>
              <a:t>родителей с различными </a:t>
            </a:r>
            <a:r>
              <a:rPr lang="ru-RU" dirty="0" smtClean="0"/>
              <a:t>техниками </a:t>
            </a:r>
            <a:r>
              <a:rPr lang="ru-RU" dirty="0"/>
              <a:t>и их возможностями для оформления и украшения помещений как в </a:t>
            </a:r>
            <a:r>
              <a:rPr lang="ru-RU" dirty="0" smtClean="0"/>
              <a:t>детском саду, </a:t>
            </a:r>
            <a:r>
              <a:rPr lang="ru-RU" dirty="0"/>
              <a:t>так и дома;</a:t>
            </a:r>
            <a:endParaRPr lang="ru-RU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Расширить </a:t>
            </a:r>
            <a:r>
              <a:rPr lang="ru-RU" dirty="0"/>
              <a:t>представления родителей воспитанников о творческой </a:t>
            </a:r>
            <a:r>
              <a:rPr lang="ru-RU" dirty="0" smtClean="0"/>
              <a:t>деятельности;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Формирование </a:t>
            </a:r>
            <a:r>
              <a:rPr lang="ru-RU" dirty="0"/>
              <a:t>заинтересованного отношения к процессу и результату совместной деятельности в творческой мастерской.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3617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97" t="18012" r="46450" b="2797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99052" y="360512"/>
            <a:ext cx="64872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800000"/>
                </a:solidFill>
                <a:latin typeface="Monotype Corsiva" pitchFamily="66" charset="0"/>
              </a:rPr>
              <a:t>Мастер – класс для родителей </a:t>
            </a:r>
            <a:r>
              <a:rPr lang="ru-RU" sz="4000" b="1" dirty="0" smtClean="0">
                <a:solidFill>
                  <a:srgbClr val="800000"/>
                </a:solidFill>
                <a:latin typeface="Monotype Corsiva" pitchFamily="66" charset="0"/>
              </a:rPr>
              <a:t>:</a:t>
            </a:r>
          </a:p>
          <a:p>
            <a:pPr algn="ctr"/>
            <a:r>
              <a:rPr lang="ru-RU" sz="4000" b="1" dirty="0" smtClean="0">
                <a:solidFill>
                  <a:srgbClr val="800000"/>
                </a:solidFill>
                <a:latin typeface="Monotype Corsiva" pitchFamily="66" charset="0"/>
              </a:rPr>
              <a:t> </a:t>
            </a:r>
            <a:r>
              <a:rPr lang="ru-RU" sz="4000" b="1" dirty="0">
                <a:solidFill>
                  <a:srgbClr val="800000"/>
                </a:solidFill>
                <a:latin typeface="Monotype Corsiva" pitchFamily="66" charset="0"/>
              </a:rPr>
              <a:t>«Подставка под пасхальное яйцо»</a:t>
            </a:r>
            <a:endParaRPr lang="ru-RU" sz="2400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D:\изображения\детсад\фото посл\101NIKON\DSCN359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308"/>
          <a:stretch/>
        </p:blipFill>
        <p:spPr bwMode="auto">
          <a:xfrm>
            <a:off x="107504" y="2060848"/>
            <a:ext cx="4032448" cy="259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изображения\детсад\фото посл\101NIKON\DSCN36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573015"/>
            <a:ext cx="4556845" cy="2802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518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97" t="18012" r="46450" b="2797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474373"/>
            <a:ext cx="491993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  <a:latin typeface="Monotype Corsiva" pitchFamily="66" charset="0"/>
              </a:rPr>
              <a:t>Мастер – класс </a:t>
            </a:r>
          </a:p>
          <a:p>
            <a:pPr algn="ctr"/>
            <a:r>
              <a:rPr lang="ru-RU" sz="4000" b="1" dirty="0" smtClean="0">
                <a:solidFill>
                  <a:srgbClr val="800000"/>
                </a:solidFill>
                <a:latin typeface="Monotype Corsiva" pitchFamily="66" charset="0"/>
              </a:rPr>
              <a:t>для родителей:</a:t>
            </a:r>
          </a:p>
          <a:p>
            <a:pPr algn="ctr"/>
            <a:r>
              <a:rPr lang="ru-RU" sz="4000" b="1" dirty="0" smtClean="0">
                <a:solidFill>
                  <a:srgbClr val="800000"/>
                </a:solidFill>
                <a:latin typeface="Monotype Corsiva" pitchFamily="66" charset="0"/>
              </a:rPr>
              <a:t>«Новогодний шар</a:t>
            </a:r>
          </a:p>
          <a:p>
            <a:pPr algn="ctr"/>
            <a:r>
              <a:rPr lang="ru-RU" sz="4000" b="1" dirty="0" smtClean="0">
                <a:solidFill>
                  <a:srgbClr val="800000"/>
                </a:solidFill>
                <a:latin typeface="Monotype Corsiva" pitchFamily="66" charset="0"/>
              </a:rPr>
              <a:t>из </a:t>
            </a:r>
            <a:r>
              <a:rPr lang="ru-RU" sz="4000" b="1" dirty="0">
                <a:solidFill>
                  <a:srgbClr val="800000"/>
                </a:solidFill>
                <a:latin typeface="Monotype Corsiva" pitchFamily="66" charset="0"/>
              </a:rPr>
              <a:t>бумажных салфеток»</a:t>
            </a:r>
          </a:p>
        </p:txBody>
      </p:sp>
      <p:pic>
        <p:nvPicPr>
          <p:cNvPr id="4" name="Рисунок 3" descr="C:\Users\Марина\Desktop\фото мастер класс\DSCN16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461" y="3212976"/>
            <a:ext cx="3690293" cy="306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Марина\Desktop\фото мастер класс\DSCN15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358424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Марина\Desktop\фото мастер класс\DSCN155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059" y="3804712"/>
            <a:ext cx="3587423" cy="2675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466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97" t="18012" r="46450" b="2797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02714" y="849103"/>
            <a:ext cx="47855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800000"/>
                </a:solidFill>
                <a:latin typeface="Monotype Corsiva" pitchFamily="66" charset="0"/>
              </a:rPr>
              <a:t>Мастер </a:t>
            </a:r>
            <a:r>
              <a:rPr lang="ru-RU" sz="3600" b="1" dirty="0" smtClean="0">
                <a:solidFill>
                  <a:srgbClr val="800000"/>
                </a:solidFill>
                <a:latin typeface="Monotype Corsiva" pitchFamily="66" charset="0"/>
              </a:rPr>
              <a:t> –  класс  для родителей</a:t>
            </a:r>
          </a:p>
          <a:p>
            <a:pPr algn="ctr"/>
            <a:r>
              <a:rPr lang="ru-RU" sz="3600" b="1" dirty="0" smtClean="0">
                <a:solidFill>
                  <a:srgbClr val="800000"/>
                </a:solidFill>
                <a:latin typeface="Monotype Corsiva" pitchFamily="66" charset="0"/>
              </a:rPr>
              <a:t>в  технике  </a:t>
            </a:r>
            <a:r>
              <a:rPr lang="ru-RU" sz="3600" b="1" dirty="0" err="1" smtClean="0">
                <a:solidFill>
                  <a:srgbClr val="800000"/>
                </a:solidFill>
                <a:latin typeface="Monotype Corsiva" pitchFamily="66" charset="0"/>
              </a:rPr>
              <a:t>декупаж</a:t>
            </a:r>
            <a:r>
              <a:rPr lang="ru-RU" sz="3600" b="1" dirty="0" smtClean="0">
                <a:solidFill>
                  <a:srgbClr val="800000"/>
                </a:solidFill>
                <a:latin typeface="Monotype Corsiva" pitchFamily="66" charset="0"/>
              </a:rPr>
              <a:t>:</a:t>
            </a:r>
            <a:endParaRPr lang="ru-RU" sz="3600" dirty="0">
              <a:solidFill>
                <a:srgbClr val="800000"/>
              </a:solidFill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800000"/>
                </a:solidFill>
                <a:latin typeface="Monotype Corsiva" pitchFamily="66" charset="0"/>
              </a:rPr>
              <a:t>«Оформление  цветочного </a:t>
            </a:r>
            <a:r>
              <a:rPr lang="ru-RU" sz="3600" b="1" dirty="0">
                <a:solidFill>
                  <a:srgbClr val="800000"/>
                </a:solidFill>
                <a:latin typeface="Monotype Corsiva" pitchFamily="66" charset="0"/>
              </a:rPr>
              <a:t>горшка </a:t>
            </a:r>
            <a:r>
              <a:rPr lang="ru-RU" sz="3600" b="1" dirty="0" smtClean="0">
                <a:solidFill>
                  <a:srgbClr val="800000"/>
                </a:solidFill>
                <a:latin typeface="Monotype Corsiva" pitchFamily="66" charset="0"/>
              </a:rPr>
              <a:t> в  технике»</a:t>
            </a:r>
            <a:endParaRPr lang="ru-RU" sz="3600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3688044" cy="276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SCN32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67"/>
          <a:stretch>
            <a:fillRect/>
          </a:stretch>
        </p:blipFill>
        <p:spPr bwMode="auto">
          <a:xfrm>
            <a:off x="3995936" y="4186387"/>
            <a:ext cx="4999112" cy="250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22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97" t="18012" r="46450" b="2797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51920" y="764704"/>
            <a:ext cx="50315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800000"/>
                </a:solidFill>
                <a:latin typeface="Monotype Corsiva" pitchFamily="66" charset="0"/>
              </a:rPr>
              <a:t>Мастер – класс для родителей </a:t>
            </a:r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в технике  </a:t>
            </a:r>
            <a:r>
              <a:rPr lang="ru-RU" sz="3200" b="1" dirty="0" err="1" smtClean="0">
                <a:solidFill>
                  <a:srgbClr val="800000"/>
                </a:solidFill>
                <a:latin typeface="Monotype Corsiva" pitchFamily="66" charset="0"/>
              </a:rPr>
              <a:t>декупаж</a:t>
            </a:r>
            <a:endParaRPr lang="ru-RU" sz="3200" dirty="0">
              <a:solidFill>
                <a:srgbClr val="80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>
                <a:solidFill>
                  <a:srgbClr val="800000"/>
                </a:solidFill>
                <a:latin typeface="Monotype Corsiva" pitchFamily="66" charset="0"/>
              </a:rPr>
              <a:t>«Украшение бутылки </a:t>
            </a:r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шампанского»</a:t>
            </a:r>
            <a:endParaRPr lang="ru-RU" sz="3200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D:\2018-2019 УЧЕБНЫЙ ГОД\СКАЗКА\Мастер - класс Оформление бутылки в  технике декупаж 30.11.2018\DSCN54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9656" y="3356991"/>
            <a:ext cx="4387531" cy="32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2018-2019 УЧЕБНЫЙ ГОД\СКАЗКА\Мастер - класс Оформление бутылки в  технике декупаж 30.11.2018\DSCN54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697" y="3717032"/>
            <a:ext cx="3427502" cy="257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2018-2019 УЧЕБНЫЙ ГОД\СКАЗКА\Мастер - класс Оформление бутылки в  технике декупаж 30.11.2018\DSCN54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629" y="402819"/>
            <a:ext cx="3490267" cy="261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35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97" t="18012" r="46450" b="2797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5976" y="26064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800000"/>
                </a:solidFill>
                <a:latin typeface="Monotype Corsiva" pitchFamily="66" charset="0"/>
              </a:rPr>
              <a:t>Мастер – класс для </a:t>
            </a:r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родителей в технике </a:t>
            </a:r>
            <a:r>
              <a:rPr lang="ru-RU" sz="3200" b="1" dirty="0" err="1" smtClean="0">
                <a:solidFill>
                  <a:srgbClr val="800000"/>
                </a:solidFill>
                <a:latin typeface="Monotype Corsiva" pitchFamily="66" charset="0"/>
              </a:rPr>
              <a:t>декупаж</a:t>
            </a:r>
            <a:r>
              <a:rPr lang="ru-RU" sz="3200" b="1" dirty="0">
                <a:solidFill>
                  <a:srgbClr val="800000"/>
                </a:solidFill>
                <a:latin typeface="Monotype Corsiva" pitchFamily="66" charset="0"/>
              </a:rPr>
              <a:t>:</a:t>
            </a:r>
            <a:endParaRPr lang="ru-RU" sz="3200" dirty="0" smtClean="0">
              <a:solidFill>
                <a:srgbClr val="80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« Оформление </a:t>
            </a:r>
            <a:r>
              <a:rPr lang="ru-RU" sz="3200" b="1" dirty="0">
                <a:solidFill>
                  <a:srgbClr val="800000"/>
                </a:solidFill>
                <a:latin typeface="Monotype Corsiva" pitchFamily="66" charset="0"/>
              </a:rPr>
              <a:t>новогодней гирлянды из </a:t>
            </a:r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дисков»</a:t>
            </a:r>
            <a:endParaRPr lang="ru-RU" sz="3200" dirty="0">
              <a:solidFill>
                <a:srgbClr val="80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>
                <a:solidFill>
                  <a:srgbClr val="800000"/>
                </a:solidFill>
                <a:latin typeface="Monotype Corsiva" pitchFamily="66" charset="0"/>
              </a:rPr>
              <a:t> </a:t>
            </a:r>
            <a:endParaRPr lang="ru-RU" sz="3200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D:\2018-2019 УЧЕБНЫЙ ГОД\СКАЗКА\мастер - класс Оформление новогодней герлянды из дисков в технике декупаж сказка\DSCN53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30" b="6048"/>
          <a:stretch/>
        </p:blipFill>
        <p:spPr bwMode="auto">
          <a:xfrm>
            <a:off x="4608004" y="3238546"/>
            <a:ext cx="4067944" cy="319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2018-2019 УЧЕБНЫЙ ГОД\СКАЗКА\мастер - класс Оформление новогодней герлянды из дисков в технике декупаж сказка\DSCN53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447" y="786159"/>
            <a:ext cx="3523505" cy="264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2018-2019 УЧЕБНЫЙ ГОД\СКАЗКА\мастер - класс Оформление новогодней герлянды из дисков в технике декупаж сказка\DSCN536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23" t="17574"/>
          <a:stretch/>
        </p:blipFill>
        <p:spPr bwMode="auto">
          <a:xfrm>
            <a:off x="509471" y="3939781"/>
            <a:ext cx="3637839" cy="25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97" t="18012" r="46450" b="2797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122" name="Picture 2" descr="F:\гирлянда диски\DSCN54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4" t="12658" r="3709"/>
          <a:stretch/>
        </p:blipFill>
        <p:spPr bwMode="auto">
          <a:xfrm>
            <a:off x="1259632" y="861036"/>
            <a:ext cx="7232663" cy="513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10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97" t="18012" r="46450" b="2797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7170" name="Picture 2" descr="DSCN330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408"/>
          <a:stretch/>
        </p:blipFill>
        <p:spPr bwMode="auto">
          <a:xfrm>
            <a:off x="1907704" y="3212976"/>
            <a:ext cx="2563019" cy="340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DSCN33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128" y="645392"/>
            <a:ext cx="3059832" cy="229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DSCN33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02035"/>
            <a:ext cx="3600400" cy="270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89365" y="90872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800000"/>
                </a:solidFill>
                <a:latin typeface="Monotype Corsiva" pitchFamily="66" charset="0"/>
              </a:rPr>
              <a:t>Мастер – класс для </a:t>
            </a:r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родителей:</a:t>
            </a:r>
            <a:endParaRPr lang="ru-RU" sz="3200" b="1" dirty="0">
              <a:solidFill>
                <a:srgbClr val="80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>
                <a:solidFill>
                  <a:srgbClr val="800000"/>
                </a:solidFill>
                <a:latin typeface="Monotype Corsiva" pitchFamily="66" charset="0"/>
              </a:rPr>
              <a:t>«Изготовление кормушки для птиц из еловых шишек»</a:t>
            </a:r>
          </a:p>
        </p:txBody>
      </p:sp>
    </p:spTree>
    <p:extLst>
      <p:ext uri="{BB962C8B-B14F-4D97-AF65-F5344CB8AC3E}">
        <p14:creationId xmlns:p14="http://schemas.microsoft.com/office/powerpoint/2010/main" xmlns="" val="1856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447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Дом</cp:lastModifiedBy>
  <cp:revision>35</cp:revision>
  <dcterms:created xsi:type="dcterms:W3CDTF">2019-10-21T07:16:29Z</dcterms:created>
  <dcterms:modified xsi:type="dcterms:W3CDTF">2020-11-26T11:29:05Z</dcterms:modified>
</cp:coreProperties>
</file>