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83" r:id="rId4"/>
    <p:sldId id="265" r:id="rId5"/>
    <p:sldId id="266" r:id="rId6"/>
    <p:sldId id="267" r:id="rId7"/>
    <p:sldId id="262" r:id="rId8"/>
    <p:sldId id="260" r:id="rId9"/>
    <p:sldId id="282" r:id="rId10"/>
    <p:sldId id="258" r:id="rId11"/>
    <p:sldId id="257" r:id="rId12"/>
    <p:sldId id="263" r:id="rId13"/>
    <p:sldId id="284" r:id="rId14"/>
    <p:sldId id="264" r:id="rId15"/>
    <p:sldId id="268" r:id="rId16"/>
    <p:sldId id="273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10.11.2018г.</a:t>
            </a:r>
          </a:p>
        </c:rich>
      </c:tx>
      <c:layout/>
    </c:title>
    <c:view3D>
      <c:rotX val="40"/>
      <c:perspective val="30"/>
    </c:view3D>
    <c:plotArea>
      <c:layout>
        <c:manualLayout>
          <c:layoutTarget val="inner"/>
          <c:xMode val="edge"/>
          <c:yMode val="edge"/>
          <c:x val="3.0026036563173664E-4"/>
          <c:y val="0.13314762451356418"/>
          <c:w val="0.6121995296620848"/>
          <c:h val="0.7328158683053838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10.11.2018г.</c:v>
                </c:pt>
              </c:strCache>
            </c:strRef>
          </c:tx>
          <c:explosion val="25"/>
          <c:dPt>
            <c:idx val="0"/>
            <c:explosion val="13"/>
          </c:dPt>
          <c:dPt>
            <c:idx val="1"/>
            <c:explosion val="11"/>
          </c:dPt>
          <c:dPt>
            <c:idx val="2"/>
            <c:explosion val="12"/>
          </c:dPt>
          <c:dPt>
            <c:idx val="3"/>
            <c:explosion val="9"/>
          </c:dPt>
          <c:dLbls>
            <c:dLbl>
              <c:idx val="0"/>
              <c:layout>
                <c:manualLayout>
                  <c:x val="-8.3828774601752587E-2"/>
                  <c:y val="0.10579826796196239"/>
                </c:manualLayout>
              </c:layout>
              <c:showVal val="1"/>
            </c:dLbl>
            <c:dLbl>
              <c:idx val="1"/>
              <c:layout>
                <c:manualLayout>
                  <c:x val="-0.1321485763879168"/>
                  <c:y val="-8.163209123062419E-2"/>
                </c:manualLayout>
              </c:layout>
              <c:showVal val="1"/>
            </c:dLbl>
            <c:dLbl>
              <c:idx val="2"/>
              <c:layout>
                <c:manualLayout>
                  <c:x val="-6.211260113664999E-3"/>
                  <c:y val="-0.20632529839394534"/>
                </c:manualLayout>
              </c:layout>
              <c:showVal val="1"/>
            </c:dLbl>
            <c:dLbl>
              <c:idx val="3"/>
              <c:layout>
                <c:manualLayout>
                  <c:x val="9.6118872308855241E-2"/>
                  <c:y val="-7.5950707839898435E-2"/>
                </c:manualLayout>
              </c:layout>
              <c:showVal val="1"/>
            </c:dLbl>
            <c:dLbl>
              <c:idx val="4"/>
              <c:layout>
                <c:manualLayout>
                  <c:x val="9.5921078417648881E-2"/>
                  <c:y val="0.1229187080638689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Техника речи</c:v>
                </c:pt>
                <c:pt idx="1">
                  <c:v>Сценическое движение</c:v>
                </c:pt>
                <c:pt idx="2">
                  <c:v>Актерское мастерство</c:v>
                </c:pt>
                <c:pt idx="3">
                  <c:v>Этика и этикет</c:v>
                </c:pt>
                <c:pt idx="4">
                  <c:v>Исполнительское искусство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0.54</c:v>
                </c:pt>
                <c:pt idx="1">
                  <c:v>0.55000000000000004</c:v>
                </c:pt>
                <c:pt idx="2">
                  <c:v>0.54</c:v>
                </c:pt>
                <c:pt idx="3">
                  <c:v>0.55000000000000004</c:v>
                </c:pt>
                <c:pt idx="4">
                  <c:v>0.54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60787298076653873"/>
          <c:y val="0.10101556594529522"/>
          <c:w val="0.37547397743497868"/>
          <c:h val="0.86940867138871014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scene3d>
      <a:camera prst="orthographicFront"/>
      <a:lightRig rig="threePt" dir="t"/>
    </a:scene3d>
    <a:sp3d>
      <a:bevelT h="6350"/>
    </a:sp3d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40"/>
      <c:perspective val="30"/>
    </c:view3D>
    <c:plotArea>
      <c:layout>
        <c:manualLayout>
          <c:layoutTarget val="inner"/>
          <c:xMode val="edge"/>
          <c:yMode val="edge"/>
          <c:x val="6.4274679378685654E-2"/>
          <c:y val="0.16186293788966691"/>
          <c:w val="0.49580806242666886"/>
          <c:h val="0.6095855093963039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10.03.2019г.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9.3780875469892555E-2"/>
                  <c:y val="6.2351491122159236E-2"/>
                </c:manualLayout>
              </c:layout>
              <c:showVal val="1"/>
            </c:dLbl>
            <c:dLbl>
              <c:idx val="1"/>
              <c:layout>
                <c:manualLayout>
                  <c:x val="-0.11124484295345743"/>
                  <c:y val="-9.0635023518667729E-2"/>
                </c:manualLayout>
              </c:layout>
              <c:showVal val="1"/>
            </c:dLbl>
            <c:dLbl>
              <c:idx val="2"/>
              <c:layout>
                <c:manualLayout>
                  <c:x val="1.866176391988985E-2"/>
                  <c:y val="-0.17058343235401791"/>
                </c:manualLayout>
              </c:layout>
              <c:showVal val="1"/>
            </c:dLbl>
            <c:dLbl>
              <c:idx val="3"/>
              <c:layout>
                <c:manualLayout>
                  <c:x val="0.11396252058364661"/>
                  <c:y val="-7.7723588587572279E-2"/>
                </c:manualLayout>
              </c:layout>
              <c:showVal val="1"/>
            </c:dLbl>
            <c:dLbl>
              <c:idx val="4"/>
              <c:layout>
                <c:manualLayout>
                  <c:x val="6.9267756656121407E-2"/>
                  <c:y val="9.3758383387063826E-2"/>
                </c:manualLayout>
              </c:layout>
              <c:showVal val="1"/>
            </c:dLbl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Техника речи</c:v>
                </c:pt>
                <c:pt idx="1">
                  <c:v>Сценическое движение</c:v>
                </c:pt>
                <c:pt idx="2">
                  <c:v>Актерское мастерство</c:v>
                </c:pt>
                <c:pt idx="3">
                  <c:v>Этика и этикет</c:v>
                </c:pt>
                <c:pt idx="4">
                  <c:v>Исполнительское искусство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0.79</c:v>
                </c:pt>
                <c:pt idx="1">
                  <c:v>0.79</c:v>
                </c:pt>
                <c:pt idx="2">
                  <c:v>0.8</c:v>
                </c:pt>
                <c:pt idx="3">
                  <c:v>0.8</c:v>
                </c:pt>
                <c:pt idx="4">
                  <c:v>0.7400000000000001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59041826478904758"/>
          <c:y val="0.17817645539143268"/>
          <c:w val="0.39988483338381176"/>
          <c:h val="0.58595981786100448"/>
        </c:manualLayout>
      </c:layout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0.80239</cdr:x>
      <cdr:y>0.88785</cdr:y>
    </cdr:from>
    <cdr:to>
      <cdr:x>0.88303</cdr:x>
      <cdr:y>0.9832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32140" y="3805594"/>
          <a:ext cx="576064" cy="408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0.80239</cdr:x>
      <cdr:y>0.87106</cdr:y>
    </cdr:from>
    <cdr:to>
      <cdr:x>0.97375</cdr:x>
      <cdr:y>0.97185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32140" y="3733586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 smtClean="0"/>
        </a:p>
        <a:p xmlns:a="http://schemas.openxmlformats.org/drawingml/2006/main">
          <a:r>
            <a:rPr lang="ru-RU" sz="1400" dirty="0" smtClean="0"/>
            <a:t>(пение, танец)</a:t>
          </a:r>
          <a:endParaRPr lang="ru-RU" sz="1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0.64654</cdr:x>
      <cdr:y>0.77458</cdr:y>
    </cdr:from>
    <cdr:to>
      <cdr:x>0.76291</cdr:x>
      <cdr:y>0.9366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80648" y="437139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0.63738</cdr:x>
      <cdr:y>0.76182</cdr:y>
    </cdr:from>
    <cdr:to>
      <cdr:x>0.89396</cdr:x>
      <cdr:y>0.92384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08640" y="4299390"/>
          <a:ext cx="2016224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(пение, танец)</a:t>
          </a:r>
          <a:endParaRPr lang="ru-RU" sz="20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EED3D-85E9-462D-A451-FDC8CE3688AA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8D648-4AA2-44B4-8754-8F510D0DC7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2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Воспитатель</a:t>
            </a:r>
          </a:p>
          <a:p>
            <a:r>
              <a:rPr lang="ru-RU" dirty="0" smtClean="0"/>
              <a:t> Максимова Алевтина Георгиевна</a:t>
            </a:r>
          </a:p>
          <a:p>
            <a:r>
              <a:rPr lang="ru-RU" dirty="0" smtClean="0"/>
              <a:t>высшая квалификационная категория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Общий процент – 55.6%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Общий процент – 55.6%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Май 2019г. Игра – драматизация по сказке «Волк и семеро козлят» </a:t>
            </a:r>
          </a:p>
          <a:p>
            <a:r>
              <a:rPr lang="ru-RU" dirty="0" smtClean="0"/>
              <a:t>на новый лад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8D648-4AA2-44B4-8754-8F510D0DC70C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9239-8945-4740-B483-24BE63F7A4C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F9239-8945-4740-B483-24BE63F7A4CE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0DE54-3214-47B8-A9DA-E8C37973AC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ергей\Pictures\a8a343fc4a1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857233"/>
            <a:ext cx="55007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Оценка качества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детей старшего дошкольного возраст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проекту «Мы - артисты»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2018 – 2019уч.г.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«Театр – творчество – дети»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Н.Ф.Сорокина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57422" y="3571875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Максимова Алевтина Георгиевна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высшая квалификационная категория,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Будина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асильевна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квалификационная категория.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57422" y="2500306"/>
            <a:ext cx="2914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Pictures\64690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80" y="-25431952"/>
            <a:ext cx="9096332" cy="8868570"/>
          </a:xfrm>
          <a:prstGeom prst="rect">
            <a:avLst/>
          </a:prstGeom>
          <a:noFill/>
        </p:spPr>
      </p:pic>
      <p:pic>
        <p:nvPicPr>
          <p:cNvPr id="3076" name="Picture 4" descr="C:\Users\Сергей\Pictures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28596" y="0"/>
            <a:ext cx="785818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lang="ru-RU" sz="16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500034" y="730874"/>
            <a:ext cx="5500725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Эмоционально-отзывчивый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Умеют действовать согласованно, включаясь в действие одновременно или последовательно.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Умеют снимать напряжение с отдельных групп мышц.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Запоминают заданные позы, танцевальные позиции.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Запоминают и описывают внешний вид любого ребенка.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Знают 5—8 артикуляционных упражнений.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Пропевают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музыкальную фразу не прерывая дыхания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Овладевший средствами общения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Умеют произносить скороговорки в разных темпах, шепотом.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Умеют произносить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пропевать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одну и ту же фразу  с разными интонациями.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Умеют выразительно прочитать диалогический стихотворный текст, правильно и четко произнося слова с нужными интонациями.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Выразительное исполнение сольной песни.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Умеют составлять предложения с заданными словами.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• Умеют сочинять этюды по сказкам;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• Умеют строить простейший диалог.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489030"/>
            <a:ext cx="700092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риложение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Октябрь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Музыкальная сказка «Под грибком»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празднике – «Осени», «День пожилого человека»)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643182"/>
            <a:ext cx="5799588" cy="4166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66" y="34181"/>
            <a:ext cx="1837438" cy="215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ергей\Pictures\497519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3108" y="714356"/>
            <a:ext cx="4572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11.2018г.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сценка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«Маму поздравляем»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празднике «День Матери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Сергей\Desktop\DSCN9773.JPG"/>
          <p:cNvPicPr>
            <a:picLocks noChangeAspect="1" noChangeArrowheads="1"/>
          </p:cNvPicPr>
          <p:nvPr/>
        </p:nvPicPr>
        <p:blipFill>
          <a:blip r:embed="rId4" cstate="print"/>
          <a:srcRect b="28051"/>
          <a:stretch>
            <a:fillRect/>
          </a:stretch>
        </p:blipFill>
        <p:spPr bwMode="auto">
          <a:xfrm>
            <a:off x="5286380" y="1285860"/>
            <a:ext cx="3071834" cy="1657746"/>
          </a:xfrm>
          <a:prstGeom prst="rect">
            <a:avLst/>
          </a:prstGeom>
          <a:noFill/>
        </p:spPr>
      </p:pic>
      <p:pic>
        <p:nvPicPr>
          <p:cNvPr id="9220" name="Picture 4" descr="DSCN9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5072074"/>
            <a:ext cx="1333500" cy="1333500"/>
          </a:xfrm>
          <a:prstGeom prst="rect">
            <a:avLst/>
          </a:prstGeom>
          <a:noFill/>
        </p:spPr>
      </p:pic>
      <p:pic>
        <p:nvPicPr>
          <p:cNvPr id="9222" name="Picture 6" descr="DSCN9646.jpg"/>
          <p:cNvPicPr>
            <a:picLocks noChangeAspect="1" noChangeArrowheads="1"/>
          </p:cNvPicPr>
          <p:nvPr/>
        </p:nvPicPr>
        <p:blipFill>
          <a:blip r:embed="rId6" cstate="print"/>
          <a:srcRect t="-26786" r="-39287"/>
          <a:stretch>
            <a:fillRect/>
          </a:stretch>
        </p:blipFill>
        <p:spPr bwMode="auto">
          <a:xfrm>
            <a:off x="6929454" y="3357562"/>
            <a:ext cx="1857388" cy="16906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643306" y="471488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10.12.2018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рамках месячника по произведениям писателя – юбиляра Николая Носова, инсценировка детьми произведений «Живая шляпа», «Заплатка»</a:t>
            </a:r>
          </a:p>
          <a:p>
            <a:pPr algn="ctr"/>
            <a:endParaRPr lang="ru-RU" dirty="0"/>
          </a:p>
        </p:txBody>
      </p:sp>
      <p:pic>
        <p:nvPicPr>
          <p:cNvPr id="9224" name="Picture 8" descr="DSCN977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3142" y="1772816"/>
            <a:ext cx="2013374" cy="2013374"/>
          </a:xfrm>
          <a:prstGeom prst="rect">
            <a:avLst/>
          </a:prstGeom>
          <a:noFill/>
        </p:spPr>
      </p:pic>
      <p:pic>
        <p:nvPicPr>
          <p:cNvPr id="9226" name="Picture 10" descr="DSCN97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000504"/>
            <a:ext cx="1857356" cy="185735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3108" y="28574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29.11.18.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педагогами  группы «Рябинка» была проведена  родительская встреча: «Доброту воспитывать нужно с детства»,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порадовали своих родителей, как настоящие актеры, представив  мини сценку «Бабушкина сказка».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pp.userapi.com/c831109/v831109614/a06bc/XEWHDGGDV8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1500174"/>
            <a:ext cx="207170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ергей\Pictures\497519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3108" y="714356"/>
            <a:ext cx="4572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11.2018г.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сценка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«Маму поздравляем»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празднике «День Матери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Сергей\Desktop\DSCN9773.JPG"/>
          <p:cNvPicPr>
            <a:picLocks noChangeAspect="1" noChangeArrowheads="1"/>
          </p:cNvPicPr>
          <p:nvPr/>
        </p:nvPicPr>
        <p:blipFill>
          <a:blip r:embed="rId4" cstate="print"/>
          <a:srcRect b="28051"/>
          <a:stretch>
            <a:fillRect/>
          </a:stretch>
        </p:blipFill>
        <p:spPr bwMode="auto">
          <a:xfrm>
            <a:off x="4091028" y="1422241"/>
            <a:ext cx="3937355" cy="212483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286380" y="4725144"/>
            <a:ext cx="2419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9224" name="Picture 8" descr="DSCN9779.jpg"/>
          <p:cNvPicPr>
            <a:picLocks noChangeAspect="1" noChangeArrowheads="1"/>
          </p:cNvPicPr>
          <p:nvPr/>
        </p:nvPicPr>
        <p:blipFill rotWithShape="1">
          <a:blip r:embed="rId5" cstate="print"/>
          <a:srcRect t="17335" r="6430"/>
          <a:stretch/>
        </p:blipFill>
        <p:spPr bwMode="auto">
          <a:xfrm>
            <a:off x="6059706" y="4878809"/>
            <a:ext cx="2420612" cy="2138500"/>
          </a:xfrm>
          <a:prstGeom prst="rect">
            <a:avLst/>
          </a:prstGeom>
          <a:noFill/>
        </p:spPr>
      </p:pic>
      <p:pic>
        <p:nvPicPr>
          <p:cNvPr id="9226" name="Picture 10" descr="DSCN97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184988"/>
            <a:ext cx="3024336" cy="2617647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95822" y="34619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29.11.18.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педагогами  группы «Рябинка» была проведена  родительская встреча: «Доброту воспитывать нужно с детства»,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порадовали своих родителей, как настоящие актеры, представив  мини сценку «Бабушкина сказка».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pp.userapi.com/c831109/v831109614/a06bc/XEWHDGGDV8E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1520682"/>
            <a:ext cx="2520280" cy="241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24918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ергей\Pictures\497519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0833" y="3275886"/>
            <a:ext cx="4756511" cy="356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Users\Сергей\Desktop\фото альбом театр\DSCN9610.JPG"/>
          <p:cNvPicPr>
            <a:picLocks noChangeAspect="1" noChangeArrowheads="1"/>
          </p:cNvPicPr>
          <p:nvPr/>
        </p:nvPicPr>
        <p:blipFill rotWithShape="1">
          <a:blip r:embed="rId4" cstate="print"/>
          <a:srcRect l="-1" t="9460" r="-356" b="15116"/>
          <a:stretch/>
        </p:blipFill>
        <p:spPr bwMode="auto">
          <a:xfrm>
            <a:off x="31512" y="401782"/>
            <a:ext cx="5111992" cy="288174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64088" y="1605369"/>
            <a:ext cx="31432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– драматизация по сказке «Под Грибком»  </a:t>
            </a:r>
          </a:p>
          <a:p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етям групп ДОУ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071538" y="252692"/>
            <a:ext cx="6929486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30.01.19г. игра – драматизация по сказке «Теремок» детям неохваченным ДОУ.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13.03.2019г. «Вместе интересно» встреча с детьми неохваченными ДОУ.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Музыкальная сказка «Курочка Ряба»</a:t>
            </a:r>
          </a:p>
        </p:txBody>
      </p:sp>
      <p:pic>
        <p:nvPicPr>
          <p:cNvPr id="6" name="Picture 2" descr="C:\Users\highland\Pictures\неохваченные 13.03.2019\DSCN6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44052"/>
            <a:ext cx="6012160" cy="418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763688" y="703945"/>
            <a:ext cx="4152525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sz="14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25 - 26 .03.19г. Театральная неделя игра – драматизация по сказке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Заюшкина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избушка» (детям групп – «Земляничка», «Машенька», «Сказка»).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Users\Сергей\AppData\Local\Microsoft\Windows\Temporary Internet Files\Content.Word\DSCN02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9" y="3861049"/>
            <a:ext cx="450253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ергей\AppData\Local\Microsoft\Windows\Temporary Internet Files\Content.Word\DSCN026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924945"/>
            <a:ext cx="464343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DSCN0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231729"/>
            <a:ext cx="3528771" cy="307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771799" y="756017"/>
            <a:ext cx="324036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28.03.19г.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 «День Театра» -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«Ярмарка - Чудес».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Сергей\AppData\Local\Microsoft\Windows\Temporary Internet Files\Content.Word\DSCN0373.jpg"/>
          <p:cNvPicPr/>
          <p:nvPr/>
        </p:nvPicPr>
        <p:blipFill rotWithShape="1">
          <a:blip r:embed="rId3" cstate="print"/>
          <a:srcRect l="11471" t="4170" r="14442"/>
          <a:stretch/>
        </p:blipFill>
        <p:spPr bwMode="auto">
          <a:xfrm>
            <a:off x="0" y="0"/>
            <a:ext cx="2771800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ергей\AppData\Local\Microsoft\Windows\Temporary Internet Files\Content.Word\DSCN0369.jpg"/>
          <p:cNvPicPr/>
          <p:nvPr/>
        </p:nvPicPr>
        <p:blipFill rotWithShape="1">
          <a:blip r:embed="rId4" cstate="print"/>
          <a:srcRect b="18879"/>
          <a:stretch/>
        </p:blipFill>
        <p:spPr bwMode="auto">
          <a:xfrm>
            <a:off x="5809323" y="4852986"/>
            <a:ext cx="3313102" cy="20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Сергей\Desktop\фото альбом театр\DSCN0351.JPG"/>
          <p:cNvPicPr>
            <a:picLocks noChangeAspect="1" noChangeArrowheads="1"/>
          </p:cNvPicPr>
          <p:nvPr/>
        </p:nvPicPr>
        <p:blipFill rotWithShape="1">
          <a:blip r:embed="rId5" cstate="print"/>
          <a:srcRect t="8942"/>
          <a:stretch/>
        </p:blipFill>
        <p:spPr bwMode="auto">
          <a:xfrm>
            <a:off x="-1" y="2780928"/>
            <a:ext cx="3262285" cy="3960440"/>
          </a:xfrm>
          <a:prstGeom prst="rect">
            <a:avLst/>
          </a:prstGeom>
          <a:noFill/>
        </p:spPr>
      </p:pic>
      <p:pic>
        <p:nvPicPr>
          <p:cNvPr id="33796" name="Picture 4" descr="C:\Users\Сергей\Desktop\фото альбом театр\DSCN035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7" y="2643182"/>
            <a:ext cx="3448023" cy="2586018"/>
          </a:xfrm>
          <a:prstGeom prst="rect">
            <a:avLst/>
          </a:prstGeom>
          <a:noFill/>
        </p:spPr>
      </p:pic>
      <p:pic>
        <p:nvPicPr>
          <p:cNvPr id="7" name="Рисунок 6" descr="C:\Users\Сергей\AppData\Local\Microsoft\Windows\Temporary Internet Files\Content.Word\DSCN036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0"/>
            <a:ext cx="313184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634836" y="608318"/>
            <a:ext cx="4143405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25.04.19г.  Музыкальная творческая композиция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сказке «Волк и семеро козлят» (совместно с родителями)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pp.userapi.com/c851424/v851424282/15ee7f/IlIFpeX6mT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" y="2071678"/>
            <a:ext cx="327904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p.userapi.com/c851424/v851424282/15eec5/EQh_5r6v6mw.jpg"/>
          <p:cNvPicPr/>
          <p:nvPr/>
        </p:nvPicPr>
        <p:blipFill>
          <a:blip r:embed="rId4" cstate="print"/>
          <a:srcRect l="28220"/>
          <a:stretch>
            <a:fillRect/>
          </a:stretch>
        </p:blipFill>
        <p:spPr bwMode="auto">
          <a:xfrm>
            <a:off x="5778241" y="866735"/>
            <a:ext cx="3357554" cy="3282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p.userapi.com/c851424/v851424282/15eed9/CMOXt-mdhGI.jpg"/>
          <p:cNvPicPr/>
          <p:nvPr/>
        </p:nvPicPr>
        <p:blipFill>
          <a:blip r:embed="rId5" cstate="print"/>
          <a:srcRect t="9856"/>
          <a:stretch>
            <a:fillRect/>
          </a:stretch>
        </p:blipFill>
        <p:spPr bwMode="auto">
          <a:xfrm>
            <a:off x="4139953" y="4149080"/>
            <a:ext cx="5004048" cy="270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pp.userapi.com/c851424/v851424282/15eecf/QbkGjNM3Y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003" y="4000505"/>
            <a:ext cx="3679901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pp.userapi.com/c851424/v851424282/15eea7/wryCYbxcOyg.jpg"/>
          <p:cNvPicPr/>
          <p:nvPr/>
        </p:nvPicPr>
        <p:blipFill>
          <a:blip r:embed="rId7" cstate="print"/>
          <a:srcRect l="17157" t="14091" r="18065"/>
          <a:stretch>
            <a:fillRect/>
          </a:stretch>
        </p:blipFill>
        <p:spPr bwMode="auto">
          <a:xfrm>
            <a:off x="3357554" y="2071678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42976" y="761783"/>
            <a:ext cx="710143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>
              <a:solidFill>
                <a:srgbClr val="33333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15.05.19г. (совместная деятельность   родителей с детьми)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Спортивно – музыкальный досуг) «Родители и Я – здоровая Семья!» (с элементами  театральной деятельности – домовёнок  Кузя – Никита Жёлтышев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7" name="Picture 3" descr="DSCN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596" y="2943881"/>
            <a:ext cx="3914120" cy="3914120"/>
          </a:xfrm>
          <a:prstGeom prst="rect">
            <a:avLst/>
          </a:prstGeom>
          <a:noFill/>
        </p:spPr>
      </p:pic>
      <p:pic>
        <p:nvPicPr>
          <p:cNvPr id="36869" name="Picture 5" descr="YkLd5HZ5G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943880"/>
            <a:ext cx="4049006" cy="4049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Pictures\5b1f5f91b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2680"/>
            <a:ext cx="81439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детей через театрализованную деятельность.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 воспитателя: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«Художественно – эстетическое развитие»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Развивать артистичность, способность к перевоплощению.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-Формировать навыки совместного творчества в процессе подготовки к спектаклю.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развивать интерес к театрально- игровой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Стимулировать желание искать выразительные средства создания игрового образа персонажа, пользуясь для этого движением, мимикой, жестом, выразительной интонацией.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Побуждать детей импровизировать на тему знакомых сказок.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Поддерживать желание детей активно участвовать в праздниках,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развлечениях, используя умение и навыки, приобретённые в НОД и в самостоятельной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Продолжать развивать интерес детей к художественной и познавательной литературе.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446284"/>
            <a:ext cx="4248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22.05.19г. игра – драматизация по сказке «Гуси – лебеди детям  не посещающих ДОУ.</a:t>
            </a:r>
          </a:p>
        </p:txBody>
      </p:sp>
      <p:pic>
        <p:nvPicPr>
          <p:cNvPr id="6" name="Рисунок 5" descr="C:\Users\Сергей\AppData\Local\Microsoft\Windows\Temporary Internet Files\Content.Word\DSCN06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36567"/>
            <a:ext cx="3672408" cy="300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Сергей\AppData\Local\Microsoft\Windows\Temporary Internet Files\Content.Word\DSCN0601.jpg"/>
          <p:cNvPicPr/>
          <p:nvPr/>
        </p:nvPicPr>
        <p:blipFill>
          <a:blip r:embed="rId4" cstate="print"/>
          <a:srcRect l="17157" t="21581" b="15812"/>
          <a:stretch>
            <a:fillRect/>
          </a:stretch>
        </p:blipFill>
        <p:spPr bwMode="auto">
          <a:xfrm>
            <a:off x="5220072" y="4940499"/>
            <a:ext cx="3923928" cy="191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:\гуси-лебеди\DSCN658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00372"/>
            <a:ext cx="5220072" cy="3880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9535" y="1299259"/>
            <a:ext cx="3079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Май 2019г.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Игра – драматизация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сказке «Волк и семеро козлят» на новый лад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детям групп ДОУ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Сергей\AppData\Local\Microsoft\Windows\Temporary Internet Files\Content.Word\DSCN0421.jpg"/>
          <p:cNvPicPr/>
          <p:nvPr/>
        </p:nvPicPr>
        <p:blipFill>
          <a:blip r:embed="rId4" cstate="print"/>
          <a:srcRect t="18591" r="11812" b="24781"/>
          <a:stretch>
            <a:fillRect/>
          </a:stretch>
        </p:blipFill>
        <p:spPr bwMode="auto">
          <a:xfrm>
            <a:off x="3275856" y="3296290"/>
            <a:ext cx="5868144" cy="353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ергей\AppData\Local\Microsoft\Windows\Temporary Internet Files\Content.Word\DSCN041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000108"/>
            <a:ext cx="3563888" cy="229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Сергей\AppData\Local\Microsoft\Windows\Temporary Internet Files\Content.Word\DSCN0413.jpg"/>
          <p:cNvPicPr/>
          <p:nvPr/>
        </p:nvPicPr>
        <p:blipFill>
          <a:blip r:embed="rId6" cstate="print"/>
          <a:srcRect l="35275" t="20726" r="28969" b="16453"/>
          <a:stretch>
            <a:fillRect/>
          </a:stretch>
        </p:blipFill>
        <p:spPr bwMode="auto">
          <a:xfrm>
            <a:off x="-25926" y="0"/>
            <a:ext cx="2515461" cy="314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000528" y="2688076"/>
            <a:ext cx="37113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Июнь «День Защиты детей»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игра – драматизация по сказке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«Гуси – лебеди детям  ДОУ.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s://pp.userapi.com/c855636/v855636620/5d02b/90md7lOcKYo.jpg"/>
          <p:cNvPicPr/>
          <p:nvPr/>
        </p:nvPicPr>
        <p:blipFill rotWithShape="1">
          <a:blip r:embed="rId3" cstate="print"/>
          <a:srcRect t="15499"/>
          <a:stretch/>
        </p:blipFill>
        <p:spPr bwMode="auto">
          <a:xfrm>
            <a:off x="0" y="3573016"/>
            <a:ext cx="4000528" cy="3284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pp.userapi.com/c854424/v854424620/60b06/ZwvSdd1UKD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3484" y="0"/>
            <a:ext cx="4280516" cy="284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pp.userapi.com/c855336/v855336620/60071/VckBbk8X51A.jpg"/>
          <p:cNvPicPr/>
          <p:nvPr/>
        </p:nvPicPr>
        <p:blipFill>
          <a:blip r:embed="rId5" cstate="print"/>
          <a:srcRect t="20160" b="25475"/>
          <a:stretch>
            <a:fillRect/>
          </a:stretch>
        </p:blipFill>
        <p:spPr bwMode="auto">
          <a:xfrm>
            <a:off x="0" y="0"/>
            <a:ext cx="4000528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p.userapi.com/c854524/v854524620/5f3d4/Y47sFtrfurA.jpg"/>
          <p:cNvPicPr/>
          <p:nvPr/>
        </p:nvPicPr>
        <p:blipFill>
          <a:blip r:embed="rId6" cstate="print"/>
          <a:srcRect t="29567" b="21995"/>
          <a:stretch>
            <a:fillRect/>
          </a:stretch>
        </p:blipFill>
        <p:spPr bwMode="auto">
          <a:xfrm>
            <a:off x="4357702" y="4077072"/>
            <a:ext cx="4786299" cy="275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Сергей\Pictures\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87154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lang="ru-RU" sz="1600" b="1" u="sng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6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42976" y="642918"/>
            <a:ext cx="70009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884810" y="1117726"/>
            <a:ext cx="537437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16.07.19г. завершение театрального сезона -  музыкальный спектакль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сказке «Красная Шапочка»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новый лад  (детям ДОУ).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ергей\Pictures\497519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643042" y="857233"/>
            <a:ext cx="7143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571744"/>
            <a:ext cx="7215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Pictures\5b1f5f91b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1556792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901700" algn="l"/>
              </a:tabLst>
            </a:pPr>
            <a:endParaRPr kumimoji="0" lang="ru-RU" sz="1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372126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Музыкальное воспитание.</a:t>
            </a:r>
          </a:p>
          <a:p>
            <a:pPr algn="ctr"/>
            <a:endParaRPr lang="ru-RU" sz="24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Продолжать развивать интерес к музыке, музыкальную отзывчивость на нее.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Способствовать дальнейшему развитию музыкальных способностей детей.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Развивать творческую активность.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441393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Pictures\5b1f5f91b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0034" y="0"/>
            <a:ext cx="783481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«Речевое развитие»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Учить придумывать сказки и обыгрывать их.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обогащать и активизировать словарь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Продолжать учить детей пользоваться связной и косвенной речью в инсценировках сказок.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Развивать диалогическую и монологическую формы  речи.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умение связно и выразительно пересказывать сказки,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рассказы, рассказывание сказки от лица героя.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область «Познавательное развитие»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Расширять представления детей об окружающей действительности;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Уточнять представления детей о предметах, игрушках, декорациях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окружающих их.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9017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17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Pictures\5b1f5f91b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0"/>
            <a:ext cx="800105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 «Социально – коммуникативное развитие».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Закреплять  правила безопасного использования атрибутов и декораций.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Воспитание ценностного отношения к собственному труду, труду других людей и его результатам.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 область «Физическое развитие».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Сохранение и укрепление физического и психического здоровья детей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ргей\Pictures\5b1f5f91b6f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71472" y="0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71473" y="1071546"/>
            <a:ext cx="807249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совместной деятельности педагогов, родителей и детей: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компетентности родителей в области театрального искусства.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Знакомство родителей  с имеющимся опытом по театрализованной деятельности в детском саду.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Информирование друг друга о возможностях детского сада и семьи в решении поставленных задач по театрализованной деятельности.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Создание условий для совместной театрализованной деятельности детей и взрослых (постановка совместных спектаклей с участием детей и родителей, организация выступлений детей старшей  группы перед младшими)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ргей\Pictures\4cde4f11b4414ffd5876551058133b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928662" y="214290"/>
            <a:ext cx="7286676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Уровни развития театральных способностей у детей шестого года жизни.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уровень (низкий - 1)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ребенка неустойчивый, ситуативный интерес и желание участвовать в театрализованной деятельности. Эмоциональный отклик на произведения незначительный. Ребенок затрудняется в воспроизведении театральных движений, часто допускает ошибки в ответах, не умеет действовать с куклами. Узнает и называет распространенные виды театра, вычленяя некоторые их особенности. Познавательное отношение к видам театра неустойчивое. Словарь беден, при ответах использует простые короткие предложения.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Второй уровень (средний - 2)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Интерес к театрализованной деятельности неустойчив. Участвует ребенок в театрализованной деятельности по инициативе педагога. Эмоциональные реакции не всегда соответствуют настроению и теме произведения. Ребенок часто отвлекается. В движениях копирует других детей, не проявляет фантазию. Затрудняется ответить на вопросы, не в полной мере владеет системными знаниями о видах театра. Отвечает на вопросы после повторного объяснения или с подсказкой педагога.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Третий уровень (высокий - 3)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Ребенок вслушивается в музыку, характеризующую героя сказки, запоминает и узнает знакомые произведения. Проявляет эмоциональную отзывчивость, появляются первоначальные суждения и эмоциональные отклики на характер и настроение персонажа, активен в театрализованной деятельности, владеет знанием большинства видов театра.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по группе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– низкий уровень;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– средний уровень;  3 – высокий уровень.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ергей\Pictures\497519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710870309"/>
              </p:ext>
            </p:extLst>
          </p:nvPr>
        </p:nvGraphicFramePr>
        <p:xfrm>
          <a:off x="1000100" y="2071678"/>
          <a:ext cx="71438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43240" y="857232"/>
            <a:ext cx="29289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04248" y="6165304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(пение, танец)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Сергей\Pictures\497519_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865792229"/>
              </p:ext>
            </p:extLst>
          </p:nvPr>
        </p:nvGraphicFramePr>
        <p:xfrm>
          <a:off x="571472" y="785794"/>
          <a:ext cx="7858180" cy="564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946</Words>
  <Application>Microsoft Office PowerPoint</Application>
  <PresentationFormat>Экран (4:3)</PresentationFormat>
  <Paragraphs>209</Paragraphs>
  <Slides>24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Admin</cp:lastModifiedBy>
  <cp:revision>47</cp:revision>
  <dcterms:created xsi:type="dcterms:W3CDTF">2019-07-09T13:55:39Z</dcterms:created>
  <dcterms:modified xsi:type="dcterms:W3CDTF">2020-10-12T11:19:37Z</dcterms:modified>
</cp:coreProperties>
</file>