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68" r:id="rId3"/>
    <p:sldId id="265" r:id="rId4"/>
    <p:sldId id="269" r:id="rId5"/>
    <p:sldId id="267" r:id="rId6"/>
    <p:sldId id="260" r:id="rId7"/>
    <p:sldId id="270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DFFF"/>
    <a:srgbClr val="FFFF00"/>
    <a:srgbClr val="33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69" d="100"/>
          <a:sy n="69" d="100"/>
        </p:scale>
        <p:origin x="-9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C01A9-0A20-4DFA-B78F-0F684174E6E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B369B-6339-4E37-9446-8BBD3019F7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FB369B-6339-4E37-9446-8BBD3019F70F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09.02.2017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09.02.2017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09.02.2017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09.02.2017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09.02.2017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09.02.2017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09.02.2017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09.02.2017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09.02.2017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09.02.2017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09.02.2017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07504" y="1268760"/>
            <a:ext cx="7200800" cy="1737484"/>
            <a:chOff x="1115616" y="2146448"/>
            <a:chExt cx="7165477" cy="226858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2146448"/>
              <a:ext cx="7165477" cy="13261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56001" y="3932804"/>
              <a:ext cx="5084703" cy="4822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chemeClr val="accent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 rot="10800000" flipV="1">
            <a:off x="467541" y="1049141"/>
            <a:ext cx="7992887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Презентация на тему: «Сказки зимнего участка».</a:t>
            </a:r>
          </a:p>
          <a:p>
            <a:pPr algn="ctr"/>
            <a:r>
              <a:rPr lang="ru-RU" b="1" cap="all" dirty="0" smtClean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Подготовительная группа «Земляничка»</a:t>
            </a:r>
            <a:endParaRPr lang="ru-RU" b="1" cap="all" spc="0" dirty="0">
              <a:ln/>
              <a:solidFill>
                <a:schemeClr val="accent1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2040" y="5163386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Воспитатели: </a:t>
            </a:r>
            <a:r>
              <a:rPr lang="ru-RU" dirty="0" err="1" smtClean="0">
                <a:solidFill>
                  <a:srgbClr val="002060"/>
                </a:solidFill>
              </a:rPr>
              <a:t>Швецова</a:t>
            </a:r>
            <a:r>
              <a:rPr lang="ru-RU" dirty="0" smtClean="0">
                <a:solidFill>
                  <a:srgbClr val="002060"/>
                </a:solidFill>
              </a:rPr>
              <a:t> О.А.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                        </a:t>
            </a:r>
            <a:r>
              <a:rPr lang="ru-RU" dirty="0" err="1" smtClean="0">
                <a:solidFill>
                  <a:srgbClr val="002060"/>
                </a:solidFill>
              </a:rPr>
              <a:t>Светлакова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Е.Н.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           МДОУ «Детский сад Улыбка»       п. Суксун  2017г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dirty="0">
                <a:solidFill>
                  <a:srgbClr val="7030A0"/>
                </a:solidFill>
                <a:ea typeface="Calibri"/>
                <a:cs typeface="Times New Roman"/>
              </a:rPr>
              <a:t>Снежная постройка «Лабиринт»</a:t>
            </a: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sz="1800" b="1" dirty="0" smtClean="0">
                <a:solidFill>
                  <a:srgbClr val="7030A0"/>
                </a:solidFill>
                <a:ea typeface="Calibri"/>
                <a:cs typeface="Times New Roman"/>
              </a:rPr>
              <a:t>Предназначена </a:t>
            </a:r>
            <a:r>
              <a:rPr lang="ru-RU" sz="1800" b="1" dirty="0">
                <a:solidFill>
                  <a:srgbClr val="7030A0"/>
                </a:solidFill>
                <a:ea typeface="Calibri"/>
                <a:cs typeface="Times New Roman"/>
              </a:rPr>
              <a:t>для ходьбы,  бега, </a:t>
            </a:r>
            <a:r>
              <a:rPr lang="ru-RU" sz="1800" b="1" dirty="0" smtClean="0">
                <a:solidFill>
                  <a:srgbClr val="7030A0"/>
                </a:solidFill>
                <a:ea typeface="Calibri"/>
                <a:cs typeface="Times New Roman"/>
              </a:rPr>
              <a:t>прыжков</a:t>
            </a:r>
            <a:r>
              <a:rPr lang="ru-RU" sz="1800" b="1" dirty="0">
                <a:solidFill>
                  <a:srgbClr val="7030A0"/>
                </a:solidFill>
                <a:ea typeface="Calibri"/>
                <a:cs typeface="Times New Roman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dirty="0">
                <a:solidFill>
                  <a:srgbClr val="7030A0"/>
                </a:solidFill>
                <a:ea typeface="Calibri"/>
                <a:cs typeface="Times New Roman"/>
              </a:rPr>
              <a:t>Цель: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dirty="0">
                <a:solidFill>
                  <a:srgbClr val="7030A0"/>
                </a:solidFill>
                <a:ea typeface="Calibri"/>
                <a:cs typeface="Times New Roman"/>
              </a:rPr>
              <a:t>Воспитывать дружеские взаимоотношения, организованность. Развивать </a:t>
            </a:r>
            <a:r>
              <a:rPr lang="ru-RU" sz="1800" b="1" dirty="0" smtClean="0">
                <a:solidFill>
                  <a:srgbClr val="7030A0"/>
                </a:solidFill>
                <a:ea typeface="Calibri"/>
                <a:cs typeface="Times New Roman"/>
              </a:rPr>
              <a:t> внимание, зрительно-моторную координацию, ориентировка в пространстве.</a:t>
            </a:r>
            <a:endParaRPr lang="ru-RU" sz="18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7170" name="Picture 2" descr="C:\Users\User\Desktop\фото для презент. по снежным постройкам\DSC072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08920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06480">
            <a:off x="1420676" y="2974787"/>
            <a:ext cx="2952328" cy="221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077072"/>
            <a:ext cx="3141712" cy="2356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137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>
            <a:grpSpLocks/>
          </p:cNvGrpSpPr>
          <p:nvPr/>
        </p:nvGrpSpPr>
        <p:grpSpPr bwMode="auto">
          <a:xfrm>
            <a:off x="1109128" y="1905555"/>
            <a:ext cx="6952150" cy="4071683"/>
            <a:chOff x="607288" y="-815361"/>
            <a:chExt cx="7925152" cy="371638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3651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000" dirty="0">
                <a:solidFill>
                  <a:schemeClr val="accent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484185" y="2535827"/>
              <a:ext cx="6491880" cy="365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chemeClr val="accent1"/>
                </a:solidFill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11560" y="548680"/>
            <a:ext cx="51845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Снежная постройка «Змей Горыныч»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Предназначена для перешагивания, для </a:t>
            </a:r>
            <a:r>
              <a:rPr lang="ru-RU" b="1" dirty="0" err="1" smtClean="0">
                <a:solidFill>
                  <a:srgbClr val="7030A0"/>
                </a:solidFill>
              </a:rPr>
              <a:t>перелазивания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Цель: Развивать фантазию и воображение.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3240360" cy="243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24744"/>
            <a:ext cx="3573760" cy="26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717032"/>
            <a:ext cx="3307094" cy="24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501008"/>
            <a:ext cx="2174285" cy="289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b="1" dirty="0" smtClean="0">
                <a:solidFill>
                  <a:srgbClr val="7030A0"/>
                </a:solidFill>
                <a:latin typeface="+mn-lt"/>
              </a:rPr>
              <a:t>Снежная постройка «Сказочное чудовище»</a:t>
            </a:r>
            <a:br>
              <a:rPr lang="ru-RU" sz="2400" b="1" dirty="0" smtClean="0">
                <a:solidFill>
                  <a:srgbClr val="7030A0"/>
                </a:solidFill>
                <a:latin typeface="+mn-lt"/>
              </a:rPr>
            </a:br>
            <a:r>
              <a:rPr lang="ru-RU" sz="1800" b="1" dirty="0" smtClean="0">
                <a:solidFill>
                  <a:srgbClr val="7030A0"/>
                </a:solidFill>
                <a:latin typeface="+mn-lt"/>
              </a:rPr>
              <a:t>Предназначена для  </a:t>
            </a:r>
            <a:r>
              <a:rPr lang="ru-RU" sz="1800" b="1" dirty="0" err="1" smtClean="0">
                <a:solidFill>
                  <a:srgbClr val="7030A0"/>
                </a:solidFill>
                <a:latin typeface="+mn-lt"/>
              </a:rPr>
              <a:t>подлезания</a:t>
            </a:r>
            <a:r>
              <a:rPr lang="ru-RU" sz="1800" b="1" dirty="0" smtClean="0">
                <a:solidFill>
                  <a:srgbClr val="7030A0"/>
                </a:solidFill>
                <a:latin typeface="+mn-lt"/>
              </a:rPr>
              <a:t>.</a:t>
            </a:r>
            <a:br>
              <a:rPr lang="ru-RU" sz="1800" b="1" dirty="0" smtClean="0">
                <a:solidFill>
                  <a:srgbClr val="7030A0"/>
                </a:solidFill>
                <a:latin typeface="+mn-lt"/>
              </a:rPr>
            </a:br>
            <a:r>
              <a:rPr lang="ru-RU" sz="1800" b="1" dirty="0" smtClean="0">
                <a:solidFill>
                  <a:srgbClr val="7030A0"/>
                </a:solidFill>
                <a:latin typeface="+mn-lt"/>
              </a:rPr>
              <a:t>Цель: Упражнять в </a:t>
            </a:r>
            <a:r>
              <a:rPr lang="ru-RU" sz="1800" b="1" dirty="0" err="1" smtClean="0">
                <a:solidFill>
                  <a:srgbClr val="7030A0"/>
                </a:solidFill>
                <a:latin typeface="+mn-lt"/>
              </a:rPr>
              <a:t>подлезании</a:t>
            </a:r>
            <a:r>
              <a:rPr lang="ru-RU" sz="1800" b="1" dirty="0" smtClean="0">
                <a:solidFill>
                  <a:srgbClr val="7030A0"/>
                </a:solidFill>
                <a:latin typeface="+mn-lt"/>
              </a:rPr>
              <a:t>.</a:t>
            </a:r>
            <a:endParaRPr lang="ru-RU" sz="1800" b="1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3600400" cy="27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708920"/>
            <a:ext cx="3379101" cy="253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789040"/>
            <a:ext cx="2088232" cy="278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483769" y="4077072"/>
            <a:ext cx="266429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«Ледяные бревнышки»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Цель: упражнять в прыжка через снежные препятствия с продвижением вперед.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004048" y="5229200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Снежная постройка «Ёжик»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Предназначена для метания в цель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Цель: Развивать глазомер, ловкость.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4677" y="692696"/>
            <a:ext cx="2976331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/>
          <a:lstStyle/>
          <a:p>
            <a:pPr algn="l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400" b="1" dirty="0" smtClean="0">
                <a:solidFill>
                  <a:srgbClr val="7030A0"/>
                </a:solidFill>
              </a:rPr>
              <a:t>Снежная постройка «Ледяная дорожка»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Предназначена для скольжения</a:t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Цель: Развитие координации движений, </a:t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согласованность движений верхних и нижних конечностей.</a:t>
            </a:r>
            <a:endParaRPr lang="ru-RU" sz="1800" b="1" dirty="0">
              <a:solidFill>
                <a:srgbClr val="7030A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2808312" cy="210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356992"/>
            <a:ext cx="2212268" cy="2949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51920" y="1700808"/>
            <a:ext cx="446449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   Снежная постройка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 «Стена для  метания»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Предназначена для метания в цель.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Цель: Развивать скоростно-силовые качества, глазомер.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573016"/>
            <a:ext cx="3672408" cy="275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b="1" dirty="0" smtClean="0">
                <a:solidFill>
                  <a:srgbClr val="7030A0"/>
                </a:solidFill>
              </a:rPr>
              <a:t>Снежная постройка «Дорожка»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Предназначена для ходьбы.</a:t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>Цель: Развития равновесия и точности движения.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3200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436096" y="4005065"/>
            <a:ext cx="370790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Снежная постройка «Лисичка».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Цель: упражнять в метании в цель.    Красавицу слепили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 От улыбки ведь ее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Становится на душе легко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 Ах, красавица стоит,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 И всем детям говорит: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«Вот в руках ведро держу,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Метких я ребят здесь жду».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149080"/>
            <a:ext cx="2832315" cy="2124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995936" y="1628800"/>
            <a:ext cx="15121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Пусть мороз трещит, вьюга в поле кружит, ребятишки-крепыши не бояться стужи!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548680"/>
            <a:ext cx="2624336" cy="349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435280" cy="3096344"/>
          </a:xfrm>
        </p:spPr>
        <p:txBody>
          <a:bodyPr/>
          <a:lstStyle/>
          <a:p>
            <a:pPr algn="l"/>
            <a:r>
              <a:rPr lang="ru-RU" sz="2400" b="1" u="sng" dirty="0" smtClean="0">
                <a:solidFill>
                  <a:srgbClr val="7030A0"/>
                </a:solidFill>
              </a:rPr>
              <a:t>Благодарим за участие родителей:</a:t>
            </a: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1.Константинова Руслана Сергеевича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2.Семью Шишкиных Игоря Михайловича и Ольгу Юрьевну.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3.Щербинина Александра Владимировича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4.Воробьёву Надежду Алексеевну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5.Щелконогова Александра Григорьевича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6.Максимову Татьяну Дмитриевну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7.Исаеву Юлию Сергеевну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8.Никифорова Владимира Андреевича (дедушка).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1800" b="1" dirty="0" smtClean="0">
                <a:solidFill>
                  <a:srgbClr val="7030A0"/>
                </a:solidFill>
              </a:rPr>
              <a:t/>
            </a:r>
            <a:br>
              <a:rPr lang="ru-RU" sz="1800" b="1" dirty="0" smtClean="0">
                <a:solidFill>
                  <a:srgbClr val="7030A0"/>
                </a:solidFill>
              </a:rPr>
            </a:br>
            <a:endParaRPr lang="ru-RU" sz="18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3861048"/>
            <a:ext cx="7200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Спасибо за внимание!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u-RU" sz="1800" dirty="0" smtClean="0">
                <a:solidFill>
                  <a:srgbClr val="7030A0"/>
                </a:solidFill>
                <a:ea typeface="+mn-ea"/>
                <a:cs typeface="+mn-cs"/>
              </a:rPr>
              <a:t/>
            </a:r>
            <a:br>
              <a:rPr lang="ru-RU" sz="1800" dirty="0" smtClean="0">
                <a:solidFill>
                  <a:srgbClr val="7030A0"/>
                </a:solidFill>
                <a:ea typeface="+mn-ea"/>
                <a:cs typeface="+mn-cs"/>
              </a:rPr>
            </a:br>
            <a:r>
              <a:rPr lang="ru-RU" sz="1800" dirty="0">
                <a:solidFill>
                  <a:srgbClr val="7030A0"/>
                </a:solidFill>
                <a:ea typeface="+mn-ea"/>
                <a:cs typeface="+mn-cs"/>
              </a:rPr>
              <a:t/>
            </a:r>
            <a:br>
              <a:rPr lang="ru-RU" sz="1800" dirty="0">
                <a:solidFill>
                  <a:srgbClr val="7030A0"/>
                </a:solidFill>
                <a:ea typeface="+mn-ea"/>
                <a:cs typeface="+mn-cs"/>
              </a:rPr>
            </a:br>
            <a:r>
              <a:rPr lang="ru-RU" sz="2000" b="1" dirty="0" smtClean="0">
                <a:solidFill>
                  <a:srgbClr val="7030A0"/>
                </a:solidFill>
                <a:ea typeface="+mn-ea"/>
                <a:cs typeface="+mn-cs"/>
              </a:rPr>
              <a:t>Участники: дети </a:t>
            </a:r>
            <a:r>
              <a:rPr lang="ru-RU" sz="2000" b="1" dirty="0">
                <a:solidFill>
                  <a:srgbClr val="7030A0"/>
                </a:solidFill>
                <a:ea typeface="+mn-ea"/>
                <a:cs typeface="+mn-cs"/>
              </a:rPr>
              <a:t>подготовительной </a:t>
            </a:r>
            <a:r>
              <a:rPr lang="ru-RU" sz="2000" b="1" dirty="0" smtClean="0">
                <a:solidFill>
                  <a:srgbClr val="7030A0"/>
                </a:solidFill>
                <a:ea typeface="+mn-ea"/>
                <a:cs typeface="+mn-cs"/>
              </a:rPr>
              <a:t>группы: 21 </a:t>
            </a:r>
            <a:br>
              <a:rPr lang="ru-RU" sz="2000" b="1" dirty="0" smtClean="0">
                <a:solidFill>
                  <a:srgbClr val="7030A0"/>
                </a:solidFill>
                <a:ea typeface="+mn-ea"/>
                <a:cs typeface="+mn-cs"/>
              </a:rPr>
            </a:br>
            <a:r>
              <a:rPr lang="ru-RU" sz="2000" b="1" dirty="0" smtClean="0">
                <a:solidFill>
                  <a:srgbClr val="7030A0"/>
                </a:solidFill>
                <a:ea typeface="+mn-ea"/>
                <a:cs typeface="+mn-cs"/>
              </a:rPr>
              <a:t>                   </a:t>
            </a:r>
            <a:r>
              <a:rPr lang="ru-RU" sz="2000" b="1" dirty="0" smtClean="0">
                <a:solidFill>
                  <a:srgbClr val="7030A0"/>
                </a:solidFill>
              </a:rPr>
              <a:t>  Родители: </a:t>
            </a:r>
            <a:r>
              <a:rPr lang="ru-RU" sz="2000" b="1" dirty="0" smtClean="0">
                <a:solidFill>
                  <a:srgbClr val="7030A0"/>
                </a:solidFill>
                <a:ea typeface="+mn-ea"/>
                <a:cs typeface="+mn-cs"/>
              </a:rPr>
              <a:t>9 семей,</a:t>
            </a:r>
            <a:br>
              <a:rPr lang="ru-RU" sz="2000" b="1" dirty="0" smtClean="0">
                <a:solidFill>
                  <a:srgbClr val="7030A0"/>
                </a:solidFill>
                <a:ea typeface="+mn-ea"/>
                <a:cs typeface="+mn-cs"/>
              </a:rPr>
            </a:br>
            <a:r>
              <a:rPr lang="ru-RU" sz="2000" b="1" dirty="0" smtClean="0">
                <a:solidFill>
                  <a:srgbClr val="7030A0"/>
                </a:solidFill>
                <a:ea typeface="+mn-ea"/>
                <a:cs typeface="+mn-cs"/>
              </a:rPr>
              <a:t>            Воспитатели: 2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 eaLnBrk="1" fontAlgn="auto" hangingPunct="1">
              <a:spcAft>
                <a:spcPts val="0"/>
              </a:spcAft>
              <a:buNone/>
            </a:pPr>
            <a:endParaRPr lang="ru-RU" sz="2000" b="1" dirty="0" smtClean="0">
              <a:solidFill>
                <a:srgbClr val="7030A0"/>
              </a:solidFill>
            </a:endParaRPr>
          </a:p>
          <a:p>
            <a:pPr lvl="0" eaLnBrk="1" fontAlgn="auto" hangingPunct="1"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Проблема</a:t>
            </a:r>
            <a:endParaRPr lang="ru-RU" sz="2000" dirty="0">
              <a:solidFill>
                <a:srgbClr val="7030A0"/>
              </a:solidFill>
            </a:endParaRPr>
          </a:p>
          <a:p>
            <a:pPr lvl="0" algn="ctr" eaLnBrk="1" fontAlgn="auto" hangingPunct="1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7030A0"/>
                </a:solidFill>
              </a:rPr>
              <a:t>   Эстетическое оформление зимних участков детского</a:t>
            </a:r>
          </a:p>
          <a:p>
            <a:pPr lvl="0" algn="ctr" eaLnBrk="1" fontAlgn="auto" hangingPunct="1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7030A0"/>
                </a:solidFill>
              </a:rPr>
              <a:t> сада, создание комфортных условий для развития </a:t>
            </a:r>
          </a:p>
          <a:p>
            <a:pPr lvl="0" algn="ctr" eaLnBrk="1" fontAlgn="auto" hangingPunct="1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7030A0"/>
                </a:solidFill>
              </a:rPr>
              <a:t>двигательной активности, трудовой и игровой </a:t>
            </a:r>
          </a:p>
          <a:p>
            <a:pPr lvl="0" algn="ctr" eaLnBrk="1" fontAlgn="auto" hangingPunct="1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7030A0"/>
                </a:solidFill>
              </a:rPr>
              <a:t>деятельности, наблюдение за природой.</a:t>
            </a:r>
          </a:p>
          <a:p>
            <a:pPr lvl="0" eaLnBrk="1" fontAlgn="auto" hangingPunct="1">
              <a:spcAft>
                <a:spcPts val="0"/>
              </a:spcAft>
              <a:buNone/>
            </a:pPr>
            <a:endParaRPr lang="ru-RU" sz="20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9888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7030A0"/>
                </a:solidFill>
                <a:ea typeface="Calibri"/>
                <a:cs typeface="Times New Roman"/>
              </a:rPr>
              <a:t>    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7030A0"/>
                </a:solidFill>
                <a:ea typeface="Calibri"/>
                <a:cs typeface="Times New Roman"/>
              </a:rPr>
              <a:t>Задачи: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smtClean="0">
                <a:solidFill>
                  <a:srgbClr val="7030A0"/>
                </a:solidFill>
                <a:ea typeface="Calibri"/>
                <a:cs typeface="Times New Roman"/>
              </a:rPr>
              <a:t>       Задачи</a:t>
            </a:r>
            <a:r>
              <a:rPr lang="ru-RU" b="1" dirty="0" smtClean="0">
                <a:solidFill>
                  <a:srgbClr val="7030A0"/>
                </a:solidFill>
                <a:ea typeface="Calibri"/>
                <a:cs typeface="Times New Roman"/>
              </a:rPr>
              <a:t>: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charset="0"/>
              <a:buChar char="•"/>
            </a:pPr>
            <a:r>
              <a:rPr lang="ru-RU" dirty="0" smtClean="0">
                <a:solidFill>
                  <a:srgbClr val="7030A0"/>
                </a:solidFill>
                <a:ea typeface="Calibri"/>
                <a:cs typeface="Times New Roman"/>
              </a:rPr>
              <a:t>Образовательные</a:t>
            </a:r>
            <a:r>
              <a:rPr lang="ru-RU" dirty="0">
                <a:solidFill>
                  <a:srgbClr val="7030A0"/>
                </a:solidFill>
                <a:ea typeface="Calibri"/>
                <a:cs typeface="Times New Roman"/>
              </a:rPr>
              <a:t>: обогащать представления детей о сезонных изменениях в природе, закреплять умения определять свойства снега. Укреплять здоровье детей</a:t>
            </a:r>
            <a:r>
              <a:rPr lang="ru-RU" dirty="0" smtClean="0">
                <a:solidFill>
                  <a:srgbClr val="7030A0"/>
                </a:solidFill>
                <a:ea typeface="Calibri"/>
                <a:cs typeface="Times New Roman"/>
              </a:rPr>
              <a:t>. Расширять представления детей о способах  использования снежных построек.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charset="0"/>
              <a:buChar char="•"/>
            </a:pPr>
            <a:r>
              <a:rPr lang="ru-RU" dirty="0">
                <a:solidFill>
                  <a:srgbClr val="7030A0"/>
                </a:solidFill>
                <a:ea typeface="Calibri"/>
                <a:cs typeface="Times New Roman"/>
              </a:rPr>
              <a:t>Развивающие: развивать у детей способы познания, наблюдения, обследования, экспериментирования, сравнения; развивать фантазию и творчество детей; развивать речь.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charset="0"/>
              <a:buChar char="•"/>
            </a:pPr>
            <a:r>
              <a:rPr lang="ru-RU" dirty="0">
                <a:solidFill>
                  <a:srgbClr val="7030A0"/>
                </a:solidFill>
                <a:ea typeface="Calibri"/>
                <a:cs typeface="Times New Roman"/>
              </a:rPr>
              <a:t>Воспитательные: воспитывать желание участвовать в совместной трудовой деятельности, стремление быть полезным окружающим. формировать умение договариваться, помогать друг другу. Воспитывать бережное отношение к постройкам</a:t>
            </a:r>
            <a:r>
              <a:rPr lang="ru-RU" dirty="0" smtClean="0">
                <a:solidFill>
                  <a:srgbClr val="7030A0"/>
                </a:solidFill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charset="0"/>
              <a:buChar char="•"/>
            </a:pPr>
            <a:r>
              <a:rPr lang="ru-RU" dirty="0" smtClean="0">
                <a:solidFill>
                  <a:srgbClr val="7030A0"/>
                </a:solidFill>
                <a:ea typeface="Calibri"/>
                <a:cs typeface="Times New Roman"/>
              </a:rPr>
              <a:t>Для родителей: Активизация творческого потенциала родителей в процессе создания снежных построек.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19672" y="332657"/>
            <a:ext cx="648072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ea typeface="+mj-ea"/>
                <a:cs typeface="+mj-cs"/>
              </a:rPr>
              <a:t>Цель: создать для детей условия на прогулочном участке для зимних игр и забав.</a:t>
            </a:r>
            <a:r>
              <a:rPr lang="ru-RU" sz="2000" dirty="0">
                <a:solidFill>
                  <a:srgbClr val="7030A0"/>
                </a:solidFill>
                <a:ea typeface="+mj-ea"/>
                <a:cs typeface="+mj-cs"/>
              </a:rPr>
              <a:t/>
            </a:r>
            <a:br>
              <a:rPr lang="ru-RU" sz="2000" dirty="0">
                <a:solidFill>
                  <a:srgbClr val="7030A0"/>
                </a:solidFill>
                <a:ea typeface="+mj-ea"/>
                <a:cs typeface="+mj-cs"/>
              </a:rPr>
            </a:b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551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76672"/>
            <a:ext cx="7772400" cy="56886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548681"/>
            <a:ext cx="7772400" cy="1152127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ea typeface="Calibri"/>
                <a:cs typeface="Times New Roman"/>
              </a:rPr>
              <a:t>Мамы, папы, </a:t>
            </a:r>
            <a:r>
              <a:rPr lang="ru-RU" sz="2400" b="1" dirty="0" smtClean="0">
                <a:solidFill>
                  <a:srgbClr val="002060"/>
                </a:solidFill>
                <a:ea typeface="Calibri"/>
                <a:cs typeface="Times New Roman"/>
              </a:rPr>
              <a:t>поспешите,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ea typeface="Calibri"/>
                <a:cs typeface="Times New Roman"/>
              </a:rPr>
              <a:t>Деткам </a:t>
            </a:r>
            <a:r>
              <a:rPr lang="ru-RU" sz="2400" b="1" dirty="0">
                <a:solidFill>
                  <a:srgbClr val="002060"/>
                </a:solidFill>
                <a:ea typeface="Calibri"/>
                <a:cs typeface="Times New Roman"/>
              </a:rPr>
              <a:t>чудо сотворите</a:t>
            </a:r>
            <a:r>
              <a:rPr lang="ru-RU" sz="2400" b="1" dirty="0" smtClean="0">
                <a:solidFill>
                  <a:srgbClr val="002060"/>
                </a:solidFill>
                <a:ea typeface="Calibri"/>
                <a:cs typeface="Times New Roman"/>
              </a:rPr>
              <a:t>!</a:t>
            </a:r>
            <a:endParaRPr lang="ru-RU" sz="2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026" name="Picture 2" descr="C:\Users\User\Desktop\DSC072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363" y="1340768"/>
            <a:ext cx="2736304" cy="36484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DSC072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0364" y="3652344"/>
            <a:ext cx="3564880" cy="26736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DSC072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196" y="628008"/>
            <a:ext cx="4032448" cy="30243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291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Делаем снежные фигуры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User\Desktop\DSC072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1" y="908720"/>
            <a:ext cx="3450613" cy="2587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DSC072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865773"/>
            <a:ext cx="3487936" cy="26159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DSC072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1" y="3717032"/>
            <a:ext cx="3392724" cy="25445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DSC072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2623" y="3681327"/>
            <a:ext cx="3487935" cy="26159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270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>
            <a:grpSpLocks/>
          </p:cNvGrpSpPr>
          <p:nvPr/>
        </p:nvGrpSpPr>
        <p:grpSpPr bwMode="auto">
          <a:xfrm>
            <a:off x="1109128" y="1905555"/>
            <a:ext cx="6952150" cy="4071683"/>
            <a:chOff x="607288" y="-815361"/>
            <a:chExt cx="7925152" cy="371638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3651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000" dirty="0">
                <a:solidFill>
                  <a:schemeClr val="accent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484185" y="2535827"/>
              <a:ext cx="6491880" cy="365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chemeClr val="accent1"/>
                </a:solidFill>
                <a:latin typeface="Monotype Corsiva" pitchFamily="66" charset="0"/>
                <a:cs typeface="Arial" charset="0"/>
              </a:endParaRPr>
            </a:p>
          </p:txBody>
        </p:sp>
      </p:grpSp>
      <p:pic>
        <p:nvPicPr>
          <p:cNvPr id="3075" name="Picture 3" descr="C:\Users\User\Desktop\DSC072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1043" y="1133455"/>
            <a:ext cx="3906407" cy="292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09128" y="548680"/>
            <a:ext cx="6952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7030A0"/>
                </a:solidFill>
              </a:rPr>
              <a:t>Украшаем постройки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620688"/>
            <a:ext cx="3240360" cy="2623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068960"/>
            <a:ext cx="2444316" cy="32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75856" y="4869160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Засыпаем снегом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Заливаем постройки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862372"/>
            <a:ext cx="2719387" cy="36210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User\Desktop\DSC072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1359" y="836712"/>
            <a:ext cx="2754306" cy="36724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100" name="Picture 4" descr="C:\Users\User\Desktop\DSC072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717032"/>
            <a:ext cx="3583946" cy="26879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101" name="Picture 5" descr="C:\Users\User\Desktop\фото для презент. по снежным постройкам\DSC072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76685">
            <a:off x="3043703" y="1246250"/>
            <a:ext cx="3024336" cy="22682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" name="Picture 2" descr="C:\Users\User\Desktop\DSC072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59070"/>
            <a:ext cx="2839863" cy="21298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93284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2520280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6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"/>
            <a:ext cx="8280920" cy="2302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ea typeface="Calibri"/>
                <a:cs typeface="Times New Roman"/>
              </a:rPr>
              <a:t> 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7030A0"/>
                </a:solidFill>
                <a:ea typeface="Calibri"/>
                <a:cs typeface="Times New Roman"/>
              </a:rPr>
              <a:t>Снежная постройка «Лягушка-царевна»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7030A0"/>
                </a:solidFill>
                <a:ea typeface="Calibri"/>
                <a:cs typeface="Times New Roman"/>
              </a:rPr>
              <a:t>Предназначена для подвижных игр на воздухе </a:t>
            </a:r>
            <a:endParaRPr lang="ru-RU" b="1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>
              <a:spcAft>
                <a:spcPts val="600"/>
              </a:spcAft>
            </a:pPr>
            <a:r>
              <a:rPr lang="ru-RU" b="1" dirty="0" smtClean="0">
                <a:solidFill>
                  <a:srgbClr val="7030A0"/>
                </a:solidFill>
                <a:ea typeface="Calibri"/>
                <a:cs typeface="Times New Roman"/>
              </a:rPr>
              <a:t>с </a:t>
            </a:r>
            <a:r>
              <a:rPr lang="ru-RU" b="1" dirty="0">
                <a:solidFill>
                  <a:srgbClr val="7030A0"/>
                </a:solidFill>
                <a:ea typeface="Calibri"/>
                <a:cs typeface="Times New Roman"/>
              </a:rPr>
              <a:t>метанием в горизонтальную </a:t>
            </a:r>
            <a:r>
              <a:rPr lang="ru-RU" b="1" dirty="0" smtClean="0">
                <a:solidFill>
                  <a:srgbClr val="7030A0"/>
                </a:solidFill>
                <a:ea typeface="Calibri"/>
                <a:cs typeface="Times New Roman"/>
              </a:rPr>
              <a:t>цель.</a:t>
            </a:r>
          </a:p>
          <a:p>
            <a:pPr>
              <a:spcAft>
                <a:spcPts val="600"/>
              </a:spcAft>
            </a:pPr>
            <a:r>
              <a:rPr lang="ru-RU" b="1" dirty="0" smtClean="0">
                <a:solidFill>
                  <a:srgbClr val="7030A0"/>
                </a:solidFill>
                <a:ea typeface="Calibri"/>
                <a:cs typeface="Times New Roman"/>
              </a:rPr>
              <a:t>Цель: Развивать </a:t>
            </a:r>
            <a:r>
              <a:rPr lang="ru-RU" b="1" dirty="0">
                <a:solidFill>
                  <a:srgbClr val="7030A0"/>
                </a:solidFill>
                <a:ea typeface="Calibri"/>
                <a:cs typeface="Times New Roman"/>
              </a:rPr>
              <a:t>глазомер, ловкость, </a:t>
            </a:r>
            <a:endParaRPr lang="ru-RU" b="1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>
              <a:spcAft>
                <a:spcPts val="600"/>
              </a:spcAft>
            </a:pPr>
            <a:r>
              <a:rPr lang="ru-RU" b="1" dirty="0" smtClean="0">
                <a:solidFill>
                  <a:srgbClr val="7030A0"/>
                </a:solidFill>
                <a:ea typeface="Calibri"/>
                <a:cs typeface="Times New Roman"/>
              </a:rPr>
              <a:t>координацию </a:t>
            </a:r>
            <a:r>
              <a:rPr lang="ru-RU" b="1" dirty="0">
                <a:solidFill>
                  <a:srgbClr val="7030A0"/>
                </a:solidFill>
                <a:ea typeface="Calibri"/>
                <a:cs typeface="Times New Roman"/>
              </a:rPr>
              <a:t>движений</a:t>
            </a:r>
            <a:r>
              <a:rPr lang="ru-RU" b="1" dirty="0" smtClean="0">
                <a:solidFill>
                  <a:srgbClr val="7030A0"/>
                </a:solidFill>
                <a:ea typeface="Calibri"/>
                <a:cs typeface="Times New Roman"/>
              </a:rPr>
              <a:t>.</a:t>
            </a:r>
            <a:endParaRPr lang="ru-RU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844824"/>
            <a:ext cx="2952328" cy="221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868144" y="3645024"/>
            <a:ext cx="280831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Снежная постройка «Кресло и столик»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Предназначена для сюжетно-ролевых игр.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Цель: создание игровых ситуаций, воспитывать дружеские взаимоотношения.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692696"/>
            <a:ext cx="2192288" cy="2923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3789040"/>
            <a:ext cx="216024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1030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67347"/>
            <a:ext cx="345638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620688"/>
            <a:ext cx="59046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Снежная постройка «Ледяная горка»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Предназначена для скатывания.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Цель: Развивать навыки скольжения с наклонной плоскости, воспитывать дружеские взаимоотношения.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5976" y="1916832"/>
            <a:ext cx="45365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Снежная постройка «Печка»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Предназначена для сюжетно-ролевых игр.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Цель: Развивать фантазию и воображение. Воспитывать дружеские взаимоотношения.</a:t>
            </a:r>
          </a:p>
          <a:p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16199">
            <a:off x="5868144" y="3573016"/>
            <a:ext cx="2904323" cy="2306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11560" y="191335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Словно поезд скоростной</a:t>
            </a:r>
          </a:p>
          <a:p>
            <a:r>
              <a:rPr lang="ru-RU" b="1" dirty="0">
                <a:solidFill>
                  <a:srgbClr val="7030A0"/>
                </a:solidFill>
              </a:rPr>
              <a:t>м</a:t>
            </a:r>
            <a:r>
              <a:rPr lang="ru-RU" b="1" dirty="0" smtClean="0">
                <a:solidFill>
                  <a:srgbClr val="7030A0"/>
                </a:solidFill>
              </a:rPr>
              <a:t>чимся мы с горы крутой.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429000"/>
            <a:ext cx="2304256" cy="3072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1030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464</Words>
  <Application>Microsoft Office PowerPoint</Application>
  <PresentationFormat>Экран (4:3)</PresentationFormat>
  <Paragraphs>81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1_Тема Office</vt:lpstr>
      <vt:lpstr>Слайд 1</vt:lpstr>
      <vt:lpstr>  Участники: дети подготовительной группы: 21                       Родители: 9 семей,             Воспитатели: 2</vt:lpstr>
      <vt:lpstr>Слайд 3</vt:lpstr>
      <vt:lpstr>Слайд 4</vt:lpstr>
      <vt:lpstr>Делаем снежные фигуры</vt:lpstr>
      <vt:lpstr>Слайд 6</vt:lpstr>
      <vt:lpstr>Заливаем постройки</vt:lpstr>
      <vt:lpstr> </vt:lpstr>
      <vt:lpstr> </vt:lpstr>
      <vt:lpstr>Слайд 10</vt:lpstr>
      <vt:lpstr>Слайд 11</vt:lpstr>
      <vt:lpstr>Снежная постройка «Сказочное чудовище» Предназначена для  подлезания. Цель: Упражнять в подлезании.</vt:lpstr>
      <vt:lpstr> Снежная постройка «Ледяная дорожка» Предназначена для скольжения Цель: Развитие координации движений,  согласованность движений верхних и нижних конечностей.</vt:lpstr>
      <vt:lpstr>Снежная постройка «Дорожка» Предназначена для ходьбы. Цель: Развития равновесия и точности движения.</vt:lpstr>
      <vt:lpstr>Благодарим за участие родителей: 1.Константинова Руслана Сергеевича 2.Семью Шишкиных Игоря Михайловича и Ольгу Юрьевну. 3.Щербинина Александра Владимировича 4.Воробьёву Надежду Алексеевну 5.Щелконогова Александра Григорьевича 6.Максимову Татьяну Дмитриевну 7.Исаеву Юлию Сергеевну 8.Никифорова Владимира Андреевича (дедушка).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Admin</cp:lastModifiedBy>
  <cp:revision>74</cp:revision>
  <dcterms:created xsi:type="dcterms:W3CDTF">2014-07-06T18:18:01Z</dcterms:created>
  <dcterms:modified xsi:type="dcterms:W3CDTF">2017-02-09T06:52:33Z</dcterms:modified>
</cp:coreProperties>
</file>