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1" r:id="rId4"/>
    <p:sldId id="270" r:id="rId5"/>
    <p:sldId id="259" r:id="rId6"/>
    <p:sldId id="269" r:id="rId7"/>
    <p:sldId id="265" r:id="rId8"/>
    <p:sldId id="260" r:id="rId9"/>
    <p:sldId id="263" r:id="rId10"/>
    <p:sldId id="264" r:id="rId11"/>
    <p:sldId id="268" r:id="rId12"/>
    <p:sldId id="261" r:id="rId13"/>
    <p:sldId id="267" r:id="rId14"/>
    <p:sldId id="266" r:id="rId15"/>
    <p:sldId id="26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Admin\Desktop\логор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3813" y="-23813"/>
            <a:ext cx="9191626" cy="6905626"/>
          </a:xfrm>
          <a:prstGeom prst="rect">
            <a:avLst/>
          </a:prstGeom>
          <a:noFill/>
        </p:spPr>
      </p:pic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ru-RU" sz="4400" b="1" dirty="0" smtClean="0"/>
              <a:t> </a:t>
            </a:r>
            <a:endParaRPr lang="ru-RU" sz="4400" dirty="0" smtClean="0"/>
          </a:p>
          <a:p>
            <a:pPr algn="ctr"/>
            <a:endParaRPr lang="ru-RU" sz="4400" b="1" dirty="0" smtClean="0"/>
          </a:p>
          <a:p>
            <a:pPr algn="ctr">
              <a:buNone/>
            </a:pPr>
            <a:r>
              <a:rPr lang="ru-RU" sz="8600" b="1" dirty="0" err="1" smtClean="0">
                <a:latin typeface="Times New Roman" pitchFamily="18" charset="0"/>
                <a:cs typeface="Times New Roman" pitchFamily="18" charset="0"/>
              </a:rPr>
              <a:t>Логоритмика</a:t>
            </a:r>
            <a:r>
              <a:rPr lang="ru-RU" sz="8600" b="1" dirty="0" smtClean="0">
                <a:latin typeface="Times New Roman" pitchFamily="18" charset="0"/>
                <a:cs typeface="Times New Roman" pitchFamily="18" charset="0"/>
              </a:rPr>
              <a:t> как средство коррекции и профилактики имеющихся отклонений в речевом развитии у детей 4-5 лет</a:t>
            </a: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5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Проект </a:t>
            </a: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«Веселая </a:t>
            </a:r>
            <a:r>
              <a:rPr lang="ru-RU" sz="8000" b="1" dirty="0" err="1" smtClean="0">
                <a:latin typeface="Times New Roman" pitchFamily="18" charset="0"/>
                <a:cs typeface="Times New Roman" pitchFamily="18" charset="0"/>
              </a:rPr>
              <a:t>логоритмика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>
              <a:buNone/>
            </a:pPr>
            <a:endParaRPr lang="ru-RU" sz="4400" dirty="0" smtClean="0"/>
          </a:p>
          <a:p>
            <a:pPr algn="ctr">
              <a:buNone/>
            </a:pPr>
            <a:endParaRPr lang="ru-RU" sz="4400" dirty="0" smtClean="0"/>
          </a:p>
          <a:p>
            <a:pPr algn="ctr">
              <a:buNone/>
            </a:pPr>
            <a:r>
              <a:rPr lang="ru-RU" sz="4400" dirty="0" smtClean="0"/>
              <a:t>   </a:t>
            </a:r>
          </a:p>
          <a:p>
            <a:pPr algn="ctr">
              <a:buNone/>
            </a:pPr>
            <a:endParaRPr lang="ru-RU" sz="4400" dirty="0" smtClean="0"/>
          </a:p>
          <a:p>
            <a:pPr algn="ctr">
              <a:buNone/>
            </a:pPr>
            <a:endParaRPr lang="ru-RU" sz="4400" dirty="0" smtClean="0"/>
          </a:p>
          <a:p>
            <a:pPr algn="r"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Учитель-логопед: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Утемова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Тамара Николаевна                         Воспитатель: Бабушкина Татьяна Сергеевна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Старший воспитатель Третьякова Татьяна Сергеевна                                 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МДОУ «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Суксунский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детский сад Улыбка»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b="1" dirty="0" smtClean="0"/>
              <a:t>                                            </a:t>
            </a:r>
          </a:p>
          <a:p>
            <a:pPr algn="ctr">
              <a:buNone/>
            </a:pPr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900" b="1" dirty="0" smtClean="0">
                <a:latin typeface="Times New Roman" pitchFamily="18" charset="0"/>
                <a:cs typeface="Times New Roman" pitchFamily="18" charset="0"/>
              </a:rPr>
              <a:t>2019 г</a:t>
            </a:r>
            <a:endParaRPr lang="ru-RU" sz="49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логор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3813" y="-23813"/>
            <a:ext cx="9191626" cy="6905626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/>
              <a:t>Перспективный план  </a:t>
            </a:r>
            <a:r>
              <a:rPr lang="ru-RU" sz="2700" b="1" dirty="0" err="1" smtClean="0"/>
              <a:t>логоритмических</a:t>
            </a:r>
            <a:r>
              <a:rPr lang="ru-RU" sz="2700" b="1" dirty="0" smtClean="0"/>
              <a:t> занятий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/>
              <a:t> </a:t>
            </a:r>
            <a:endParaRPr lang="ru-RU" sz="4400" dirty="0" smtClean="0"/>
          </a:p>
          <a:p>
            <a:pPr algn="ctr">
              <a:buNone/>
            </a:pP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9512" y="764705"/>
          <a:ext cx="8784976" cy="46624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2918"/>
                <a:gridCol w="932918"/>
                <a:gridCol w="2022596"/>
                <a:gridCol w="4896544"/>
              </a:tblGrid>
              <a:tr h="2118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Месяц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Неделя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Лексическая тема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Структура занятия</a:t>
                      </a:r>
                    </a:p>
                  </a:txBody>
                  <a:tcPr marL="68580" marR="68580" marT="0" marB="0"/>
                </a:tc>
              </a:tr>
              <a:tr h="128356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Calibri"/>
                          <a:cs typeface="Times New Roman"/>
                        </a:rPr>
                        <a:t>Апрель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Calibri"/>
                          <a:cs typeface="Times New Roman"/>
                        </a:rPr>
                        <a:t>1,2, -недели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Работа с социальными партнерами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Занятие по сценической речи МАО УДО «</a:t>
                      </a:r>
                      <a:r>
                        <a:rPr lang="ru-RU" sz="1000" dirty="0" err="1">
                          <a:latin typeface="Times New Roman"/>
                          <a:ea typeface="Calibri"/>
                          <a:cs typeface="Times New Roman"/>
                        </a:rPr>
                        <a:t>Суксунская</a:t>
                      </a: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 школа искусств», </a:t>
                      </a: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 театральная </a:t>
                      </a: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студия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- Логопедическая гимнастика на развитие мимической мускулатуры;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- Упражнения на снятие напряжения воротниковой зоны;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- Дыхательные упражнения;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Вибрационный </a:t>
                      </a:r>
                      <a:r>
                        <a:rPr lang="ru-RU" sz="1000" b="1" dirty="0" err="1">
                          <a:latin typeface="Times New Roman"/>
                          <a:ea typeface="Calibri"/>
                          <a:cs typeface="Times New Roman"/>
                        </a:rPr>
                        <a:t>самомассаж</a:t>
                      </a: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- Упражнение на координацию движений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440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Calibri"/>
                          <a:cs typeface="Times New Roman"/>
                        </a:rPr>
                        <a:t>3, 4 - неделя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Calibri"/>
                          <a:cs typeface="Times New Roman"/>
                        </a:rPr>
                        <a:t>Перелетные птицы 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- Дыхательные </a:t>
                      </a:r>
                      <a:r>
                        <a:rPr lang="ru-RU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упражнения </a:t>
                      </a: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«Кукушка</a:t>
                      </a: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», «Журавли»;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Пальчиковая гимнастика </a:t>
                      </a: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Ласточка»;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Упражнение на </a:t>
                      </a:r>
                      <a:r>
                        <a:rPr lang="ru-RU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координацию </a:t>
                      </a: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«Ой</a:t>
                      </a: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, кулики, </a:t>
                      </a:r>
                      <a:r>
                        <a:rPr lang="ru-RU" sz="1000" dirty="0" err="1">
                          <a:latin typeface="Times New Roman"/>
                          <a:ea typeface="Calibri"/>
                          <a:cs typeface="Times New Roman"/>
                        </a:rPr>
                        <a:t>жаворонушки</a:t>
                      </a: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»;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Подвижная игра </a:t>
                      </a:r>
                      <a:r>
                        <a:rPr lang="ru-RU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Грачи </a:t>
                      </a: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летят »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9444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Calibri"/>
                          <a:cs typeface="Times New Roman"/>
                        </a:rPr>
                        <a:t>Май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Calibri"/>
                          <a:cs typeface="Times New Roman"/>
                        </a:rPr>
                        <a:t>1,2, -недели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Открытый показ </a:t>
                      </a:r>
                      <a:r>
                        <a:rPr lang="ru-RU" sz="10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логоритмического</a:t>
                      </a:r>
                      <a:r>
                        <a:rPr lang="ru-RU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занятия на РМО</a:t>
                      </a:r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«</a:t>
                      </a: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Солнце </a:t>
                      </a: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и тучка два друга </a:t>
                      </a: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чудесных»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- Мимические </a:t>
                      </a:r>
                      <a:r>
                        <a:rPr lang="ru-RU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упражнения</a:t>
                      </a: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«Солнышко </a:t>
                      </a: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и тучка»;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- Вибрационный </a:t>
                      </a:r>
                      <a:r>
                        <a:rPr lang="ru-RU" sz="1000" b="1" dirty="0" err="1">
                          <a:latin typeface="Times New Roman"/>
                          <a:ea typeface="Calibri"/>
                          <a:cs typeface="Times New Roman"/>
                        </a:rPr>
                        <a:t>самомассаж</a:t>
                      </a: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Ритмическая </a:t>
                      </a:r>
                      <a:r>
                        <a:rPr lang="ru-RU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разминка </a:t>
                      </a: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«Наступила </a:t>
                      </a: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весна»;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- Упражнение под музыку на развитие общей моторики и координации  движений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«Тучка»;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- Подвижная </a:t>
                      </a:r>
                      <a:r>
                        <a:rPr lang="ru-RU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игра </a:t>
                      </a: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«Пчелки»;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- Упражнения на восстановления дыхания </a:t>
                      </a:r>
                      <a:r>
                        <a:rPr lang="ru-RU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Пчелки отдыхают»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3569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Calibri"/>
                          <a:cs typeface="Times New Roman"/>
                        </a:rPr>
                        <a:t>3, 4 - неделя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Calibri"/>
                          <a:cs typeface="Times New Roman"/>
                        </a:rPr>
                        <a:t>Цветы 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- Дыхательные </a:t>
                      </a:r>
                      <a:r>
                        <a:rPr lang="ru-RU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упражнения </a:t>
                      </a: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«Собираем </a:t>
                      </a: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цветы», «Колокольчик звенит»;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Пальчиковая гимнастика </a:t>
                      </a: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На лугу»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логор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3813" y="-23813"/>
            <a:ext cx="9191626" cy="6905626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Логоритмические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занятия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3" descr="C:\Users\Admin\Desktop\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1032670"/>
            <a:ext cx="3031232" cy="41245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124" name="Picture 4" descr="C:\Users\Admin\Desktop\6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1028733"/>
            <a:ext cx="3250059" cy="43334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логор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3813" y="-23813"/>
            <a:ext cx="9191626" cy="6905626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224136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Calibri"/>
                <a:cs typeface="Times New Roman"/>
              </a:rPr>
              <a:t/>
            </a:r>
            <a:br>
              <a:rPr lang="ru-RU" sz="2000" dirty="0" smtClean="0">
                <a:latin typeface="Times New Roman"/>
                <a:ea typeface="Calibri"/>
                <a:cs typeface="Times New Roman"/>
              </a:rPr>
            </a:br>
            <a:r>
              <a:rPr lang="ru-RU" sz="2000" dirty="0" smtClean="0">
                <a:latin typeface="Times New Roman"/>
                <a:ea typeface="Calibri"/>
                <a:cs typeface="Times New Roman"/>
              </a:rPr>
              <a:t/>
            </a:r>
            <a:br>
              <a:rPr lang="ru-RU" sz="2000" dirty="0" smtClean="0">
                <a:latin typeface="Times New Roman"/>
                <a:ea typeface="Calibri"/>
                <a:cs typeface="Times New Roman"/>
              </a:rPr>
            </a:br>
            <a:r>
              <a:rPr lang="ru-RU" sz="2000" b="1" u="sng" dirty="0" smtClean="0">
                <a:latin typeface="Times New Roman" pitchFamily="18" charset="0"/>
                <a:ea typeface="Calibri"/>
                <a:cs typeface="Times New Roman" pitchFamily="18" charset="0"/>
              </a:rPr>
              <a:t>Работа с социальными партнерами</a:t>
            </a:r>
            <a:r>
              <a:rPr lang="ru-RU" sz="20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Занятие по сценической речи МАОУ ДО «Суксунская школа искусств»,  театральная студия </a:t>
            </a:r>
            <a:r>
              <a:rPr lang="ru-RU" b="1" cap="all" dirty="0" smtClean="0"/>
              <a:t/>
            </a:r>
            <a:br>
              <a:rPr lang="ru-RU" b="1" cap="all" dirty="0" smtClean="0"/>
            </a:br>
            <a:endParaRPr lang="ru-RU" dirty="0"/>
          </a:p>
        </p:txBody>
      </p:sp>
      <p:pic>
        <p:nvPicPr>
          <p:cNvPr id="4098" name="Picture 2" descr="C:\Users\Admin\Desktop\2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1785926"/>
            <a:ext cx="2880320" cy="204142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099" name="Picture 3" descr="C:\Users\Admin\Desktop\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1772816"/>
            <a:ext cx="3978019" cy="29835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100" name="Picture 4" descr="C:\Users\Admin\Desktop\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71538" y="3929066"/>
            <a:ext cx="3542729" cy="17596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логор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3813" y="-23813"/>
            <a:ext cx="9191626" cy="6905626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Открытый показ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логоритмического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занятия на РМО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«Солнце и тучка – два друга чудесных»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/>
              <a:t> </a:t>
            </a:r>
            <a:endParaRPr lang="ru-RU" sz="4400" dirty="0" smtClean="0"/>
          </a:p>
          <a:p>
            <a:pPr algn="ctr">
              <a:buNone/>
            </a:pPr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Users\Admin\Desktop\1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268760"/>
            <a:ext cx="2232248" cy="17188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147" name="Picture 3" descr="C:\Users\Admin\Desktop\1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3140968"/>
            <a:ext cx="3810001" cy="22240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148" name="Picture 4" descr="C:\Users\Admin\Desktop\1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99792" y="1268760"/>
            <a:ext cx="2376264" cy="17435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149" name="Picture 5" descr="C:\Users\Admin\Desktop\13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82588" y="1556792"/>
            <a:ext cx="3690706" cy="30963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логор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3813" y="-23813"/>
            <a:ext cx="9191626" cy="6905626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Результаты работы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4392488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4400" b="1" dirty="0" smtClean="0"/>
              <a:t> </a:t>
            </a:r>
            <a:endParaRPr lang="ru-RU" sz="4400" dirty="0" smtClean="0"/>
          </a:p>
          <a:p>
            <a:pPr lvl="0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ребенок реагирует на зрительный и слуховой раздражитель;</a:t>
            </a:r>
          </a:p>
          <a:p>
            <a:pPr lvl="0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у ребенка возникает потребность общения и сотрудничества с детьми в коллективе, умение слушать друг друга и договариваться;</a:t>
            </a:r>
          </a:p>
          <a:p>
            <a:pPr lvl="0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у ребенка совершенствуется познавательная активность, систематизируется знания об окружающем мире;</a:t>
            </a:r>
          </a:p>
          <a:p>
            <a:pPr lvl="0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у ребенка развитое произвольное внимание, зрительная и слуховая память, мышление, логика;</a:t>
            </a:r>
          </a:p>
          <a:p>
            <a:pPr lvl="0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развито чувство ритма, певческие способности;</a:t>
            </a:r>
          </a:p>
          <a:p>
            <a:pPr lvl="0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ребенок различает силу и тембр голоса;</a:t>
            </a:r>
          </a:p>
          <a:p>
            <a:pPr lvl="0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ребенок проявляет художественно – артистические способности.</a:t>
            </a:r>
          </a:p>
          <a:p>
            <a:pPr algn="ctr">
              <a:buNone/>
            </a:pPr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логор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3813" y="-23813"/>
            <a:ext cx="9191626" cy="6905626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Список литературы: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4968551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sz="4400" b="1" dirty="0" smtClean="0"/>
              <a:t> </a:t>
            </a:r>
            <a:endParaRPr lang="ru-RU" sz="4400" dirty="0" smtClean="0"/>
          </a:p>
          <a:p>
            <a:pPr>
              <a:buNone/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Алябьева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Е.А.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Логоритмические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упражнения без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музыкательного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сопровождения: Методическое пособие. – М.: ТЦ Сфера, 2005. – 64с. </a:t>
            </a:r>
          </a:p>
          <a:p>
            <a:pPr>
              <a:buNone/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2. Буденная Т.В. Логопедическая гимнастика: Методическое пособие.-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Спб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.: ДЕТСТВО-ПРЕСС, 2001. – 64 с. </a:t>
            </a:r>
          </a:p>
          <a:p>
            <a:pPr>
              <a:buNone/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3. Волкова Г.А., Логопедическая ритмика: учебник для студентов высших учебных заведений / Г.А. Волкова. – 4 –е изд., - Санкт –Петербург: Детство-пресс, 2010.- 349с.: 22 см. – (Коррекционная педагогика). </a:t>
            </a:r>
          </a:p>
          <a:p>
            <a:pPr>
              <a:buNone/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4. Волкова Г.А., Игровая деятельность в устранении заикания у дошкольников: Кн. для логопеда.- М: Просвещение, 1983. -144с.; 21 см </a:t>
            </a:r>
          </a:p>
          <a:p>
            <a:pPr>
              <a:buNone/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5. Взаимодействие в работе воспитателя и учителя-логопеда: Картотека заданий для детей 5-7 лет с общим недоразвитием речи/Авт.-сост.: И.А. Михеева, С.В.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Чешева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, -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Спб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.: КАРО, 2009.- 256с. </a:t>
            </a:r>
          </a:p>
          <a:p>
            <a:pPr>
              <a:buNone/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Картушина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М.Ю. Конспекты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логоритмических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занятий с детьми 4-5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лет.-М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.: ТЦ Сфера, 2008.- 160с.  </a:t>
            </a:r>
          </a:p>
          <a:p>
            <a:pPr>
              <a:buNone/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7. 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Османова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Г.А.,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ПоздняковаЛ.А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. Игровой логопедический массаж и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самомассаж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при коррекции речевых нарушений/Г.А.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Османова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, Л.А. Позднякова. – СПб.: КАРО, 2013. – 88 с.  </a:t>
            </a:r>
          </a:p>
          <a:p>
            <a:pPr>
              <a:buNone/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8.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Османова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Г.А., Позднякова Л.А. Игры и упражнения для развития у детей общих речевых навыков.- СПб.: КАРО,2007.- 144с. 31  </a:t>
            </a:r>
          </a:p>
          <a:p>
            <a:pPr algn="ctr">
              <a:buNone/>
            </a:pPr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логор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3813" y="-23813"/>
            <a:ext cx="9191626" cy="6905626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title" idx="4294967295"/>
          </p:nvPr>
        </p:nvSpPr>
        <p:spPr>
          <a:xfrm>
            <a:off x="323528" y="274638"/>
            <a:ext cx="8496944" cy="5386387"/>
          </a:xfrm>
        </p:spPr>
        <p:txBody>
          <a:bodyPr>
            <a:noAutofit/>
          </a:bodyPr>
          <a:lstStyle/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Актуальность.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Воспитание здоровых, активных детей – приоритетное направление деятельности всего современного Российского общества. В ФЗ «Об образовании» первоочередной задачей является «здоровье человека и свободное развитие личности». Одна из главных задач   дошкольных учреждений – создание условий, гарантирующих формирование и укрепление  здоровья воспитанников. 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	Известно, что ребенок развивается в движении. Ученые коррекционной педагогики доказали филогенетическую связь между развитием движений и речи. Совокупность движений тела и речевых органов способствует снятию напряженности.   Под влиянием регулярных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логоритмических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занятий у детей происходит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положительная перестройка сердечно-сосудистой, дыхательной, двигательной,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сенсорной,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речедвигательной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и других систем.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В  нашем детском саду, по заключению ПМПК и результатам мониторинга, мы выявили группу  детей 4 - 5 лет,   которые отличались  от своих сверстников по показателям  речевого, физического и нервно-психического развития.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  дошкольников отмечалась общая моторная неловкость, недостаточные статичная и динамичная координация движений, снижение произвольного внимания, не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сформированность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звуковой стороны речи, трудности в овладении навыками выразительной и эмоциональной речи.  А также наличие когнитивных нарушений – отсутствие навыков поведения в коллективе, затруднение в усвоении учебного материала.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Было принято решение оказания необходимой помощи  детям, в форме проведения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логоритмических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занятий.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.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логор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3813" y="-23813"/>
            <a:ext cx="9191626" cy="6905626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432048"/>
          </a:xfrm>
        </p:spPr>
        <p:txBody>
          <a:bodyPr>
            <a:no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040561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Инновационная направленность</a:t>
            </a:r>
            <a:br>
              <a:rPr lang="ru-RU" sz="2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Логоритмические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занятия включают в себя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здоровьесберегающие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технологии (пальчиковая гимнастика,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психогимнастика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, дыхательная и артикуляционная гимнастика).</a:t>
            </a:r>
          </a:p>
          <a:p>
            <a:pPr algn="ctr">
              <a:buNone/>
            </a:pP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Логоритмика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это преодоление речевых нарушений, с помощью систематизированных двигательных упражнений, неречевых функций в сочетании со словом и музыкой.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Логоритмика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традиционно используется в условиях группы детей с одинаковыми речевыми патологиями или сходным  уровнем речевого развития. Однако, в условиях инклюзивного образования, в группах дошкольного учреждения обучаются дети с различными речевыми и психофизическими диагнозами. Именно поэтому, нами был разработан проект  для  занятий с детьми с ОВЗ, с использованием  материала на координацию движений с речью,  на развитие артикуляционной и мимической моторики. Помимо этого,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логоритмические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упражнения помогают укреплению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костно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мышечного аппарата, развивают дыхание, моторные, сенсорные функции. Так же развивается правильная осанка, походка, плавность движений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логор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91626" cy="6905626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86610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Тип проекта: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Долгосрочный январь - май 2019год.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Участники проекта: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Учитель-логопед, воспитатель, старший воспитатель, подгруппа детей 4 -5  лет, родители.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4581128"/>
            <a:ext cx="8229600" cy="15450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/>
              <a:t> </a:t>
            </a:r>
            <a:endParaRPr lang="ru-RU" sz="4400" dirty="0" smtClean="0"/>
          </a:p>
          <a:p>
            <a:pPr algn="ctr">
              <a:buNone/>
            </a:pPr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логор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91626" cy="6905626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86610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Развитие  высшей  психической деятельности детей, через активизацию слухового и зрительного внимания.  Коррекция и профилактика имеющихся отклонений в речевом развитии, посредством сочетания слова и движения.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преодоление речевого негативизма у детей с ОВЗ;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развивать чувство ритма,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научить детей ощущать в движениях, в музыке, в речи ритмическую выразительность;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развивать у воспитанников способность слушать и слышать, чувствовать настроение музыкальной композиции, музыкальных образов;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развивать дыхание и силу голоса.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4581128"/>
            <a:ext cx="8229600" cy="15450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/>
              <a:t> </a:t>
            </a:r>
            <a:endParaRPr lang="ru-RU" sz="4400" dirty="0" smtClean="0"/>
          </a:p>
          <a:p>
            <a:pPr algn="ctr">
              <a:buNone/>
            </a:pPr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логор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3813" y="-23813"/>
            <a:ext cx="9191626" cy="6905626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Методы и приемы обучения на занятиях по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логоритмике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752528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4400" b="1" dirty="0" smtClean="0"/>
              <a:t>     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Построение занятий по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логоритмике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базируется на совокупности различных методов. Каждый метод включает в себя разнообразные приемы. Эти приемы подбираются с учетом степени усвоения двигательного, речевого материала, речевого и общего развития ребенка. 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Наглядно – зрительные (показ): 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- тактильно-мышечная наглядность 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- наглядно-слуховая – при которой осуществляется звуковая регуляция движений (песня, музыка); 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Словесные: Описание, объяснение, пояснение, беседа, словесная инструкция; Практические: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- игровой метод – используется при разучивании новых упражнений; 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- соревновательный – используется для совершенствования уже отработанных упражнений.</a:t>
            </a:r>
          </a:p>
          <a:p>
            <a:pPr algn="ctr">
              <a:buNone/>
            </a:pPr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логор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3813" y="-23813"/>
            <a:ext cx="9191626" cy="6905626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 Этапы реализации проекта: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56584"/>
          </a:xfrm>
        </p:spPr>
        <p:txBody>
          <a:bodyPr>
            <a:normAutofit fontScale="40000" lnSpcReduction="20000"/>
          </a:bodyPr>
          <a:lstStyle/>
          <a:p>
            <a:pPr lvl="0">
              <a:buNone/>
            </a:pPr>
            <a:r>
              <a:rPr lang="ru-RU" sz="4400" b="1" u="sng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500" b="1" u="sng" dirty="0" smtClean="0">
                <a:latin typeface="Times New Roman" pitchFamily="18" charset="0"/>
                <a:cs typeface="Times New Roman" pitchFamily="18" charset="0"/>
              </a:rPr>
              <a:t>. Подготовительный этап: </a:t>
            </a:r>
            <a:endParaRPr lang="ru-RU" sz="35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Поисковая работа по подбору: </a:t>
            </a:r>
          </a:p>
          <a:p>
            <a:pPr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-  иллюстративного материала; </a:t>
            </a:r>
          </a:p>
          <a:p>
            <a:pPr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-  литературных произведений, пословиц, стихотворений, поговорок ; </a:t>
            </a:r>
          </a:p>
          <a:p>
            <a:pPr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-   ритмических игр :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игрогимнастика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игроритмика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-   подбор песенок Е. Железновой; </a:t>
            </a:r>
          </a:p>
          <a:p>
            <a:pPr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-   игры развития мелкой моторики; </a:t>
            </a:r>
          </a:p>
          <a:p>
            <a:pPr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-   подбор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психогимнастики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-   комплекса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дыхательно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– артикуляционной гимнастики; </a:t>
            </a:r>
          </a:p>
          <a:p>
            <a:pPr>
              <a:buFontTx/>
              <a:buChar char="-"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использование интерактивной доски, ноутбука,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мультимедийной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системы.</a:t>
            </a:r>
          </a:p>
          <a:p>
            <a:pPr>
              <a:buNone/>
            </a:pP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ru-RU" sz="3500" b="1" u="sng" dirty="0" smtClean="0">
                <a:latin typeface="Times New Roman" pitchFamily="18" charset="0"/>
                <a:cs typeface="Times New Roman" pitchFamily="18" charset="0"/>
              </a:rPr>
              <a:t>Основной этап: </a:t>
            </a:r>
            <a:endParaRPr lang="ru-RU" sz="35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Реализация проекта на данном этапе предполагает организованную коррекционную, образовательную и совместно-партнерскую деятельность.  </a:t>
            </a:r>
          </a:p>
          <a:p>
            <a:pPr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Работа с родителями и педагогами.</a:t>
            </a:r>
          </a:p>
          <a:p>
            <a:pPr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- Мастер - класс «Артикуляция через музыку».</a:t>
            </a:r>
          </a:p>
          <a:p>
            <a:pPr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- Работа с социальными партнерами.  Занятие в театральной студии МАОУДО «Детская школа искусств»</a:t>
            </a:r>
          </a:p>
          <a:p>
            <a:pPr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- Выступление на РМО. </a:t>
            </a:r>
          </a:p>
          <a:p>
            <a:pPr>
              <a:buNone/>
            </a:pP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3500" b="1" u="sng" dirty="0" smtClean="0">
                <a:latin typeface="Times New Roman" pitchFamily="18" charset="0"/>
                <a:cs typeface="Times New Roman" pitchFamily="18" charset="0"/>
              </a:rPr>
              <a:t>Завершающий этап:</a:t>
            </a:r>
            <a:endParaRPr lang="ru-RU" sz="35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 - Подведение итогов</a:t>
            </a:r>
          </a:p>
          <a:p>
            <a:pPr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-  Обобщение материала по реализации проекта</a:t>
            </a:r>
            <a:endParaRPr lang="ru-RU" sz="3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35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логор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47626"/>
            <a:ext cx="9191626" cy="6905626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Требования к проведению </a:t>
            </a:r>
            <a:r>
              <a:rPr lang="ru-RU" sz="2700" b="1" dirty="0" err="1" smtClean="0">
                <a:latin typeface="Times New Roman" pitchFamily="18" charset="0"/>
                <a:cs typeface="Times New Roman" pitchFamily="18" charset="0"/>
              </a:rPr>
              <a:t>логоритмических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занятий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77500" lnSpcReduction="20000"/>
          </a:bodyPr>
          <a:lstStyle/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Занятия проходят один раз в неделю , 4 раза в месяц (во второй половине дня).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Занятия проводятся фронтально.   Длительность занятий  для детей в возрасте  4-5 лет составляют  20 минут.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Содержание двигательного и речевого материала варьируется в зависимости от уровня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сформированности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моторных и речевых навыков. 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Принцип игрового обучения, т.е. каждое занятие представляет собой тематическую и игровую целостность. </a:t>
            </a:r>
          </a:p>
          <a:p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Логоритмические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занятия  спланированы согласно лексическим темам, которые   обеспечивают углубленное и всесторонне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коррекционно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–развивающее обучение детей с ОВЗ.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Главный принцип достижения эффективности в работе – индивидуальный подход к каждому ребенку, учёт его возрастных, психофизиологических и речевых возможностей.</a:t>
            </a:r>
          </a:p>
          <a:p>
            <a:endParaRPr lang="ru-RU" sz="2900" dirty="0" smtClean="0"/>
          </a:p>
          <a:p>
            <a:pPr algn="ctr">
              <a:buNone/>
            </a:pPr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логор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3813" y="-23813"/>
            <a:ext cx="9191626" cy="6905626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Перспективный план  </a:t>
            </a:r>
            <a:r>
              <a:rPr lang="ru-RU" sz="2700" b="1" dirty="0" err="1" smtClean="0">
                <a:latin typeface="Times New Roman" pitchFamily="18" charset="0"/>
                <a:cs typeface="Times New Roman" pitchFamily="18" charset="0"/>
              </a:rPr>
              <a:t>логоритмических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занятий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/>
              <a:t> </a:t>
            </a:r>
            <a:endParaRPr lang="ru-RU" sz="4400" dirty="0" smtClean="0"/>
          </a:p>
          <a:p>
            <a:pPr algn="ctr">
              <a:buNone/>
            </a:pP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9512" y="764705"/>
          <a:ext cx="8784976" cy="5842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2918"/>
                <a:gridCol w="932918"/>
                <a:gridCol w="1518540"/>
                <a:gridCol w="5400600"/>
              </a:tblGrid>
              <a:tr h="23239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Месяц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Неделя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Лексическая тема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Структура занятия</a:t>
                      </a:r>
                    </a:p>
                  </a:txBody>
                  <a:tcPr marL="68580" marR="68580" marT="0" marB="0"/>
                </a:tc>
              </a:tr>
              <a:tr h="5124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Январь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1-я неделя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</a:t>
                      </a: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Упражнения на снятие напряжения воротниковой зоны</a:t>
                      </a: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«Вверх, вниз»;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</a:t>
                      </a:r>
                      <a:r>
                        <a:rPr lang="ru-RU" sz="10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Самомассаж</a:t>
                      </a: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ладоней </a:t>
                      </a:r>
                      <a:r>
                        <a:rPr lang="ru-RU" sz="1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«Грабельки», «</a:t>
                      </a: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Пальчики здороваются</a:t>
                      </a:r>
                      <a:r>
                        <a:rPr lang="ru-RU" sz="1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»,«</a:t>
                      </a: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Щелчки».</a:t>
                      </a:r>
                    </a:p>
                  </a:txBody>
                  <a:tcPr marL="68580" marR="68580" marT="0" marB="0"/>
                </a:tc>
              </a:tr>
              <a:tr h="69718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2-я неделя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</a:t>
                      </a:r>
                      <a:r>
                        <a:rPr lang="ru-RU" sz="10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Кинезиологичесие</a:t>
                      </a: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упражнения </a:t>
                      </a:r>
                      <a:r>
                        <a:rPr lang="ru-RU" sz="1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«Кулак </a:t>
                      </a: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– ладонь</a:t>
                      </a:r>
                      <a:r>
                        <a:rPr lang="ru-RU" sz="1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», «</a:t>
                      </a: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Кулак – ребро – ладонь»;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</a:t>
                      </a: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Массаж кистей рук;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Упражнения для развития мимико-артикуляционных мышц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1619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3, 4-я недели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Новогодний праздник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Логопедическая </a:t>
                      </a:r>
                      <a:r>
                        <a:rPr lang="ru-RU" sz="1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гимнастика </a:t>
                      </a:r>
                      <a:r>
                        <a:rPr lang="ru-RU" sz="1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«Греем руки», «Греем нос», «Греем щеки»;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Логопедическая гимнастика на развитие мимической мускулатуры;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Пальчиковая </a:t>
                      </a:r>
                      <a:r>
                        <a:rPr lang="ru-RU" sz="1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гимнастика </a:t>
                      </a:r>
                      <a:r>
                        <a:rPr lang="ru-RU" sz="1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«Новогодние </a:t>
                      </a: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игрушки»;        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Упражнение на </a:t>
                      </a:r>
                      <a:r>
                        <a:rPr lang="ru-RU" sz="1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координацию </a:t>
                      </a:r>
                      <a:r>
                        <a:rPr lang="ru-RU" sz="1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«Ой</a:t>
                      </a: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мороз!»;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Подвижная игра </a:t>
                      </a:r>
                      <a:r>
                        <a:rPr lang="ru-RU" sz="1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Снежна баба»</a:t>
                      </a:r>
                    </a:p>
                  </a:txBody>
                  <a:tcPr marL="68580" marR="68580" marT="0" marB="0"/>
                </a:tc>
              </a:tr>
              <a:tr h="69718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Февраль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1,2, -недели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Зима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Дыхательные </a:t>
                      </a:r>
                      <a:r>
                        <a:rPr lang="ru-RU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упражнения </a:t>
                      </a: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«Вьюга</a:t>
                      </a: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», «Снег скрипит»;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Пальчиковая </a:t>
                      </a:r>
                      <a:r>
                        <a:rPr lang="ru-RU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гимнастика </a:t>
                      </a: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«Мы </a:t>
                      </a: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катаем снежный ком»;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- Подвижная игра </a:t>
                      </a:r>
                      <a:r>
                        <a:rPr lang="ru-RU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Мороз красный нос»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9718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Calibri"/>
                          <a:cs typeface="Times New Roman"/>
                        </a:rPr>
                        <a:t>3, 4 - неделя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Calibri"/>
                          <a:cs typeface="Times New Roman"/>
                        </a:rPr>
                        <a:t>Зимние забавы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- Дыхательные </a:t>
                      </a:r>
                      <a:r>
                        <a:rPr lang="ru-RU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упражнения </a:t>
                      </a: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«Снежинки</a:t>
                      </a: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», «Катание с горки»;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- Упражнение на </a:t>
                      </a:r>
                      <a:r>
                        <a:rPr lang="ru-RU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координацию </a:t>
                      </a: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«Ой</a:t>
                      </a: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, мороз!»;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- Подвижная игра </a:t>
                      </a: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Снежна баба»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2957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Calibri"/>
                          <a:cs typeface="Times New Roman"/>
                        </a:rPr>
                        <a:t>Март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Calibri"/>
                          <a:cs typeface="Times New Roman"/>
                        </a:rPr>
                        <a:t>1,2, -недели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Calibri"/>
                          <a:cs typeface="Times New Roman"/>
                        </a:rPr>
                        <a:t>Зимующие птицы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- Дыхательные </a:t>
                      </a:r>
                      <a:r>
                        <a:rPr lang="ru-RU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упражнения </a:t>
                      </a:r>
                      <a:r>
                        <a:rPr lang="ru-RU" sz="1000" i="1" dirty="0" smtClean="0">
                          <a:latin typeface="Times New Roman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Дятел </a:t>
                      </a: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на дереве», «Синичка»;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Пальчиковая гимнастика </a:t>
                      </a: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Синичка – сестричка»;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- Упражнения на координацию</a:t>
                      </a:r>
                      <a:r>
                        <a:rPr lang="ru-RU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«Дятел», «Снегири»;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- Подвижная игра </a:t>
                      </a: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Зимующие и перелетные птицы»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047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3, 4 - неделя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Весна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- Дыхательные упражнения     </a:t>
                      </a: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Ручеек журчит», «Сосульки звенят»;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- Пальчиковая гимнастика </a:t>
                      </a: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Иди, весна, иди, красна»;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- Упражнение на </a:t>
                      </a:r>
                      <a:r>
                        <a:rPr lang="ru-RU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координацию </a:t>
                      </a: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«Солнышко</a:t>
                      </a: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»;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- Подвижная </a:t>
                      </a:r>
                      <a:r>
                        <a:rPr lang="ru-RU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игра </a:t>
                      </a: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«Матушка </a:t>
                      </a: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– весна»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731</Words>
  <Application>Microsoft Office PowerPoint</Application>
  <PresentationFormat>Экран (4:3)</PresentationFormat>
  <Paragraphs>168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 Актуальность.  Воспитание здоровых, активных детей – приоритетное направление деятельности всего современного Российского общества. В ФЗ «Об образовании» первоочередной задачей является «здоровье человека и свободное развитие личности». Одна из главных задач   дошкольных учреждений – создание условий, гарантирующих формирование и укрепление  здоровья воспитанников.     Известно, что ребенок развивается в движении. Ученые коррекционной педагогики доказали филогенетическую связь между развитием движений и речи. Совокупность движений тела и речевых органов способствует снятию напряженности.   Под влиянием регулярных логоритмических занятий у детей происходит  положительная перестройка сердечно-сосудистой, дыхательной, двигательной,  сенсорной, речедвигательной, и других систем.   В  нашем детском саду, по заключению ПМПК и результатам мониторинга, мы выявили группу  детей 4 - 5 лет,   которые отличались  от своих сверстников по показателям  речевого, физического и нервно-психического развития.  У  дошкольников отмечалась общая моторная неловкость, недостаточные статичная и динамичная координация движений, снижение произвольного внимания, не сформированность звуковой стороны речи, трудности в овладении навыками выразительной и эмоциональной речи.  А также наличие когнитивных нарушений – отсутствие навыков поведения в коллективе, затруднение в усвоении учебного материала.  Было принято решение оказания необходимой помощи  детям, в форме проведения логоритмических занятий.  . </vt:lpstr>
      <vt:lpstr>   </vt:lpstr>
      <vt:lpstr>   Тип проекта: Долгосрочный январь - май 2019год.  Участники проекта: Учитель-логопед, воспитатель, старший воспитатель, подгруппа детей 4 -5  лет, родители.   </vt:lpstr>
      <vt:lpstr>  Цель: Развитие  высшей  психической деятельности детей, через активизацию слухового и зрительного внимания.  Коррекция и профилактика имеющихся отклонений в речевом развитии, посредством сочетания слова и движения.  Задачи: - преодоление речевого негативизма у детей с ОВЗ; - развивать чувство ритма,  - научить детей ощущать в движениях, в музыке, в речи ритмическую выразительность; - развивать у воспитанников способность слушать и слышать, чувствовать настроение музыкальной композиции, музыкальных образов; - развивать дыхание и силу голоса.   </vt:lpstr>
      <vt:lpstr>Методы и приемы обучения на занятиях по логоритмике: </vt:lpstr>
      <vt:lpstr> Этапы реализации проекта:</vt:lpstr>
      <vt:lpstr> Требования к проведению логоритмических занятий  </vt:lpstr>
      <vt:lpstr>Перспективный план  логоритмических занятий </vt:lpstr>
      <vt:lpstr>Перспективный план  логоритмических занятий </vt:lpstr>
      <vt:lpstr>Логоритмические занятия</vt:lpstr>
      <vt:lpstr>  Работа с социальными партнерами Занятие по сценической речи МАОУ ДО «Суксунская школа искусств»,  театральная студия  </vt:lpstr>
      <vt:lpstr>Открытый показ логоритмического занятия на РМО  «Солнце и тучка – два друга чудесных»</vt:lpstr>
      <vt:lpstr>Результаты работы </vt:lpstr>
      <vt:lpstr>Список литературы: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Пользователь Windows</cp:lastModifiedBy>
  <cp:revision>23</cp:revision>
  <dcterms:created xsi:type="dcterms:W3CDTF">2020-10-28T10:52:01Z</dcterms:created>
  <dcterms:modified xsi:type="dcterms:W3CDTF">2021-01-28T07:14:34Z</dcterms:modified>
</cp:coreProperties>
</file>