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  <p:sldId id="259" r:id="rId5"/>
    <p:sldId id="286" r:id="rId6"/>
    <p:sldId id="258" r:id="rId7"/>
    <p:sldId id="263" r:id="rId8"/>
    <p:sldId id="264" r:id="rId9"/>
    <p:sldId id="265" r:id="rId10"/>
    <p:sldId id="278" r:id="rId11"/>
    <p:sldId id="270" r:id="rId12"/>
    <p:sldId id="287" r:id="rId13"/>
    <p:sldId id="267" r:id="rId14"/>
    <p:sldId id="288" r:id="rId15"/>
    <p:sldId id="291" r:id="rId16"/>
    <p:sldId id="290" r:id="rId17"/>
    <p:sldId id="292" r:id="rId18"/>
    <p:sldId id="284" r:id="rId19"/>
    <p:sldId id="281" r:id="rId20"/>
    <p:sldId id="28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16449" r="39546" b="24533"/>
          <a:stretch/>
        </p:blipFill>
        <p:spPr>
          <a:xfrm>
            <a:off x="0" y="0"/>
            <a:ext cx="9173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620688"/>
            <a:ext cx="662473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  <a:t>Презентация опыта работы по педагогическому проекту </a:t>
            </a:r>
          </a:p>
          <a:p>
            <a:pPr algn="ctr"/>
            <a:r>
              <a:rPr lang="ru-RU" sz="4000" b="1" dirty="0">
                <a:solidFill>
                  <a:srgbClr val="800000"/>
                </a:solidFill>
                <a:latin typeface="Monotype Corsiva" pitchFamily="66" charset="0"/>
              </a:rPr>
              <a:t>«Творческая мастерская» </a:t>
            </a:r>
            <a:r>
              <a:rPr lang="ru-RU" sz="2800" b="1" dirty="0">
                <a:solidFill>
                  <a:srgbClr val="800000"/>
                </a:solidFill>
                <a:latin typeface="Monotype Corsiva" pitchFamily="66" charset="0"/>
              </a:rPr>
              <a:t>в рамках  работы с родителями   ДОУ</a:t>
            </a:r>
          </a:p>
          <a:p>
            <a:endParaRPr lang="ru-RU" sz="2400" dirty="0">
              <a:solidFill>
                <a:srgbClr val="800000"/>
              </a:solidFill>
              <a:latin typeface="Monotype Corsiva" pitchFamily="66" charset="0"/>
            </a:endParaRPr>
          </a:p>
          <a:p>
            <a:endParaRPr lang="ru-RU" sz="3600" dirty="0">
              <a:solidFill>
                <a:srgbClr val="800000"/>
              </a:solidFill>
              <a:latin typeface="Monotype Corsiva" pitchFamily="66" charset="0"/>
            </a:endParaRPr>
          </a:p>
          <a:p>
            <a:endParaRPr lang="ru-RU" sz="3600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r"/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«Суксунский детский сад Улыбка»</a:t>
            </a:r>
          </a:p>
          <a:p>
            <a:pPr algn="r"/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квалификационной категории:  Поспелова  Марина  Александровна</a:t>
            </a:r>
          </a:p>
          <a:p>
            <a:pPr algn="r"/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ctr"/>
            <a:r>
              <a:rPr lang="ru-RU" sz="2400" dirty="0">
                <a:solidFill>
                  <a:srgbClr val="800000"/>
                </a:solidFill>
                <a:latin typeface="Monotype Corsiva" pitchFamily="66" charset="0"/>
              </a:rPr>
              <a:t>Октябрь 2020 год</a:t>
            </a:r>
            <a:endParaRPr lang="ru-RU" sz="2000" dirty="0">
              <a:solidFill>
                <a:srgbClr val="8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55576" y="210419"/>
            <a:ext cx="8316416" cy="6496109"/>
            <a:chOff x="755576" y="210419"/>
            <a:chExt cx="8316416" cy="6496109"/>
          </a:xfrm>
        </p:grpSpPr>
        <p:pic>
          <p:nvPicPr>
            <p:cNvPr id="8" name="Picture 2" descr="DSCN330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08"/>
            <a:stretch/>
          </p:blipFill>
          <p:spPr bwMode="auto">
            <a:xfrm>
              <a:off x="1660080" y="2852936"/>
              <a:ext cx="2563019" cy="340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DSCN33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16099"/>
              <a:ext cx="3059832" cy="22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DSCN335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343959"/>
              <a:ext cx="3600400" cy="270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189365" y="210419"/>
              <a:ext cx="4572000" cy="20621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для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родителей:</a:t>
              </a:r>
              <a:endParaRPr lang="ru-RU" sz="3200" b="1" dirty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«Изготовление кормушки для птиц из еловых шишек»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99992" y="5229200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800000"/>
                  </a:solidFill>
                </a:rPr>
                <a:t>Цель: вовлечение </a:t>
              </a:r>
              <a:r>
                <a:rPr lang="ru-RU" b="1" dirty="0">
                  <a:solidFill>
                    <a:srgbClr val="800000"/>
                  </a:solidFill>
                </a:rPr>
                <a:t>родителей в воспитательно – образовательный процесс </a:t>
              </a:r>
              <a:r>
                <a:rPr lang="ru-RU" b="1" dirty="0" smtClean="0">
                  <a:solidFill>
                    <a:srgbClr val="800000"/>
                  </a:solidFill>
                </a:rPr>
                <a:t>через мастер – класс  изготовления </a:t>
              </a:r>
              <a:r>
                <a:rPr lang="ru-RU" b="1" dirty="0">
                  <a:solidFill>
                    <a:srgbClr val="800000"/>
                  </a:solidFill>
                </a:rPr>
                <a:t>кормушки для птиц из  обыкновенной </a:t>
              </a:r>
              <a:r>
                <a:rPr lang="ru-RU" b="1" dirty="0" smtClean="0">
                  <a:solidFill>
                    <a:srgbClr val="800000"/>
                  </a:solidFill>
                </a:rPr>
                <a:t>шишки</a:t>
              </a:r>
              <a:endParaRPr lang="ru-RU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-10454"/>
            <a:ext cx="9144001" cy="68827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07504" y="360512"/>
            <a:ext cx="8878750" cy="6190966"/>
            <a:chOff x="107504" y="360512"/>
            <a:chExt cx="8878750" cy="619096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499052" y="360512"/>
              <a:ext cx="648720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для родителей </a:t>
              </a:r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:</a:t>
              </a:r>
            </a:p>
            <a:p>
              <a:pPr algn="ctr"/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 </a:t>
              </a:r>
              <a:r>
                <a:rPr lang="ru-RU" sz="4000" b="1" dirty="0">
                  <a:solidFill>
                    <a:srgbClr val="800000"/>
                  </a:solidFill>
                  <a:latin typeface="Monotype Corsiva" pitchFamily="66" charset="0"/>
                </a:rPr>
                <a:t>«Подставка под пасхальное яйцо</a:t>
              </a:r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»</a:t>
              </a:r>
            </a:p>
            <a:p>
              <a:pPr algn="ctr"/>
              <a:endParaRPr lang="ru-RU" sz="2400" dirty="0">
                <a:solidFill>
                  <a:srgbClr val="800000"/>
                </a:solidFill>
                <a:latin typeface="Monotype Corsiva" pitchFamily="66" charset="0"/>
              </a:endParaRPr>
            </a:p>
          </p:txBody>
        </p:sp>
        <p:pic>
          <p:nvPicPr>
            <p:cNvPr id="10" name="Рисунок 9" descr="D:\изображения\детсад\фото посл\101NIKON\DSCN3590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08"/>
            <a:stretch/>
          </p:blipFill>
          <p:spPr bwMode="auto">
            <a:xfrm>
              <a:off x="107504" y="2060848"/>
              <a:ext cx="4032448" cy="2592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D:\изображения\детсад\фото посл\101NIKON\DSCN3604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3" y="3573015"/>
              <a:ext cx="4556845" cy="2802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463594" y="4797152"/>
              <a:ext cx="40709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800000"/>
                  </a:solidFill>
                </a:rPr>
                <a:t> </a:t>
              </a:r>
              <a:r>
                <a:rPr lang="ru-RU" sz="2000" b="1" dirty="0" smtClean="0">
                  <a:solidFill>
                    <a:srgbClr val="800000"/>
                  </a:solidFill>
                </a:rPr>
                <a:t>Цель:</a:t>
              </a:r>
              <a:r>
                <a:rPr lang="ru-RU" sz="2800" dirty="0" smtClean="0">
                  <a:solidFill>
                    <a:srgbClr val="800000"/>
                  </a:solidFill>
                </a:rPr>
                <a:t> </a:t>
              </a:r>
              <a:r>
                <a:rPr lang="ru-RU" sz="2000" b="1" dirty="0">
                  <a:solidFill>
                    <a:srgbClr val="800000"/>
                  </a:solidFill>
                </a:rPr>
                <a:t> создание творческой атмосферы в коллективе; </a:t>
              </a:r>
            </a:p>
            <a:p>
              <a:r>
                <a:rPr lang="ru-RU" sz="2000" b="1" dirty="0" smtClean="0">
                  <a:solidFill>
                    <a:srgbClr val="800000"/>
                  </a:solidFill>
                </a:rPr>
                <a:t>использование </a:t>
              </a:r>
              <a:r>
                <a:rPr lang="ru-RU" sz="2000" b="1" dirty="0">
                  <a:solidFill>
                    <a:srgbClr val="800000"/>
                  </a:solidFill>
                </a:rPr>
                <a:t>поделки «Пасхальная корзина» в качестве сувенира для близких людей.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2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3985" y="0"/>
            <a:ext cx="9144001" cy="68827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59838" y="235051"/>
            <a:ext cx="8884162" cy="6435858"/>
            <a:chOff x="259838" y="235051"/>
            <a:chExt cx="8884162" cy="643585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089171" y="819167"/>
              <a:ext cx="505482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с </a:t>
              </a:r>
              <a:r>
                <a:rPr lang="ru-RU" sz="3600" b="1" dirty="0" smtClean="0">
                  <a:solidFill>
                    <a:srgbClr val="800000"/>
                  </a:solidFill>
                  <a:latin typeface="Monotype Corsiva" pitchFamily="66" charset="0"/>
                </a:rPr>
                <a:t>педагогами:</a:t>
              </a:r>
              <a:endParaRPr lang="ru-RU" sz="3600" dirty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600" b="1" dirty="0">
                  <a:solidFill>
                    <a:srgbClr val="800000"/>
                  </a:solidFill>
                  <a:latin typeface="Monotype Corsiva" pitchFamily="66" charset="0"/>
                </a:rPr>
                <a:t>«</a:t>
              </a:r>
              <a:r>
                <a:rPr lang="ru-RU" sz="3600" b="1" dirty="0" err="1">
                  <a:solidFill>
                    <a:srgbClr val="800000"/>
                  </a:solidFill>
                  <a:latin typeface="Monotype Corsiva" pitchFamily="66" charset="0"/>
                </a:rPr>
                <a:t>Фоамиран</a:t>
              </a:r>
              <a:r>
                <a:rPr lang="ru-RU" sz="3600" b="1" dirty="0">
                  <a:solidFill>
                    <a:srgbClr val="800000"/>
                  </a:solidFill>
                  <a:latin typeface="Monotype Corsiva" pitchFamily="66" charset="0"/>
                </a:rPr>
                <a:t> – чудо бумага»</a:t>
              </a:r>
              <a:endParaRPr lang="ru-RU" sz="3600" dirty="0">
                <a:solidFill>
                  <a:srgbClr val="800000"/>
                </a:solidFill>
                <a:latin typeface="Monotype Corsiva" pitchFamily="66" charset="0"/>
              </a:endParaRPr>
            </a:p>
          </p:txBody>
        </p:sp>
        <p:pic>
          <p:nvPicPr>
            <p:cNvPr id="10" name="Picture 2" descr="D:\МАСТЕР - КЛАССЫ\мастер - класс фоамиран - чудо бумага 24 ноября 2017 год\DSCN816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653" y="3464527"/>
              <a:ext cx="4274693" cy="320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D:\МАСТЕР - КЛАССЫ\мастер - класс фоамиран - чудо бумага 24 ноября 2017 год\DSCN815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053" y="235051"/>
              <a:ext cx="3117571" cy="2338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МАСТЕР - КЛАССЫ\мастер - класс фоамиран - чудо бумага 24 ноября 2017 год\DSCN815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37" y="2852936"/>
              <a:ext cx="3246239" cy="243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59838" y="5470580"/>
              <a:ext cx="431216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</a:rPr>
                <a:t>Цель: создание подарка своими руками  </a:t>
              </a:r>
              <a:r>
                <a:rPr lang="ru-RU" b="1" dirty="0" smtClean="0">
                  <a:solidFill>
                    <a:srgbClr val="800000"/>
                  </a:solidFill>
                </a:rPr>
                <a:t>«Гербера» </a:t>
              </a:r>
              <a:r>
                <a:rPr lang="ru-RU" b="1" dirty="0">
                  <a:solidFill>
                    <a:srgbClr val="800000"/>
                  </a:solidFill>
                </a:rPr>
                <a:t>в преддверии праздника «Международный женский день – 8 марта» из фоамирана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3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-171400"/>
            <a:ext cx="9144001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9952" y="165415"/>
            <a:ext cx="48309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800000"/>
                </a:solidFill>
                <a:latin typeface="Monotype Corsiva" pitchFamily="66" charset="0"/>
              </a:rPr>
              <a:t>Мастер – класс по изготовлению</a:t>
            </a:r>
            <a:endParaRPr lang="ru-RU" sz="2800" i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>
                <a:solidFill>
                  <a:srgbClr val="800000"/>
                </a:solidFill>
                <a:latin typeface="Monotype Corsiva" pitchFamily="66" charset="0"/>
              </a:rPr>
              <a:t>корзиночки из </a:t>
            </a:r>
            <a:r>
              <a:rPr lang="ru-RU" sz="2800" b="1" i="1" dirty="0" err="1" smtClean="0">
                <a:solidFill>
                  <a:srgbClr val="800000"/>
                </a:solidFill>
                <a:latin typeface="Monotype Corsiva" pitchFamily="66" charset="0"/>
              </a:rPr>
              <a:t>фоамирана</a:t>
            </a:r>
            <a:endParaRPr lang="ru-RU" sz="2800" b="1" i="1" dirty="0" smtClean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 smtClean="0">
                <a:solidFill>
                  <a:srgbClr val="800000"/>
                </a:solidFill>
                <a:latin typeface="Monotype Corsiva" pitchFamily="66" charset="0"/>
              </a:rPr>
              <a:t> </a:t>
            </a:r>
            <a:r>
              <a:rPr lang="ru-RU" sz="2800" b="1" i="1" dirty="0">
                <a:solidFill>
                  <a:srgbClr val="800000"/>
                </a:solidFill>
                <a:latin typeface="Monotype Corsiva" pitchFamily="66" charset="0"/>
              </a:rPr>
              <a:t>для пасхального яйца</a:t>
            </a:r>
            <a:endParaRPr lang="ru-RU" sz="2800" i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>
                <a:solidFill>
                  <a:srgbClr val="800000"/>
                </a:solidFill>
                <a:latin typeface="Monotype Corsiva" pitchFamily="66" charset="0"/>
              </a:rPr>
              <a:t>в рамках творческого отчета</a:t>
            </a:r>
            <a:endParaRPr lang="ru-RU" sz="2800" i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>
                <a:solidFill>
                  <a:srgbClr val="800000"/>
                </a:solidFill>
                <a:latin typeface="Monotype Corsiva" pitchFamily="66" charset="0"/>
              </a:rPr>
              <a:t>«Современные формы взаимодействия дошкольников образовательного учреждения с семьями дошкольников»</a:t>
            </a:r>
            <a:endParaRPr lang="ru-RU" sz="2800" i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D:\2018-2019 УЧЕБНЫЙ ГОД\СКАЗКА\мастер - класс 25 апреля творческий отчет край\ZcFbO75Uq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94" y="3704845"/>
            <a:ext cx="3802923" cy="285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2018-2019 УЧЕБНЫЙ ГОД\СКАЗКА\мастер - класс 25 апреля творческий отчет край\QdpLEJKFl6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8" y="3868959"/>
            <a:ext cx="3584104" cy="26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2018-2019 УЧЕБНЫЙ ГОД\СКАЗКА\мастер - класс 25 апреля творческий отчет край\QWliCEOQ1j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2" y="599799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8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-171400"/>
            <a:ext cx="9144001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250145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План работы с родителями в рамках проекта «Творческая мастерская» </a:t>
            </a:r>
          </a:p>
          <a:p>
            <a:pPr algn="ctr"/>
            <a:r>
              <a:rPr lang="ru-RU" b="1" dirty="0"/>
              <a:t>на 2019 – 2020 учебный год</a:t>
            </a:r>
          </a:p>
          <a:p>
            <a:pPr algn="ctr"/>
            <a:endParaRPr lang="ru-RU" b="1" dirty="0"/>
          </a:p>
          <a:p>
            <a:r>
              <a:rPr lang="ru-RU" b="1" dirty="0"/>
              <a:t>Октябрь 2019 г </a:t>
            </a:r>
            <a:r>
              <a:rPr lang="ru-RU" dirty="0"/>
              <a:t>– «Букет из конфет» в рамках «Дня мудрости и доброты»</a:t>
            </a:r>
          </a:p>
          <a:p>
            <a:endParaRPr lang="ru-RU" dirty="0"/>
          </a:p>
          <a:p>
            <a:r>
              <a:rPr lang="ru-RU" b="1" dirty="0"/>
              <a:t>Ноябрь 2019 г </a:t>
            </a:r>
            <a:r>
              <a:rPr lang="ru-RU" dirty="0"/>
              <a:t>–  «Букет для любимой мамочки»  из фоамирана в рамках Дня матери</a:t>
            </a:r>
          </a:p>
          <a:p>
            <a:endParaRPr lang="ru-RU" dirty="0"/>
          </a:p>
          <a:p>
            <a:r>
              <a:rPr lang="ru-RU" b="1" dirty="0"/>
              <a:t>Декабрь 2019 г </a:t>
            </a:r>
            <a:r>
              <a:rPr lang="ru-RU" dirty="0"/>
              <a:t>– «Символ года – 2020» «Мышка – милашка» из фетра;</a:t>
            </a:r>
          </a:p>
          <a:p>
            <a:r>
              <a:rPr lang="ru-RU" dirty="0"/>
              <a:t>«Серебристая снежинка» в рамках Благотворительного Рождественского  марафона (с педагогами);</a:t>
            </a:r>
          </a:p>
          <a:p>
            <a:r>
              <a:rPr lang="ru-RU" dirty="0"/>
              <a:t>«Новогодний шар» из фоамирана  в рамках конкурса «Наряжаем елку вместе»</a:t>
            </a:r>
          </a:p>
          <a:p>
            <a:endParaRPr lang="ru-RU" dirty="0"/>
          </a:p>
          <a:p>
            <a:r>
              <a:rPr lang="ru-RU" b="1" dirty="0"/>
              <a:t>Февраль 2020 г </a:t>
            </a:r>
            <a:r>
              <a:rPr lang="ru-RU" dirty="0"/>
              <a:t>– «Танк из носков» в рамках  праздника Дня защитника Отечества</a:t>
            </a:r>
          </a:p>
          <a:p>
            <a:endParaRPr lang="ru-RU" dirty="0"/>
          </a:p>
          <a:p>
            <a:r>
              <a:rPr lang="ru-RU" b="1" dirty="0"/>
              <a:t>Март 2020 г </a:t>
            </a:r>
            <a:r>
              <a:rPr lang="ru-RU" dirty="0"/>
              <a:t>– «Чайный домик в технике </a:t>
            </a:r>
            <a:r>
              <a:rPr lang="ru-RU" dirty="0" err="1"/>
              <a:t>декупаж</a:t>
            </a:r>
            <a:r>
              <a:rPr lang="ru-RU" dirty="0"/>
              <a:t>» в рамках праздника Международного женского дня</a:t>
            </a:r>
          </a:p>
          <a:p>
            <a:endParaRPr lang="ru-RU" dirty="0"/>
          </a:p>
          <a:p>
            <a:r>
              <a:rPr lang="ru-RU" b="1" dirty="0"/>
              <a:t>Апрель – Май 2020 г </a:t>
            </a:r>
            <a:r>
              <a:rPr lang="ru-RU" dirty="0"/>
              <a:t>– «Гвоздика из фоамирана» в рамках празднования 75 – </a:t>
            </a:r>
            <a:r>
              <a:rPr lang="ru-RU" dirty="0" err="1"/>
              <a:t>летия</a:t>
            </a:r>
            <a:r>
              <a:rPr lang="ru-RU" dirty="0"/>
              <a:t> ВОВ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8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-171400"/>
            <a:ext cx="9144001" cy="7029400"/>
          </a:xfrm>
          <a:prstGeom prst="rect">
            <a:avLst/>
          </a:prstGeom>
        </p:spPr>
      </p:pic>
      <p:pic>
        <p:nvPicPr>
          <p:cNvPr id="2050" name="Picture 2" descr="D:\2019 - 2020 учебгый год\мастер класс цветы из фоамира крокусы\DSCN7029 —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1051" r="9092" b="12600"/>
          <a:stretch/>
        </p:blipFill>
        <p:spPr bwMode="auto">
          <a:xfrm>
            <a:off x="467544" y="0"/>
            <a:ext cx="3956912" cy="25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19 - 2020 учебгый год\мастер класс цветы из фоамира крокусы\DSCN7035 —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9"/>
          <a:stretch/>
        </p:blipFill>
        <p:spPr bwMode="auto">
          <a:xfrm>
            <a:off x="712837" y="2932154"/>
            <a:ext cx="3811489" cy="248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019 - 2020 учебгый год\мастер класс цветы из фоамира крокусы\DSCN7038 — коп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33752" r="18341" b="5773"/>
          <a:stretch/>
        </p:blipFill>
        <p:spPr bwMode="auto">
          <a:xfrm>
            <a:off x="4727032" y="3573016"/>
            <a:ext cx="41665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24326" y="264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srgbClr val="800000"/>
                </a:solidFill>
                <a:latin typeface="Monotype Corsiva" pitchFamily="66" charset="0"/>
              </a:rPr>
              <a:t>Мастер – класс с</a:t>
            </a:r>
          </a:p>
          <a:p>
            <a:pPr lvl="0"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«Букет  для любимой мамочки»  </a:t>
            </a:r>
          </a:p>
          <a:p>
            <a:pPr lvl="0"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из фоамирана»</a:t>
            </a:r>
            <a:endParaRPr lang="ru-RU" sz="36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032" y="54740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800000"/>
                </a:solidFill>
              </a:rPr>
              <a:t>Цель: создание подарка своими руками  </a:t>
            </a:r>
            <a:r>
              <a:rPr lang="ru-RU" b="1" dirty="0" smtClean="0">
                <a:solidFill>
                  <a:srgbClr val="800000"/>
                </a:solidFill>
              </a:rPr>
              <a:t>букета  из фоамирана  </a:t>
            </a:r>
            <a:r>
              <a:rPr lang="ru-RU" b="1" dirty="0">
                <a:solidFill>
                  <a:srgbClr val="800000"/>
                </a:solidFill>
              </a:rPr>
              <a:t>в преддверии праздника </a:t>
            </a:r>
            <a:r>
              <a:rPr lang="ru-RU" b="1" dirty="0" smtClean="0">
                <a:solidFill>
                  <a:srgbClr val="800000"/>
                </a:solidFill>
              </a:rPr>
              <a:t>«День матери»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0" y="-158784"/>
            <a:ext cx="9144001" cy="7029400"/>
          </a:xfrm>
          <a:prstGeom prst="rect">
            <a:avLst/>
          </a:prstGeom>
        </p:spPr>
      </p:pic>
      <p:pic>
        <p:nvPicPr>
          <p:cNvPr id="1026" name="Picture 2" descr="D:\2019 - 2020 учебгый год\Мастер класс  Танк из носков 20 февраля2020\DSCN6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5916"/>
            <a:ext cx="3898230" cy="29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9 - 2020 учебгый год\Мастер класс  Танк из носков 20 февраля2020\DSCN6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068960"/>
            <a:ext cx="3240360" cy="24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9 - 2020 учебгый год\Мастер класс  Танк из носков 20 февраля2020\DSCN6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629"/>
            <a:ext cx="355210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0959" y="206638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latin typeface="Monotype Corsiva" pitchFamily="66" charset="0"/>
              </a:rPr>
              <a:t>Мастер – класс 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с</a:t>
            </a:r>
            <a:endParaRPr lang="ru-RU" sz="3600" b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«Танк из носков»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В рамках праздника  День защитника отечества</a:t>
            </a:r>
            <a:endParaRPr lang="ru-RU" sz="36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959" y="58181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Цель: создание </a:t>
            </a:r>
            <a:r>
              <a:rPr lang="ru-RU" b="1" dirty="0">
                <a:solidFill>
                  <a:srgbClr val="800000"/>
                </a:solidFill>
              </a:rPr>
              <a:t>подарка своими руками  «Танк из носков» в преддверии праздника «День защитника Отечества» </a:t>
            </a:r>
          </a:p>
        </p:txBody>
      </p:sp>
    </p:spTree>
    <p:extLst>
      <p:ext uri="{BB962C8B-B14F-4D97-AF65-F5344CB8AC3E}">
        <p14:creationId xmlns:p14="http://schemas.microsoft.com/office/powerpoint/2010/main" val="41667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-171400"/>
            <a:ext cx="9144001" cy="7029400"/>
          </a:xfrm>
          <a:prstGeom prst="rect">
            <a:avLst/>
          </a:prstGeom>
        </p:spPr>
      </p:pic>
      <p:pic>
        <p:nvPicPr>
          <p:cNvPr id="3074" name="Picture 2" descr="D:\лето май рабочий стол\мастер класс спедагогами мышка - норушка символ года 17 декабря 2019\oPheGg9K_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84" y="3861048"/>
            <a:ext cx="3634904" cy="2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лето май рабочий стол\мастер класс спедагогами мышка - норушка символ года 17 декабря 2019\YXuk0i_65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95" y="3140968"/>
            <a:ext cx="3634904" cy="2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лето май рабочий стол\мастер класс спедагогами мышка - норушка символ года 17 декабря 2019\I8rxVnad5U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48"/>
            <a:ext cx="3634904" cy="2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9488" y="53941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latin typeface="Monotype Corsiva" pitchFamily="66" charset="0"/>
              </a:rPr>
              <a:t>Мастер – класс с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«Символ года  2020»</a:t>
            </a:r>
            <a:endParaRPr lang="ru-RU" sz="3600" b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Мышка из фоамирана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Цель: создание творческой атмосферы в коллективе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3270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18864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Monotype Corsiva" pitchFamily="66" charset="0"/>
              </a:rPr>
              <a:t>Мастер – класс для </a:t>
            </a:r>
            <a:r>
              <a:rPr lang="ru-RU" sz="3200" b="1" dirty="0" smtClean="0">
                <a:solidFill>
                  <a:srgbClr val="800000"/>
                </a:solidFill>
                <a:latin typeface="Monotype Corsiva" pitchFamily="66" charset="0"/>
              </a:rPr>
              <a:t>педагогов:</a:t>
            </a:r>
            <a:endParaRPr lang="ru-RU" sz="3200" b="1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Monotype Corsiva" pitchFamily="66" charset="0"/>
              </a:rPr>
              <a:t>«Серебристая  снежинка»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Monotype Corsiva" pitchFamily="66" charset="0"/>
              </a:rPr>
              <a:t>в рамках благотворительного рождественского марафона</a:t>
            </a:r>
            <a:endParaRPr lang="ru-RU" sz="32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b="40592"/>
          <a:stretch/>
        </p:blipFill>
        <p:spPr>
          <a:xfrm>
            <a:off x="323527" y="436742"/>
            <a:ext cx="3827727" cy="3712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3235628"/>
            <a:ext cx="4176464" cy="3132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3" b="21297"/>
          <a:stretch/>
        </p:blipFill>
        <p:spPr>
          <a:xfrm>
            <a:off x="86932" y="4769188"/>
            <a:ext cx="4215432" cy="18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0" y="-35157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659011"/>
            <a:ext cx="7416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План работы с родителями в рамках проекта «Творческая мастерская» на 2020 – 2021 учебный год</a:t>
            </a:r>
          </a:p>
          <a:p>
            <a:pPr algn="ctr"/>
            <a:endParaRPr lang="ru-RU" sz="2000" b="1" dirty="0"/>
          </a:p>
          <a:p>
            <a:pPr algn="just"/>
            <a:r>
              <a:rPr lang="ru-RU" sz="2000" b="1" dirty="0"/>
              <a:t>Октябрь 2020 г </a:t>
            </a:r>
            <a:r>
              <a:rPr lang="ru-RU" sz="2000" dirty="0"/>
              <a:t>– «Изготовление  светоотражающего значка – </a:t>
            </a:r>
            <a:r>
              <a:rPr lang="ru-RU" sz="2000" dirty="0" err="1"/>
              <a:t>фликер</a:t>
            </a:r>
            <a:r>
              <a:rPr lang="ru-RU" sz="2000" dirty="0"/>
              <a:t>» в рамках месячника ПДД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Ноябрь 2020 г </a:t>
            </a:r>
            <a:r>
              <a:rPr lang="ru-RU" sz="2000" dirty="0"/>
              <a:t>–  «Фоторамка из ракушек»  для мамы в рамках Дня матери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Декабрь 2020 г </a:t>
            </a:r>
            <a:r>
              <a:rPr lang="ru-RU" sz="2000" dirty="0"/>
              <a:t>– «Новогодняя игрушка из глиттерного фоамирана» в рамках марафона «Наряжаем елку вместе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Февраль  - Март  2021 г </a:t>
            </a:r>
            <a:r>
              <a:rPr lang="ru-RU" sz="2000" dirty="0"/>
              <a:t>– «Коробочка с сюрпризом» в рамках  праздника Дня защитника Отечества и Международного женского дня – 8 Марта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Май 2021 г </a:t>
            </a:r>
            <a:r>
              <a:rPr lang="ru-RU" sz="2000" dirty="0"/>
              <a:t>– «Изготовление поздравительной открытки»  в технике </a:t>
            </a:r>
            <a:r>
              <a:rPr lang="ru-RU" sz="2000" dirty="0" err="1"/>
              <a:t>скрабукинг</a:t>
            </a:r>
            <a:r>
              <a:rPr lang="ru-RU" sz="2000" dirty="0"/>
              <a:t> в рамках праздника «Дня Победы»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35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16449" r="39546" b="24533"/>
          <a:stretch/>
        </p:blipFill>
        <p:spPr>
          <a:xfrm>
            <a:off x="14452" y="0"/>
            <a:ext cx="917318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2713" y="116632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 </a:t>
            </a:r>
            <a:r>
              <a:rPr lang="ru-RU" b="1" dirty="0">
                <a:solidFill>
                  <a:srgbClr val="800000"/>
                </a:solidFill>
                <a:latin typeface="Monotype Corsiva" pitchFamily="66" charset="0"/>
              </a:rPr>
              <a:t>Цель: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Привлечение родителей </a:t>
            </a:r>
            <a:r>
              <a:rPr lang="ru-RU" dirty="0"/>
              <a:t>к участию в непосредственной совместной творческой деятельности </a:t>
            </a:r>
            <a:r>
              <a:rPr lang="ru-RU" dirty="0" smtClean="0"/>
              <a:t>через педагогический проект «Творческая мастерская»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49770" y="1827998"/>
            <a:ext cx="583960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800000"/>
                </a:solidFill>
                <a:latin typeface="Monotype Corsiva" pitchFamily="66" charset="0"/>
              </a:rPr>
              <a:t>Задачи: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Работать </a:t>
            </a:r>
            <a:r>
              <a:rPr lang="ru-RU" dirty="0"/>
              <a:t>в сотрудничестве с семьями своих </a:t>
            </a:r>
            <a:r>
              <a:rPr lang="ru-RU" dirty="0" smtClean="0"/>
              <a:t>воспитанников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Вызвать </a:t>
            </a:r>
            <a:r>
              <a:rPr lang="ru-RU" dirty="0"/>
              <a:t>интерес </a:t>
            </a:r>
            <a:r>
              <a:rPr lang="ru-RU" dirty="0" smtClean="0"/>
              <a:t>родителей  и детей к творчеству;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Знакомить </a:t>
            </a:r>
            <a:r>
              <a:rPr lang="ru-RU" dirty="0"/>
              <a:t>родителей с различными </a:t>
            </a:r>
            <a:r>
              <a:rPr lang="ru-RU" dirty="0" smtClean="0"/>
              <a:t>техниками </a:t>
            </a:r>
            <a:r>
              <a:rPr lang="ru-RU" dirty="0"/>
              <a:t>и их возможностями для оформления и украшения помещений как в </a:t>
            </a:r>
            <a:r>
              <a:rPr lang="ru-RU" dirty="0" smtClean="0"/>
              <a:t>детском саду, </a:t>
            </a:r>
            <a:r>
              <a:rPr lang="ru-RU" dirty="0"/>
              <a:t>так и дома;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Расширить </a:t>
            </a:r>
            <a:r>
              <a:rPr lang="ru-RU" dirty="0"/>
              <a:t>представления родителей воспитанников о творческой </a:t>
            </a:r>
            <a:r>
              <a:rPr lang="ru-RU" dirty="0" smtClean="0"/>
              <a:t>деятельности;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Формирование </a:t>
            </a:r>
            <a:r>
              <a:rPr lang="ru-RU" dirty="0"/>
              <a:t>заинтересованного отношения к процессу и результату совместной деятельности в творческой мастерской.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17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31334" y="46167"/>
            <a:ext cx="9144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612845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Таким образом творческая мастерская – как одна из форм взаимодействия детского сада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родителями,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помогает не только наладить эмоциональный контакт с родителями,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и улучшить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детско-родительские отношения на основе предметной совместной деятельности,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стать своеобразным клубом для детей и родителей.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Подобная форма вовлечения семей воспитанников в образовательный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 детского сада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способствует установлению партнерских отношений между педагогами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родителями и обогащению предметно – развивающей среды в группе.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700807"/>
            <a:ext cx="6732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800000"/>
                </a:solidFill>
                <a:latin typeface="Monotype Corsiva" pitchFamily="66" charset="0"/>
              </a:rPr>
              <a:t>Спасибо за внимание</a:t>
            </a:r>
            <a:endParaRPr lang="ru-RU" sz="88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40" y="620688"/>
            <a:ext cx="75608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План работы с родителями в рамках проекта «Творческая мастерская» на 2018 – 2019 учебный год</a:t>
            </a:r>
          </a:p>
          <a:p>
            <a:pPr algn="ctr"/>
            <a:endParaRPr lang="ru-RU" b="1" dirty="0"/>
          </a:p>
          <a:p>
            <a:pPr algn="just"/>
            <a:r>
              <a:rPr lang="ru-RU" b="1" dirty="0"/>
              <a:t>Сентябрь  2018 – </a:t>
            </a:r>
            <a:r>
              <a:rPr lang="ru-RU" dirty="0"/>
              <a:t>Оформление цветочного горшка» в технике </a:t>
            </a:r>
            <a:r>
              <a:rPr lang="ru-RU" dirty="0" err="1"/>
              <a:t>декупаж</a:t>
            </a:r>
            <a:endParaRPr lang="ru-RU" dirty="0"/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Ноябрь  2018 г </a:t>
            </a:r>
            <a:r>
              <a:rPr lang="ru-RU" dirty="0"/>
              <a:t>– «Букет из конфет» в рамках «Дня Матери»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Декабрь 2018 г </a:t>
            </a:r>
            <a:r>
              <a:rPr lang="ru-RU" dirty="0"/>
              <a:t>– «Новогодний шар» из бумажных салфеток для оформления новогодней елки в группе</a:t>
            </a:r>
          </a:p>
          <a:p>
            <a:pPr algn="just"/>
            <a:r>
              <a:rPr lang="ru-RU" dirty="0"/>
              <a:t>«Украшение бутылки шампанского» в технике </a:t>
            </a:r>
            <a:r>
              <a:rPr lang="ru-RU" dirty="0" err="1"/>
              <a:t>декупаж</a:t>
            </a:r>
            <a:endParaRPr lang="ru-RU" dirty="0"/>
          </a:p>
          <a:p>
            <a:pPr algn="just"/>
            <a:r>
              <a:rPr lang="ru-RU" dirty="0"/>
              <a:t>«Оформление новогодней гирлянды из дисков» в технике </a:t>
            </a:r>
            <a:r>
              <a:rPr lang="ru-RU" dirty="0" err="1"/>
              <a:t>декупаж</a:t>
            </a:r>
            <a:r>
              <a:rPr lang="ru-RU" dirty="0"/>
              <a:t> в рамках Рождественского благотворительного марафона «Наряжаем елку вместе»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Февраль 2019 г </a:t>
            </a:r>
            <a:r>
              <a:rPr lang="ru-RU" dirty="0"/>
              <a:t>– «Изготовление кормушки для птиц из еловых шишек»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Март 2019 г </a:t>
            </a:r>
            <a:r>
              <a:rPr lang="ru-RU" dirty="0"/>
              <a:t>– «Изготовление цветка – герберы» из фоамирана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Апрель 2019 г </a:t>
            </a:r>
            <a:r>
              <a:rPr lang="ru-RU" dirty="0"/>
              <a:t>– «Изготовление подставки под пасхальное яйцо»</a:t>
            </a:r>
          </a:p>
        </p:txBody>
      </p:sp>
    </p:spTree>
    <p:extLst>
      <p:ext uri="{BB962C8B-B14F-4D97-AF65-F5344CB8AC3E}">
        <p14:creationId xmlns:p14="http://schemas.microsoft.com/office/powerpoint/2010/main" val="34518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2714" y="849103"/>
            <a:ext cx="47855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latin typeface="Monotype Corsiva" pitchFamily="66" charset="0"/>
              </a:rPr>
              <a:t>Мастер 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 –  класс  для родителей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в  технике  </a:t>
            </a:r>
            <a:r>
              <a:rPr lang="ru-RU" sz="3600" b="1" dirty="0" err="1" smtClean="0">
                <a:solidFill>
                  <a:srgbClr val="800000"/>
                </a:solidFill>
                <a:latin typeface="Monotype Corsiva" pitchFamily="66" charset="0"/>
              </a:rPr>
              <a:t>декупаж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:</a:t>
            </a:r>
            <a:endParaRPr lang="ru-RU" sz="3600" dirty="0">
              <a:solidFill>
                <a:srgbClr val="800000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«Оформление  цветочного </a:t>
            </a:r>
            <a:r>
              <a:rPr lang="ru-RU" sz="3600" b="1" dirty="0">
                <a:solidFill>
                  <a:srgbClr val="800000"/>
                </a:solidFill>
                <a:latin typeface="Monotype Corsiva" pitchFamily="66" charset="0"/>
              </a:rPr>
              <a:t>горшка 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 в  технике»</a:t>
            </a:r>
            <a:endParaRPr lang="ru-RU" sz="3600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5" y="1124744"/>
            <a:ext cx="3688044" cy="276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N32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7"/>
          <a:stretch>
            <a:fillRect/>
          </a:stretch>
        </p:blipFill>
        <p:spPr bwMode="auto">
          <a:xfrm>
            <a:off x="3995936" y="4186387"/>
            <a:ext cx="4999112" cy="250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892" y="5423649"/>
            <a:ext cx="36880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</a:rPr>
              <a:t>Цель: формирование навыков коммуникативного общения родителей и воспитателей</a:t>
            </a:r>
            <a:r>
              <a:rPr lang="ru-RU" b="1" dirty="0">
                <a:solidFill>
                  <a:srgbClr val="800000"/>
                </a:solidFill>
              </a:rPr>
              <a:t>.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11560" y="260649"/>
            <a:ext cx="8149805" cy="6251921"/>
            <a:chOff x="611560" y="260649"/>
            <a:chExt cx="8149805" cy="625192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189365" y="908720"/>
              <a:ext cx="4572000" cy="20621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для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родителей:</a:t>
              </a:r>
              <a:endParaRPr lang="ru-RU" sz="3200" b="1" dirty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«Букет  из конфет» в рамках  Дня матери</a:t>
              </a:r>
              <a:endParaRPr lang="ru-RU" sz="3200" b="1" dirty="0">
                <a:solidFill>
                  <a:srgbClr val="800000"/>
                </a:solidFill>
                <a:latin typeface="Monotype Corsiva" pitchFamily="66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60649"/>
              <a:ext cx="3227850" cy="242088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924560"/>
              <a:ext cx="3240361" cy="243027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62" y="3441382"/>
              <a:ext cx="3648405" cy="273630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683568" y="5589240"/>
              <a:ext cx="367240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800000"/>
                  </a:solidFill>
                </a:rPr>
                <a:t>Цель: создание </a:t>
              </a:r>
              <a:r>
                <a:rPr lang="ru-RU" b="1" dirty="0">
                  <a:solidFill>
                    <a:srgbClr val="800000"/>
                  </a:solidFill>
                </a:rPr>
                <a:t>эксклюзивного подарка – сладкого </a:t>
              </a:r>
              <a:r>
                <a:rPr lang="ru-RU" b="1" dirty="0" smtClean="0">
                  <a:solidFill>
                    <a:srgbClr val="800000"/>
                  </a:solidFill>
                </a:rPr>
                <a:t>букета из гофрированной бумаги</a:t>
              </a:r>
              <a:endParaRPr lang="ru-RU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3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95537" y="260648"/>
            <a:ext cx="8448328" cy="6356898"/>
            <a:chOff x="395537" y="260648"/>
            <a:chExt cx="8448328" cy="635689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23928" y="474373"/>
              <a:ext cx="4919937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Мастер – класс </a:t>
              </a:r>
            </a:p>
            <a:p>
              <a:pPr algn="ctr"/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для родителей:</a:t>
              </a:r>
            </a:p>
            <a:p>
              <a:pPr algn="ctr"/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«Новогодний шар</a:t>
              </a:r>
            </a:p>
            <a:p>
              <a:pPr algn="ctr"/>
              <a:r>
                <a:rPr lang="ru-RU" sz="4000" b="1" dirty="0" smtClean="0">
                  <a:solidFill>
                    <a:srgbClr val="800000"/>
                  </a:solidFill>
                  <a:latin typeface="Monotype Corsiva" pitchFamily="66" charset="0"/>
                </a:rPr>
                <a:t>из </a:t>
              </a:r>
              <a:r>
                <a:rPr lang="ru-RU" sz="4000" b="1" dirty="0">
                  <a:solidFill>
                    <a:srgbClr val="800000"/>
                  </a:solidFill>
                  <a:latin typeface="Monotype Corsiva" pitchFamily="66" charset="0"/>
                </a:rPr>
                <a:t>бумажных салфеток»</a:t>
              </a:r>
            </a:p>
          </p:txBody>
        </p:sp>
        <p:pic>
          <p:nvPicPr>
            <p:cNvPr id="9" name="Рисунок 8" descr="C:\Users\Марина\Desktop\фото мастер класс\DSCN1607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461" y="3212976"/>
              <a:ext cx="3690293" cy="3063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95537" y="5601883"/>
              <a:ext cx="446492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800000"/>
                  </a:solidFill>
                </a:rPr>
                <a:t>Цель: способствовать </a:t>
              </a:r>
              <a:r>
                <a:rPr lang="ru-RU" sz="2000" b="1" dirty="0">
                  <a:solidFill>
                    <a:srgbClr val="800000"/>
                  </a:solidFill>
                </a:rPr>
                <a:t>сближению родителей и воспитателей в творческом процессе</a:t>
              </a:r>
            </a:p>
          </p:txBody>
        </p:sp>
        <p:pic>
          <p:nvPicPr>
            <p:cNvPr id="11" name="Рисунок 10" descr="C:\Users\Марина\Desktop\фото мастер класс\DSCN1541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41" y="260648"/>
              <a:ext cx="3240360" cy="2552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 descr="C:\Users\Марина\Desktop\фото мастер класс\DSCN155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764" y="3028918"/>
              <a:ext cx="3053853" cy="225864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466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06555" y="202717"/>
            <a:ext cx="8279666" cy="6459264"/>
            <a:chOff x="603822" y="188640"/>
            <a:chExt cx="8279666" cy="645926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51920" y="764704"/>
              <a:ext cx="503156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для родителей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в технике  </a:t>
              </a:r>
              <a:r>
                <a:rPr lang="ru-RU" sz="3200" b="1" dirty="0" err="1" smtClean="0">
                  <a:solidFill>
                    <a:srgbClr val="800000"/>
                  </a:solidFill>
                  <a:latin typeface="Monotype Corsiva" pitchFamily="66" charset="0"/>
                </a:rPr>
                <a:t>декупаж</a:t>
              </a:r>
              <a:endParaRPr lang="ru-RU" sz="3200" dirty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«Украшение бутылки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шампанского»</a:t>
              </a:r>
              <a:endParaRPr lang="ru-RU" sz="3200" dirty="0">
                <a:solidFill>
                  <a:srgbClr val="800000"/>
                </a:solidFill>
                <a:latin typeface="Monotype Corsiva" pitchFamily="66" charset="0"/>
              </a:endParaRPr>
            </a:p>
          </p:txBody>
        </p:sp>
        <p:pic>
          <p:nvPicPr>
            <p:cNvPr id="10" name="Picture 2" descr="D:\2018-2019 УЧЕБНЫЙ ГОД\СКАЗКА\Мастер - класс Оформление бутылки в  технике декупаж 30.11.2018\DSCN549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656" y="3356991"/>
              <a:ext cx="4387531" cy="329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D:\2018-2019 УЧЕБНЫЙ ГОД\СКАЗКА\Мастер - класс Оформление бутылки в  технике декупаж 30.11.2018\DSCN547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705" y="2569630"/>
              <a:ext cx="3009151" cy="225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2018-2019 УЧЕБНЫЙ ГОД\СКАЗКА\Мастер - класс Оформление бутылки в  технике декупаж 30.11.2018\DSCN548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19" y="188640"/>
              <a:ext cx="2882548" cy="216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603822" y="4975694"/>
              <a:ext cx="38884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800000"/>
                  </a:solidFill>
                </a:rPr>
                <a:t>Цель: создание </a:t>
              </a:r>
              <a:r>
                <a:rPr lang="ru-RU" b="1" dirty="0">
                  <a:solidFill>
                    <a:srgbClr val="800000"/>
                  </a:solidFill>
                </a:rPr>
                <a:t>творческой атмосферы в </a:t>
              </a:r>
              <a:r>
                <a:rPr lang="ru-RU" b="1" dirty="0" smtClean="0">
                  <a:solidFill>
                    <a:srgbClr val="800000"/>
                  </a:solidFill>
                </a:rPr>
                <a:t>коллективе; </a:t>
              </a:r>
              <a:endParaRPr lang="ru-RU" b="1" dirty="0">
                <a:solidFill>
                  <a:srgbClr val="800000"/>
                </a:solidFill>
              </a:endParaRPr>
            </a:p>
            <a:p>
              <a:r>
                <a:rPr lang="ru-RU" b="1" dirty="0">
                  <a:solidFill>
                    <a:srgbClr val="800000"/>
                  </a:solidFill>
                </a:rPr>
                <a:t>и</a:t>
              </a:r>
              <a:r>
                <a:rPr lang="ru-RU" b="1" dirty="0" smtClean="0">
                  <a:solidFill>
                    <a:srgbClr val="800000"/>
                  </a:solidFill>
                </a:rPr>
                <a:t>спользование </a:t>
              </a:r>
              <a:r>
                <a:rPr lang="ru-RU" b="1" dirty="0">
                  <a:solidFill>
                    <a:srgbClr val="800000"/>
                  </a:solidFill>
                </a:rPr>
                <a:t>поделки «Бутылка шампанского» в качестве сувенира для близких людей.</a:t>
              </a:r>
            </a:p>
          </p:txBody>
        </p:sp>
        <p:pic>
          <p:nvPicPr>
            <p:cNvPr id="14" name="Picture 2" descr="D:\2018-2019 УЧЕБНЫЙ ГОД\СКАЗКА\Мастер - класс Оформление бутылки в  технике декупаж 30.11.2018\DSCN549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389" y="3356991"/>
              <a:ext cx="4387531" cy="329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D:\2018-2019 УЧЕБНЫЙ ГОД\СКАЗКА\Мастер - класс Оформление бутылки в  технике декупаж 30.11.2018\DSCN547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38" y="2569630"/>
              <a:ext cx="3009151" cy="225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606555" y="4975694"/>
              <a:ext cx="38884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800000"/>
                  </a:solidFill>
                </a:rPr>
                <a:t>Цель: создание </a:t>
              </a:r>
              <a:r>
                <a:rPr lang="ru-RU" b="1" dirty="0">
                  <a:solidFill>
                    <a:srgbClr val="800000"/>
                  </a:solidFill>
                </a:rPr>
                <a:t>творческой атмосферы в </a:t>
              </a:r>
              <a:r>
                <a:rPr lang="ru-RU" b="1" dirty="0" smtClean="0">
                  <a:solidFill>
                    <a:srgbClr val="800000"/>
                  </a:solidFill>
                </a:rPr>
                <a:t>коллективе; </a:t>
              </a:r>
              <a:endParaRPr lang="ru-RU" b="1" dirty="0">
                <a:solidFill>
                  <a:srgbClr val="800000"/>
                </a:solidFill>
              </a:endParaRPr>
            </a:p>
            <a:p>
              <a:r>
                <a:rPr lang="ru-RU" b="1" dirty="0">
                  <a:solidFill>
                    <a:srgbClr val="800000"/>
                  </a:solidFill>
                </a:rPr>
                <a:t>и</a:t>
              </a:r>
              <a:r>
                <a:rPr lang="ru-RU" b="1" dirty="0" smtClean="0">
                  <a:solidFill>
                    <a:srgbClr val="800000"/>
                  </a:solidFill>
                </a:rPr>
                <a:t>спользование </a:t>
              </a:r>
              <a:r>
                <a:rPr lang="ru-RU" b="1" dirty="0">
                  <a:solidFill>
                    <a:srgbClr val="800000"/>
                  </a:solidFill>
                </a:rPr>
                <a:t>поделки «Бутылка шампанского» в качестве сувенира для близких людей.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5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29812" y="260648"/>
            <a:ext cx="8698164" cy="6312897"/>
            <a:chOff x="229812" y="260648"/>
            <a:chExt cx="8698164" cy="631289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355976" y="260648"/>
              <a:ext cx="4572000" cy="30469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Мастер – класс для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родителей в технике </a:t>
              </a:r>
              <a:r>
                <a:rPr lang="ru-RU" sz="3200" b="1" dirty="0" err="1" smtClean="0">
                  <a:solidFill>
                    <a:srgbClr val="800000"/>
                  </a:solidFill>
                  <a:latin typeface="Monotype Corsiva" pitchFamily="66" charset="0"/>
                </a:rPr>
                <a:t>декупаж</a:t>
              </a:r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:</a:t>
              </a:r>
              <a:endParaRPr lang="ru-RU" sz="3200" dirty="0" smtClean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« Оформление </a:t>
              </a:r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новогодней гирлянды из </a:t>
              </a:r>
              <a:r>
                <a:rPr lang="ru-RU" sz="3200" b="1" dirty="0" smtClean="0">
                  <a:solidFill>
                    <a:srgbClr val="800000"/>
                  </a:solidFill>
                  <a:latin typeface="Monotype Corsiva" pitchFamily="66" charset="0"/>
                </a:rPr>
                <a:t>дисков»</a:t>
              </a:r>
              <a:endParaRPr lang="ru-RU" sz="3200" dirty="0">
                <a:solidFill>
                  <a:srgbClr val="800000"/>
                </a:solidFill>
                <a:latin typeface="Monotype Corsiva" pitchFamily="66" charset="0"/>
              </a:endParaRPr>
            </a:p>
            <a:p>
              <a:pPr algn="ctr"/>
              <a:r>
                <a:rPr lang="ru-RU" sz="3200" b="1" dirty="0">
                  <a:solidFill>
                    <a:srgbClr val="800000"/>
                  </a:solidFill>
                  <a:latin typeface="Monotype Corsiva" pitchFamily="66" charset="0"/>
                </a:rPr>
                <a:t> </a:t>
              </a:r>
              <a:endParaRPr lang="ru-RU" sz="3200" dirty="0">
                <a:solidFill>
                  <a:srgbClr val="800000"/>
                </a:solidFill>
                <a:latin typeface="Monotype Corsiva" pitchFamily="66" charset="0"/>
              </a:endParaRPr>
            </a:p>
          </p:txBody>
        </p:sp>
        <p:pic>
          <p:nvPicPr>
            <p:cNvPr id="9" name="Picture 2" descr="D:\2018-2019 УЧЕБНЫЙ ГОД\СКАЗКА\мастер - класс Оформление новогодней герлянды из дисков в технике декупаж сказка\DSCN536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0" b="6048"/>
            <a:stretch/>
          </p:blipFill>
          <p:spPr bwMode="auto">
            <a:xfrm>
              <a:off x="4608004" y="3238546"/>
              <a:ext cx="4067944" cy="319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D:\2018-2019 УЧЕБНЫЙ ГОД\СКАЗКА\мастер - класс Оформление новогодней герлянды из дисков в технике декупаж сказка\DSCN535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122" y="284229"/>
              <a:ext cx="3139493" cy="235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D:\2018-2019 УЧЕБНЫЙ ГОД\СКАЗКА\мастер - класс Оформление новогодней герлянды из дисков в технике декупаж сказка\DSCN536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3" t="17574"/>
            <a:stretch/>
          </p:blipFill>
          <p:spPr bwMode="auto">
            <a:xfrm>
              <a:off x="611560" y="2767780"/>
              <a:ext cx="3270441" cy="226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229812" y="5373216"/>
              <a:ext cx="43781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dirty="0" smtClean="0">
                  <a:solidFill>
                    <a:srgbClr val="800000"/>
                  </a:solidFill>
                </a:rPr>
                <a:t>Цель: вовлечение </a:t>
              </a:r>
              <a:r>
                <a:rPr lang="ru-RU" b="1" dirty="0">
                  <a:solidFill>
                    <a:srgbClr val="800000"/>
                  </a:solidFill>
                </a:rPr>
                <a:t>родителей в образовательный процесс через мастер – класс оформление новогодней гирлянды из дисков в технике «</a:t>
              </a:r>
              <a:r>
                <a:rPr lang="ru-RU" b="1" dirty="0" err="1">
                  <a:solidFill>
                    <a:srgbClr val="800000"/>
                  </a:solidFill>
                </a:rPr>
                <a:t>Декупаж</a:t>
              </a:r>
              <a:r>
                <a:rPr lang="ru-RU" b="1" dirty="0">
                  <a:solidFill>
                    <a:srgbClr val="800000"/>
                  </a:solidFill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18012" r="46450" b="279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122" name="Picture 2" descr="F:\гирлянда диски\DSCN5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2658" r="3709"/>
          <a:stretch/>
        </p:blipFill>
        <p:spPr bwMode="auto">
          <a:xfrm>
            <a:off x="1259632" y="861036"/>
            <a:ext cx="7232663" cy="51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935</Words>
  <Application>Microsoft Office PowerPoint</Application>
  <PresentationFormat>Экран (4:3)</PresentationFormat>
  <Paragraphs>116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андрей</cp:lastModifiedBy>
  <cp:revision>47</cp:revision>
  <dcterms:created xsi:type="dcterms:W3CDTF">2019-10-21T07:16:29Z</dcterms:created>
  <dcterms:modified xsi:type="dcterms:W3CDTF">2020-10-29T10:25:40Z</dcterms:modified>
</cp:coreProperties>
</file>