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0" r:id="rId2"/>
    <p:sldId id="256" r:id="rId3"/>
    <p:sldId id="265" r:id="rId4"/>
    <p:sldId id="267" r:id="rId5"/>
    <p:sldId id="259" r:id="rId6"/>
    <p:sldId id="280" r:id="rId7"/>
    <p:sldId id="263" r:id="rId8"/>
    <p:sldId id="273" r:id="rId9"/>
    <p:sldId id="274" r:id="rId10"/>
    <p:sldId id="275" r:id="rId11"/>
    <p:sldId id="277" r:id="rId12"/>
    <p:sldId id="276" r:id="rId13"/>
    <p:sldId id="279" r:id="rId14"/>
    <p:sldId id="281" r:id="rId15"/>
    <p:sldId id="288" r:id="rId16"/>
    <p:sldId id="282" r:id="rId17"/>
    <p:sldId id="283" r:id="rId18"/>
    <p:sldId id="284" r:id="rId19"/>
    <p:sldId id="285" r:id="rId20"/>
    <p:sldId id="286" r:id="rId21"/>
    <p:sldId id="287" r:id="rId22"/>
    <p:sldId id="290" r:id="rId23"/>
    <p:sldId id="291" r:id="rId24"/>
    <p:sldId id="289" r:id="rId25"/>
    <p:sldId id="27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94660"/>
  </p:normalViewPr>
  <p:slideViewPr>
    <p:cSldViewPr>
      <p:cViewPr>
        <p:scale>
          <a:sx n="65" d="100"/>
          <a:sy n="65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8E22D-1645-4A51-822C-D25292782BA7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E91A6-A58E-430C-8281-73C5F5418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470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E91A6-A58E-430C-8281-73C5F541859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85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E91A6-A58E-430C-8281-73C5F541859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85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E91A6-A58E-430C-8281-73C5F541859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85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E91A6-A58E-430C-8281-73C5F541859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85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E91A6-A58E-430C-8281-73C5F541859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85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E91A6-A58E-430C-8281-73C5F541859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85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E91A6-A58E-430C-8281-73C5F541859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85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E91A6-A58E-430C-8281-73C5F541859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85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E91A6-A58E-430C-8281-73C5F541859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85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E91A6-A58E-430C-8281-73C5F541859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85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E91A6-A58E-430C-8281-73C5F541859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8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0573-36BC-475E-B749-96F5672D84B4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5.jpe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2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2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65.jpeg"/><Relationship Id="rId9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2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54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580"/>
            <a:ext cx="9143999" cy="688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1720" y="1988840"/>
            <a:ext cx="43204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Arial Black" pitchFamily="34" charset="0"/>
              </a:rPr>
              <a:t>Формирование  </a:t>
            </a:r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патриотических </a:t>
            </a:r>
            <a:r>
              <a:rPr lang="ru-RU" sz="2400" dirty="0">
                <a:solidFill>
                  <a:srgbClr val="7030A0"/>
                </a:solidFill>
                <a:latin typeface="Arial Black" pitchFamily="34" charset="0"/>
              </a:rPr>
              <a:t>чувств у детей дошкольного возраста 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Arial Black" pitchFamily="34" charset="0"/>
              </a:rPr>
              <a:t>через использование современных технологий»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71800" y="5013176"/>
            <a:ext cx="3816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Воспитатель </a:t>
            </a:r>
            <a:r>
              <a:rPr lang="ru-RU" sz="2000" i="1" dirty="0" err="1" smtClean="0">
                <a:solidFill>
                  <a:schemeClr val="tx2">
                    <a:lumMod val="50000"/>
                  </a:schemeClr>
                </a:solidFill>
              </a:rPr>
              <a:t>Швецова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 О.А. МДОУ «</a:t>
            </a:r>
            <a:r>
              <a:rPr lang="ru-RU" sz="2000" i="1" dirty="0" err="1" smtClean="0">
                <a:solidFill>
                  <a:schemeClr val="tx2">
                    <a:lumMod val="50000"/>
                  </a:schemeClr>
                </a:solidFill>
              </a:rPr>
              <a:t>Суксунский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 детский сад Улыбка» корпус №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3" y="0"/>
            <a:ext cx="9143998" cy="685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68515" y="1363882"/>
            <a:ext cx="828092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111111"/>
                </a:solidFill>
                <a:latin typeface="Calibri"/>
                <a:ea typeface="Calibri"/>
                <a:cs typeface="Times New Roman"/>
              </a:rPr>
              <a:t>Музейная педагогика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 descr="C:\Users\User\Desktop\P00326-093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37769"/>
            <a:ext cx="2544124" cy="190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IMG_20210323_105433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1876"/>
            <a:ext cx="3382153" cy="23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9905">
            <a:off x="6641106" y="1029218"/>
            <a:ext cx="2432077" cy="268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9" y="692697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НОД </a:t>
            </a:r>
          </a:p>
          <a:p>
            <a:pPr algn="ctr"/>
            <a:r>
              <a:rPr lang="ru-RU" b="1" dirty="0" smtClean="0"/>
              <a:t>«Путешествие в прошлое»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017030" y="5949280"/>
            <a:ext cx="4897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Мастер – класс по изготовлению  весенней  птицы из  ткани</a:t>
            </a:r>
            <a:endParaRPr lang="ru-RU" b="1" dirty="0"/>
          </a:p>
        </p:txBody>
      </p:sp>
      <p:pic>
        <p:nvPicPr>
          <p:cNvPr id="4" name="Picture 2" descr="C:\Users\User\Desktop\P01228-1541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07379"/>
            <a:ext cx="2767023" cy="206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505" y="3861048"/>
            <a:ext cx="4114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Презентация «Как в старину хлеб пекли» (совместно с музеем)</a:t>
            </a:r>
            <a:endParaRPr lang="ru-RU" b="1" dirty="0"/>
          </a:p>
        </p:txBody>
      </p:sp>
      <p:pic>
        <p:nvPicPr>
          <p:cNvPr id="6" name="Picture 3" descr="C:\Users\User\Desktop\P10226-0959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76" y="1968139"/>
            <a:ext cx="1064762" cy="189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16017" y="2276873"/>
            <a:ext cx="2016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Инсценировка сказки «Зимовье зверей»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19" y="0"/>
            <a:ext cx="9433416" cy="6858000"/>
          </a:xfrm>
          <a:prstGeom prst="rect">
            <a:avLst/>
          </a:prstGeom>
          <a:noFill/>
        </p:spPr>
      </p:pic>
      <p:pic>
        <p:nvPicPr>
          <p:cNvPr id="2050" name="Picture 2" descr="C:\Users\User\Desktop\фото к презен.по патрит.вос\IMG_20210317_1008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58" y="4149080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IMG_20210317_1022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49080"/>
            <a:ext cx="2153977" cy="204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0658" y="6201308"/>
            <a:ext cx="513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       Игра «Собери  картинку»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699792" y="119675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111111"/>
                </a:solidFill>
                <a:latin typeface="Times New Roman"/>
                <a:ea typeface="Times New Roman"/>
              </a:rPr>
              <a:t>      Игровая </a:t>
            </a:r>
            <a:r>
              <a:rPr lang="ru-RU" sz="2400" b="1" i="1" dirty="0">
                <a:solidFill>
                  <a:srgbClr val="111111"/>
                </a:solidFill>
                <a:latin typeface="Times New Roman"/>
                <a:ea typeface="Times New Roman"/>
              </a:rPr>
              <a:t>технология</a:t>
            </a:r>
            <a:endParaRPr lang="ru-RU" sz="24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4" name="Picture 2" descr="C:\Users\User\Desktop\фото к презен.по патрит.вос\IMG_20210325_1450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29" y="1740608"/>
            <a:ext cx="2317803" cy="201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к презен.по патрит.вос\IMG_20210325_1458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71" y="1788855"/>
            <a:ext cx="2426677" cy="212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к презен.по патрит.вос\IMG_20210325_1451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39" y="3866377"/>
            <a:ext cx="1944216" cy="236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8810" y="1519918"/>
            <a:ext cx="4563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pPr algn="ctr"/>
            <a:r>
              <a:rPr lang="ru-RU" b="1" dirty="0" smtClean="0"/>
              <a:t>   Игра</a:t>
            </a:r>
          </a:p>
          <a:p>
            <a:pPr algn="ctr"/>
            <a:r>
              <a:rPr lang="ru-RU" b="1" dirty="0" smtClean="0"/>
              <a:t>       « Праздники России»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36962" y="2730600"/>
            <a:ext cx="2403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Игра</a:t>
            </a:r>
          </a:p>
          <a:p>
            <a:pPr algn="ctr"/>
            <a:r>
              <a:rPr lang="ru-RU" b="1" dirty="0" smtClean="0"/>
              <a:t> «Кому что нужно»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24128" y="620130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Игра «Военная техника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8" y="-45142"/>
            <a:ext cx="9143998" cy="69031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1340769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111111"/>
                </a:solidFill>
                <a:latin typeface="Calibri"/>
                <a:ea typeface="Calibri"/>
                <a:cs typeface="Times New Roman"/>
              </a:rPr>
              <a:t>Технология  </a:t>
            </a:r>
            <a:r>
              <a:rPr lang="ru-RU" sz="2400" b="1" i="1" dirty="0" err="1" smtClean="0">
                <a:solidFill>
                  <a:srgbClr val="111111"/>
                </a:solidFill>
                <a:latin typeface="Calibri"/>
                <a:ea typeface="Calibri"/>
                <a:cs typeface="Times New Roman"/>
              </a:rPr>
              <a:t>досуговой</a:t>
            </a:r>
            <a:r>
              <a:rPr lang="ru-RU" sz="2400" b="1" i="1" dirty="0" smtClean="0">
                <a:solidFill>
                  <a:srgbClr val="111111"/>
                </a:solidFill>
                <a:latin typeface="Calibri"/>
                <a:ea typeface="Calibri"/>
                <a:cs typeface="Times New Roman"/>
              </a:rPr>
              <a:t>  </a:t>
            </a:r>
            <a:r>
              <a:rPr lang="ru-RU" sz="2400" b="1" i="1" dirty="0">
                <a:solidFill>
                  <a:srgbClr val="111111"/>
                </a:solidFill>
                <a:latin typeface="Calibri"/>
                <a:ea typeface="Calibri"/>
                <a:cs typeface="Times New Roman"/>
              </a:rPr>
              <a:t>деятельности</a:t>
            </a:r>
            <a:endParaRPr lang="ru-RU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 descr="C:\Users\User\Desktop\20210304_1124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1" y="1929841"/>
            <a:ext cx="3240515" cy="198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SCN63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71" y="1986502"/>
            <a:ext cx="2677101" cy="193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DSCN65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58" y="4002546"/>
            <a:ext cx="3018218" cy="198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911764"/>
            <a:ext cx="4536504" cy="657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Утренник, посвященный  международному  женскому  дню.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00192" y="2492896"/>
            <a:ext cx="3024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Праздник,</a:t>
            </a:r>
          </a:p>
          <a:p>
            <a:pPr algn="ctr"/>
            <a:r>
              <a:rPr lang="ru-RU" b="1" dirty="0" smtClean="0"/>
              <a:t>посвященный </a:t>
            </a:r>
          </a:p>
          <a:p>
            <a:pPr algn="ctr"/>
            <a:r>
              <a:rPr lang="ru-RU" b="1" dirty="0" smtClean="0"/>
              <a:t> 23 февраля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6021288"/>
            <a:ext cx="536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Праздник, посвященный </a:t>
            </a:r>
            <a:endParaRPr lang="ru-RU" b="1" dirty="0">
              <a:solidFill>
                <a:prstClr val="black"/>
              </a:solidFill>
            </a:endParaRPr>
          </a:p>
          <a:p>
            <a:pPr lvl="0" algn="ctr"/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Дню Победы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4568953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Встреча с интересным человеком  -мамой Ильи </a:t>
            </a:r>
            <a:r>
              <a:rPr lang="ru-RU" b="1" dirty="0" err="1" smtClean="0"/>
              <a:t>Цепилова</a:t>
            </a:r>
            <a:endParaRPr lang="ru-RU" b="1" dirty="0"/>
          </a:p>
        </p:txBody>
      </p:sp>
      <p:pic>
        <p:nvPicPr>
          <p:cNvPr id="1026" name="Picture 2" descr="C:\Users\User\Desktop\U5Fk16BGiT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1" y="4640142"/>
            <a:ext cx="2079721" cy="18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04" y="-16881"/>
            <a:ext cx="9332485" cy="699936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22" y="1465840"/>
            <a:ext cx="3327626" cy="150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65840"/>
            <a:ext cx="2808312" cy="22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5" y="3457230"/>
            <a:ext cx="2749102" cy="194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0800000" flipV="1">
            <a:off x="683568" y="2973608"/>
            <a:ext cx="334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Масленица</a:t>
            </a:r>
            <a:endParaRPr lang="ru-RU" b="1" dirty="0"/>
          </a:p>
        </p:txBody>
      </p:sp>
      <p:pic>
        <p:nvPicPr>
          <p:cNvPr id="4101" name="Picture 5" descr="C:\Users\User\Desktop\фото к презен.по патрит.вос\mO8CZlXLMy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82" y="1465840"/>
            <a:ext cx="1563184" cy="208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0800000" flipV="1">
            <a:off x="0" y="560072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Прогулка в Сосновый бор»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3861048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Районная спартакиада ВФСК «ГТО» среди дошкольного возраста</a:t>
            </a:r>
          </a:p>
          <a:p>
            <a:pPr algn="ctr"/>
            <a:r>
              <a:rPr lang="ru-RU" b="1" dirty="0" smtClean="0"/>
              <a:t> (2 и 3 места)</a:t>
            </a:r>
            <a:endParaRPr lang="ru-RU" b="1" dirty="0"/>
          </a:p>
        </p:txBody>
      </p:sp>
      <p:pic>
        <p:nvPicPr>
          <p:cNvPr id="4102" name="Picture 6" descr="C:\Users\User\Desktop\фото к презен.по патрит.вос\lpB44eHJIc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468" y="3342941"/>
            <a:ext cx="2379692" cy="175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фото к презен.по патрит.вос\07.03.2020 МК Стояли ка содаты города герои 0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57" y="4954200"/>
            <a:ext cx="1204582" cy="165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4822314" y="5285817"/>
            <a:ext cx="3854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Конкурс плакатов и рисунков, посвященном Году Памяти и Славы «Стояли, как солдаты, города – герои» -1  место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54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16881"/>
            <a:ext cx="9332485" cy="6874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683568" y="2973608"/>
            <a:ext cx="334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0" y="560072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38610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822314" y="5285817"/>
            <a:ext cx="385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119675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Информационно-коммуникационные технологии (ИКТ).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 descr="C:\Users\User\Desktop\фото к презен.по патрит.вос\P00131-1551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693541"/>
            <a:ext cx="3096346" cy="202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P10303-1604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15089"/>
            <a:ext cx="2854586" cy="21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P01215-1613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18" y="4027303"/>
            <a:ext cx="2960136" cy="204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MG_20210322_10195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207625"/>
            <a:ext cx="3096346" cy="21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3757681"/>
            <a:ext cx="363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Презентация о  родах  войск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395536" y="6339387"/>
            <a:ext cx="442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Презентация с Днём Победы!»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08573" y="1750750"/>
            <a:ext cx="2049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Презентация о творчестве пермского писателя Воробьёва В.И.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68144" y="6078655"/>
            <a:ext cx="327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Видеоролик «Как пекут хлеб»</a:t>
            </a:r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3459649"/>
            <a:ext cx="2393408" cy="158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08573" y="5048156"/>
            <a:ext cx="2059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Утренняя гимнастика с ИКТ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3827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251849"/>
            <a:ext cx="9651448" cy="710984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683568" y="2973608"/>
            <a:ext cx="334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0" y="560072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38610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822314" y="5285817"/>
            <a:ext cx="385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57478" y="1000108"/>
            <a:ext cx="754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Calibri"/>
                <a:ea typeface="Calibri"/>
                <a:cs typeface="Times New Roman"/>
              </a:rPr>
              <a:t>Взаимодействие с социальными партнёрами</a:t>
            </a:r>
            <a:endParaRPr lang="ru-RU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2" name="Picture 2" descr="C:\Users\User\Desktop\фото к презен.по патрит.вос\P00317-1114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714488"/>
            <a:ext cx="2698841" cy="214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 к презен.по патрит.вос\P00318-1726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46" y="1714488"/>
            <a:ext cx="2730054" cy="204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gyXDmghK8J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3929066"/>
            <a:ext cx="2604446" cy="195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AQOF4HkrvH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500570"/>
            <a:ext cx="2949185" cy="192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IMG_20210323_09475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1928802"/>
            <a:ext cx="2608427" cy="179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8596" y="3786190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МАОУ ДО «Дом  детского творчества»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00430" y="5357826"/>
            <a:ext cx="2643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Пожарная часть №98 ФГКУ «13 ОФПС по Пермскому краю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57554" y="3714752"/>
            <a:ext cx="307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МУК «Суксунский </a:t>
            </a:r>
            <a:r>
              <a:rPr lang="ru-RU" b="1" dirty="0" err="1" smtClean="0"/>
              <a:t>историко</a:t>
            </a:r>
            <a:r>
              <a:rPr lang="ru-RU" b="1" dirty="0" smtClean="0"/>
              <a:t> – краеведческий музей»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286512" y="5929330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МУК «</a:t>
            </a:r>
            <a:r>
              <a:rPr lang="ru-RU" b="1" dirty="0" err="1" smtClean="0"/>
              <a:t>Суксунская</a:t>
            </a:r>
            <a:r>
              <a:rPr lang="ru-RU" b="1" dirty="0" smtClean="0"/>
              <a:t> ЦБС»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660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16881"/>
            <a:ext cx="9332485" cy="6874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683568" y="2973608"/>
            <a:ext cx="334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0" y="560072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38610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822314" y="5285817"/>
            <a:ext cx="385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119675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Информационно-коммуникационные технологии (ИКТ).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30" name="Picture 6" descr="C:\Users\User\Desktop\P01119-0835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46" y="3687539"/>
            <a:ext cx="3386462" cy="22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16882"/>
            <a:ext cx="9405252" cy="687488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83567" y="1340768"/>
            <a:ext cx="8280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a typeface="Calibri"/>
                <a:cs typeface="Times New Roman"/>
              </a:rPr>
              <a:t>Формирование патриотических чувств проходит эффективнее, если детский сад </a:t>
            </a:r>
            <a:r>
              <a:rPr lang="ru-RU" b="1" dirty="0" smtClean="0">
                <a:solidFill>
                  <a:srgbClr val="000000"/>
                </a:solidFill>
                <a:ea typeface="Calibri"/>
                <a:cs typeface="Times New Roman"/>
              </a:rPr>
              <a:t> устанавливает  тесную </a:t>
            </a:r>
            <a:r>
              <a:rPr lang="ru-RU" b="1" dirty="0">
                <a:solidFill>
                  <a:srgbClr val="000000"/>
                </a:solidFill>
                <a:ea typeface="Calibri"/>
                <a:cs typeface="Times New Roman"/>
              </a:rPr>
              <a:t>связь с семьёй.</a:t>
            </a:r>
            <a:endParaRPr lang="ru-RU" b="1" dirty="0">
              <a:ea typeface="Calibri"/>
              <a:cs typeface="Times New Roman"/>
            </a:endParaRPr>
          </a:p>
          <a:p>
            <a:r>
              <a:rPr lang="ru-RU" b="1" dirty="0">
                <a:solidFill>
                  <a:srgbClr val="000000"/>
                </a:solidFill>
                <a:ea typeface="Calibri"/>
                <a:cs typeface="Times New Roman"/>
              </a:rPr>
              <a:t>Родители  совместно  с  детьми  принимают  активное  участие  в  </a:t>
            </a:r>
            <a:r>
              <a:rPr lang="ru-RU" b="1" dirty="0" smtClean="0">
                <a:solidFill>
                  <a:srgbClr val="000000"/>
                </a:solidFill>
                <a:ea typeface="Calibri"/>
                <a:cs typeface="Times New Roman"/>
              </a:rPr>
              <a:t>акциях:</a:t>
            </a:r>
            <a:endParaRPr lang="ru-RU" b="1" dirty="0"/>
          </a:p>
        </p:txBody>
      </p:sp>
      <p:pic>
        <p:nvPicPr>
          <p:cNvPr id="1026" name="Picture 2" descr="C:\Users\User\Desktop\IMG_20190507_1636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541097"/>
            <a:ext cx="2663736" cy="199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453890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«Открытка для ветерана ВО войны»</a:t>
            </a:r>
            <a:endParaRPr lang="ru-RU" b="1" dirty="0"/>
          </a:p>
        </p:txBody>
      </p:sp>
      <p:pic>
        <p:nvPicPr>
          <p:cNvPr id="1027" name="Picture 3" descr="C:\Users\User\Desktop\20190607_1654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215" y="2506293"/>
            <a:ext cx="2349624" cy="313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0800000" flipV="1">
            <a:off x="2843807" y="5655149"/>
            <a:ext cx="3579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Акция «Посади  дерево»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88224" y="486206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Акция</a:t>
            </a:r>
          </a:p>
          <a:p>
            <a:pPr algn="ctr"/>
            <a:r>
              <a:rPr lang="ru-RU" b="1" dirty="0" smtClean="0"/>
              <a:t> «Берегите пруд»</a:t>
            </a:r>
            <a:endParaRPr lang="ru-RU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56" y="2675986"/>
            <a:ext cx="2652713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6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16881"/>
            <a:ext cx="9332485" cy="6874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683568" y="2973608"/>
            <a:ext cx="334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0" y="560072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38610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822314" y="5285817"/>
            <a:ext cx="385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119675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Информационно-коммуникационные технологии (ИКТ).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30" name="Picture 6" descr="C:\Users\User\Desktop\P01119-0835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46" y="3687539"/>
            <a:ext cx="3386462" cy="22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106242"/>
            <a:ext cx="9755139" cy="713063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3158274"/>
            <a:ext cx="3456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Акция</a:t>
            </a:r>
          </a:p>
          <a:p>
            <a:pPr algn="ctr"/>
            <a:r>
              <a:rPr lang="ru-RU" b="1" dirty="0" smtClean="0"/>
              <a:t>« </a:t>
            </a:r>
            <a:r>
              <a:rPr lang="ru-RU" b="1" dirty="0">
                <a:solidFill>
                  <a:prstClr val="black"/>
                </a:solidFill>
              </a:rPr>
              <a:t>Поздравим жителей посёлка  с Днём Победы</a:t>
            </a:r>
            <a:r>
              <a:rPr lang="ru-RU" b="1" dirty="0" smtClean="0"/>
              <a:t>«»</a:t>
            </a:r>
            <a:endParaRPr lang="ru-RU" b="1" dirty="0"/>
          </a:p>
        </p:txBody>
      </p:sp>
      <p:pic>
        <p:nvPicPr>
          <p:cNvPr id="2051" name="Picture 3" descr="C:\Users\User\Desktop\фото к презен.по патрит.вос\C2yLxComNx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136" y="1466870"/>
            <a:ext cx="1851622" cy="138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0800000" flipV="1">
            <a:off x="3569947" y="3841434"/>
            <a:ext cx="28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Акция «Сад  Победы»</a:t>
            </a:r>
            <a:endParaRPr lang="ru-RU" b="1" dirty="0"/>
          </a:p>
        </p:txBody>
      </p:sp>
      <p:pic>
        <p:nvPicPr>
          <p:cNvPr id="2052" name="Picture 4" descr="C:\Users\User\Desktop\фото к презен.по патрит.вос\gABPgDZMRo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39" y="4230380"/>
            <a:ext cx="3860220" cy="212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фото к презен.по патрит.вос\-IZDusjVa8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77" y="1196752"/>
            <a:ext cx="2634123" cy="351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9552" y="6309472"/>
            <a:ext cx="438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Акция «Окна Победы»</a:t>
            </a:r>
            <a:endParaRPr lang="ru-RU" b="1" dirty="0"/>
          </a:p>
        </p:txBody>
      </p:sp>
      <p:pic>
        <p:nvPicPr>
          <p:cNvPr id="2055" name="Picture 7" descr="C:\Users\User\Desktop\фото к презен.по патрит.вос\rZY2TvYq00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99" y="4368353"/>
            <a:ext cx="3798108" cy="220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7" y="713415"/>
            <a:ext cx="2016224" cy="269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фото к презен.по патрит.вос\sUC5xTrYgg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62" y="2102081"/>
            <a:ext cx="2166347" cy="162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1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16881"/>
            <a:ext cx="9332485" cy="6874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683568" y="2973608"/>
            <a:ext cx="334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0" y="560072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38610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822314" y="5285817"/>
            <a:ext cx="385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119675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Информационно-коммуникационные технологии (ИКТ).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30" name="Picture 6" descr="C:\Users\User\Desktop\P01119-0835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46" y="3687539"/>
            <a:ext cx="3386462" cy="22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87017"/>
            <a:ext cx="9437380" cy="689836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7" y="3420558"/>
            <a:ext cx="2681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Акция</a:t>
            </a:r>
          </a:p>
          <a:p>
            <a:pPr algn="ctr"/>
            <a:r>
              <a:rPr lang="ru-RU" b="1" dirty="0" smtClean="0"/>
              <a:t> «Георгиевская лента»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4650284" y="3507171"/>
            <a:ext cx="346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Акция «Чистый парк»</a:t>
            </a:r>
            <a:endParaRPr lang="ru-RU" b="1" dirty="0"/>
          </a:p>
        </p:txBody>
      </p:sp>
      <p:pic>
        <p:nvPicPr>
          <p:cNvPr id="2053" name="Picture 5" descr="C:\Users\User\Desktop\фото к презен.по патрит.вос\IMG_20180507_1728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15" y="1209341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фото к презен.по патрит.вос\IMG_20180507_1807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6" y="4176148"/>
            <a:ext cx="3095661" cy="230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к презен.по патрит.вос\IMG_20181023_1117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566" y="1209341"/>
            <a:ext cx="2983535" cy="223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к презен.по патрит.вос\IMG_20181023_11211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566" y="4093972"/>
            <a:ext cx="3047531" cy="22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69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16881"/>
            <a:ext cx="9332485" cy="6874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683568" y="2973608"/>
            <a:ext cx="334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0" y="560072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38610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822314" y="5285817"/>
            <a:ext cx="385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119675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Информационно-коммуникационные технологии (ИКТ).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30" name="Picture 6" descr="C:\Users\User\Desktop\P01119-0835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46" y="3687539"/>
            <a:ext cx="3386462" cy="22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87017"/>
            <a:ext cx="9505784" cy="69483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3158274"/>
            <a:ext cx="4030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Акция</a:t>
            </a:r>
          </a:p>
          <a:p>
            <a:pPr algn="ctr"/>
            <a:r>
              <a:rPr lang="ru-RU" b="1" dirty="0" smtClean="0"/>
              <a:t> «Поздравим ветеранов и </a:t>
            </a:r>
          </a:p>
          <a:p>
            <a:pPr algn="ctr"/>
            <a:r>
              <a:rPr lang="ru-RU" b="1" dirty="0" smtClean="0"/>
              <a:t>жителей посёлка Днем Победы»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5436096" y="3948387"/>
            <a:ext cx="370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Акция «Доброе дело с папой»</a:t>
            </a:r>
            <a:endParaRPr lang="ru-RU" b="1" dirty="0"/>
          </a:p>
        </p:txBody>
      </p:sp>
      <p:pic>
        <p:nvPicPr>
          <p:cNvPr id="4098" name="Picture 2" descr="C:\Users\User\Desktop\фото к презен.по патрит.вос\IMG_20190508_1053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2" y="616202"/>
            <a:ext cx="2232248" cy="253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 к презен.по патрит.вос\IMG_20190508_1107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2" y="4109966"/>
            <a:ext cx="3220504" cy="241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о к презен.по патрит.вос\P00121-1540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35" y="1123397"/>
            <a:ext cx="2835424" cy="273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1q6_w4pqSI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53" y="4317719"/>
            <a:ext cx="2806812" cy="210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68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1582341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«Любовь к родному краю, родной культуре, родной речи начинается с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малого</a:t>
            </a:r>
            <a:r>
              <a:rPr lang="ru-RU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– с любви к своей семье, к своему жилищу, к своему детскому саду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ru-RU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Постепенно расширяясь, эта любовь переходит в любовь к Родине,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её 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истории, прошлому и настоящему, ко всему человечеству»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r"/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Д. С. Лихачёв</a:t>
            </a:r>
            <a:endParaRPr lang="ru-RU" sz="2400" b="1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16881"/>
            <a:ext cx="9332485" cy="6874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683568" y="2973608"/>
            <a:ext cx="334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0" y="560072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38610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822314" y="5285817"/>
            <a:ext cx="385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119675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Информационно-коммуникационные технологии (ИКТ).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30" name="Picture 6" descr="C:\Users\User\Desktop\P01119-0835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46" y="3687539"/>
            <a:ext cx="3386462" cy="22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131243"/>
            <a:ext cx="9574188" cy="69983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3811695"/>
            <a:ext cx="3914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Акция</a:t>
            </a:r>
          </a:p>
          <a:p>
            <a:pPr algn="ctr"/>
            <a:r>
              <a:rPr lang="ru-RU" b="1" dirty="0" smtClean="0"/>
              <a:t> «Отцами славится Россия»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5436096" y="3948387"/>
            <a:ext cx="370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Акция «Сердце отдаю детям»</a:t>
            </a:r>
            <a:endParaRPr lang="ru-RU" b="1" dirty="0"/>
          </a:p>
        </p:txBody>
      </p:sp>
      <p:pic>
        <p:nvPicPr>
          <p:cNvPr id="5122" name="Picture 2" descr="C:\Users\User\Desktop\iGDN-JnrV8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123397"/>
            <a:ext cx="2016224" cy="2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99a9FkRa_E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87379"/>
            <a:ext cx="2032247" cy="27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2" y="4474857"/>
            <a:ext cx="2829992" cy="212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IMG_20190703_1727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024" y="1473752"/>
            <a:ext cx="1753458" cy="233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IMG_20190703_16495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11" y="1473752"/>
            <a:ext cx="1761710" cy="234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фото к презен.по патрит.вос\P10220-16563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49" y="4474857"/>
            <a:ext cx="2793549" cy="209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19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16881"/>
            <a:ext cx="9332485" cy="6874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683568" y="2973608"/>
            <a:ext cx="334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0" y="560072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38610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822314" y="5285817"/>
            <a:ext cx="385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119675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Информационно-коммуникационные технологии (ИКТ).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30" name="Picture 6" descr="C:\Users\User\Desktop\P01119-0835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46" y="3687539"/>
            <a:ext cx="3386462" cy="22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3767" y="-162470"/>
            <a:ext cx="9604426" cy="70204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3811695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Акция</a:t>
            </a:r>
          </a:p>
          <a:p>
            <a:pPr algn="ctr"/>
            <a:r>
              <a:rPr lang="ru-RU" b="1" dirty="0" smtClean="0"/>
              <a:t> «Бессмертный полк»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6084168" y="3609101"/>
            <a:ext cx="3059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Акция «Пусть всегда будет мама»</a:t>
            </a:r>
            <a:endParaRPr lang="ru-RU" b="1" dirty="0"/>
          </a:p>
        </p:txBody>
      </p:sp>
      <p:pic>
        <p:nvPicPr>
          <p:cNvPr id="2054" name="Picture 6" descr="C:\Users\User\Desktop\P01221-1639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284" y="1341824"/>
            <a:ext cx="1604204" cy="21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31" y="1340813"/>
            <a:ext cx="160337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фото к презен.по патрит.вос\XOspkuyY-J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53" y="1083307"/>
            <a:ext cx="1991222" cy="26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к презен.по патрит.вос\письмо солдату 2020г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50" y="1946422"/>
            <a:ext cx="1864103" cy="279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99792" y="4813840"/>
            <a:ext cx="3723785" cy="38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Акция «Письмо солдату»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975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16881"/>
            <a:ext cx="9332485" cy="6874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683568" y="2973608"/>
            <a:ext cx="334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0" y="560072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38610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822314" y="5285817"/>
            <a:ext cx="385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119675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Информационно-коммуникационные технологии (ИКТ).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30" name="Picture 6" descr="C:\Users\User\Desktop\P01119-0835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46" y="3687539"/>
            <a:ext cx="3386462" cy="22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3767" y="-162470"/>
            <a:ext cx="9604426" cy="70204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381169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99792" y="4813840"/>
            <a:ext cx="3723785" cy="38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99592" y="1658417"/>
            <a:ext cx="77768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a typeface="Calibri"/>
                <a:cs typeface="Times New Roman"/>
              </a:rPr>
              <a:t>Результат: В результате проведенной работы по воспитанию патриотизма дети узнают и называют символику страны, края, района, называют, где они проживают, называют членов своей семьи. Имеют представления о достопримечательностях родного посёлка.  Расширились представления о России, ее столице, люди каких национальностей живут в РФ. Развился интерес </a:t>
            </a:r>
            <a:r>
              <a:rPr lang="ru-RU" b="1" dirty="0">
                <a:solidFill>
                  <a:srgbClr val="111111"/>
                </a:solidFill>
                <a:ea typeface="Times New Roman"/>
                <a:cs typeface="Times New Roman"/>
              </a:rPr>
              <a:t>к русским традициям, культуре своего народа. Дети бережно относятся к природе родного края.</a:t>
            </a:r>
            <a:r>
              <a:rPr lang="ru-RU" b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rgbClr val="111111"/>
                </a:solidFill>
                <a:ea typeface="Calibri"/>
                <a:cs typeface="Times New Roman"/>
              </a:rPr>
              <a:t>Появилось уважение к Советской Армии, гордость за мужество воинов, </a:t>
            </a:r>
            <a:r>
              <a:rPr lang="ru-RU" b="1" dirty="0">
                <a:solidFill>
                  <a:srgbClr val="111111"/>
                </a:solidFill>
                <a:ea typeface="Times New Roman"/>
                <a:cs typeface="Times New Roman"/>
              </a:rPr>
              <a:t>за победу русского народа в Великой Отечественной войне.</a:t>
            </a:r>
            <a:endParaRPr lang="ru-RU" sz="1600" b="1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12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16881"/>
            <a:ext cx="9332485" cy="6874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683568" y="2973608"/>
            <a:ext cx="334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0" y="560072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38610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822314" y="5285817"/>
            <a:ext cx="385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119675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Информационно-коммуникационные технологии (ИКТ).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30" name="Picture 6" descr="C:\Users\User\Desktop\P01119-0835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46" y="3687539"/>
            <a:ext cx="3386462" cy="22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5308" y="-16880"/>
            <a:ext cx="9729734" cy="7112066"/>
          </a:xfrm>
          <a:prstGeom prst="rect">
            <a:avLst/>
          </a:prstGeom>
          <a:noFill/>
        </p:spPr>
      </p:pic>
      <p:pic>
        <p:nvPicPr>
          <p:cNvPr id="1026" name="Picture 2" descr="C:\Users\User\Desktop\07.03.2020 МК Стояли ка содаты города герои 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0203">
            <a:off x="745963" y="3147888"/>
            <a:ext cx="2425317" cy="33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1.19 МК Люди земли Суксунской 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434">
            <a:off x="6536604" y="3168401"/>
            <a:ext cx="2393010" cy="329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2020-11-25 2конкурс Краски зеили Суксунской\2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58274"/>
            <a:ext cx="2300421" cy="316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71280" y="1473751"/>
            <a:ext cx="357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Наши достижения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53137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04" y="-16881"/>
            <a:ext cx="9332485" cy="6874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683568" y="2973608"/>
            <a:ext cx="334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0" y="560072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38610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822314" y="5285817"/>
            <a:ext cx="385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119675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Информационно-коммуникационные технологии (ИКТ).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30" name="Picture 6" descr="C:\Users\User\Desktop\P01119-0835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46" y="3687539"/>
            <a:ext cx="3386462" cy="22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3767" y="-162470"/>
            <a:ext cx="9604426" cy="702047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71600" y="1196752"/>
            <a:ext cx="770485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solidFill>
                <a:srgbClr val="111111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11111"/>
                </a:solidFill>
                <a:ea typeface="Calibri"/>
                <a:cs typeface="Times New Roman"/>
              </a:rPr>
              <a:t>Вывод: Таким </a:t>
            </a:r>
            <a:r>
              <a:rPr lang="ru-RU" b="1" dirty="0">
                <a:solidFill>
                  <a:srgbClr val="111111"/>
                </a:solidFill>
                <a:ea typeface="Calibri"/>
                <a:cs typeface="Times New Roman"/>
              </a:rPr>
              <a:t>образом, внедрение в образовательный процесс современных образовательных технологий, способствует развитию свободной творческой личности, которая соответствует социальному заказу на современном этапе и делает образовательный процесс дошкольного учреждения открытым</a:t>
            </a:r>
            <a:r>
              <a:rPr lang="ru-RU" b="1" dirty="0" smtClean="0">
                <a:solidFill>
                  <a:srgbClr val="111111"/>
                </a:solidFill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a typeface="Calibri"/>
                <a:cs typeface="Times New Roman"/>
              </a:rPr>
              <a:t> В результате работы можно сделать вывод, что использование современных технологий в целях формирования нравственно-патриотических качеств у дошкольников являются действенным и эффективным.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521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75656" y="2276873"/>
            <a:ext cx="7668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Спасибо за внимание!</a:t>
            </a:r>
            <a:endParaRPr lang="ru-RU" sz="4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i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"/>
            <a:ext cx="914399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1628801"/>
            <a:ext cx="79208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Для реализации задач по нравственно-патриотическому воспитанию создана предметно-развивающая среда.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нашей группе оформлен уголок, в котором содержится материал по ознакомлению с родным посёлком, краем, страной, государственной символикой, а также уголок русского быта, в котором собраны предметы старины и быта крестьян, в уголке художественного творчества  собраны предметы народно-прикладного искусства.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8501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772816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8245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DSCN82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218">
            <a:off x="5689470" y="1428143"/>
            <a:ext cx="3003848" cy="225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DSCN82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2035">
            <a:off x="638543" y="4137418"/>
            <a:ext cx="1858334" cy="212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DSCN824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65104"/>
            <a:ext cx="2558607" cy="191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P00326-0725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08271"/>
            <a:ext cx="2190502" cy="178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7" y="1196752"/>
            <a:ext cx="529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Патриотический уголок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24850" y="3645025"/>
            <a:ext cx="361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Мини-музей </a:t>
            </a:r>
          </a:p>
          <a:p>
            <a:r>
              <a:rPr lang="ru-RU" b="1" dirty="0" smtClean="0"/>
              <a:t>«Быт русской избы»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11699" y="6021288"/>
            <a:ext cx="311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Предметы народно-прикладного искусства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i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02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1268760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11111"/>
                </a:solidFill>
                <a:ea typeface="Calibri"/>
              </a:rPr>
              <a:t>Современные </a:t>
            </a:r>
            <a:r>
              <a:rPr lang="ru-RU" sz="2000" b="1" dirty="0">
                <a:solidFill>
                  <a:srgbClr val="111111"/>
                </a:solidFill>
                <a:ea typeface="Calibri"/>
              </a:rPr>
              <a:t>инновационные образовательные технологии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87824" y="1844824"/>
            <a:ext cx="4104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Проектная деятельность</a:t>
            </a:r>
            <a:endParaRPr lang="ru-RU" sz="20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705" y="2398822"/>
            <a:ext cx="81937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    Проект «Моя семья-моё богатство».</a:t>
            </a:r>
          </a:p>
          <a:p>
            <a:r>
              <a:rPr lang="ru-RU" b="1" dirty="0"/>
              <a:t>П</a:t>
            </a:r>
            <a:r>
              <a:rPr lang="ru-RU" b="1" dirty="0" smtClean="0"/>
              <a:t>родукт проекта:</a:t>
            </a:r>
            <a:endParaRPr lang="ru-RU" b="1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705" y="3592453"/>
            <a:ext cx="2376264" cy="161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0800000" flipV="1">
            <a:off x="5379658" y="6028905"/>
            <a:ext cx="392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7564" y="3147610"/>
            <a:ext cx="277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Альбом «Моя семья»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79658" y="3687160"/>
            <a:ext cx="3764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Альбом «Это Я»</a:t>
            </a:r>
            <a:endParaRPr lang="ru-RU" b="1" dirty="0"/>
          </a:p>
        </p:txBody>
      </p:sp>
      <p:pic>
        <p:nvPicPr>
          <p:cNvPr id="1026" name="Picture 2" descr="C:\Users\User\Desktop\фото к презен.по патрит.вос\IMG_20210325_1452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146">
            <a:off x="3891089" y="3008742"/>
            <a:ext cx="1532998" cy="188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к презен.по патрит.вос\IMG_20210325_1452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73">
            <a:off x="7326799" y="3058815"/>
            <a:ext cx="1341730" cy="188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к презен.по патрит.вос\IMG_20210325_1453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893" y="5101481"/>
            <a:ext cx="1956318" cy="14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фото к презен.по патрит.вос\IMG_20210325_1453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11" y="5101481"/>
            <a:ext cx="1933678" cy="14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5995" y="5559345"/>
            <a:ext cx="293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«Семейные странички»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i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"/>
            <a:ext cx="914399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1268760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11111"/>
                </a:solidFill>
                <a:ea typeface="Calibri"/>
              </a:rPr>
              <a:t>Современные </a:t>
            </a:r>
            <a:r>
              <a:rPr lang="ru-RU" sz="2000" b="1" dirty="0">
                <a:solidFill>
                  <a:srgbClr val="111111"/>
                </a:solidFill>
                <a:ea typeface="Calibri"/>
              </a:rPr>
              <a:t>инновационные образовательные технологии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87824" y="1844824"/>
            <a:ext cx="4104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Проектная деятельность</a:t>
            </a:r>
            <a:endParaRPr lang="ru-RU" sz="20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Picture 2" descr="C:\Users\User\Desktop\абстрактное-сти-изованное-ерево-с-корнями-и-истьями-естественная-и-785750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55" y="2403521"/>
            <a:ext cx="2828346" cy="377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мои документы\фото родослов. детей\DSC073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07" y="2368233"/>
            <a:ext cx="2851425" cy="22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ои документы\фото родослов. детей\IMG_20190423_152652 -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168">
            <a:off x="6020163" y="2733684"/>
            <a:ext cx="2925138" cy="219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0800000" flipV="1">
            <a:off x="477050" y="5801707"/>
            <a:ext cx="783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b="1" dirty="0" smtClean="0"/>
              <a:t>Генеалогическое  древо семьи</a:t>
            </a:r>
            <a:endParaRPr lang="ru-RU" sz="2800" b="1" dirty="0"/>
          </a:p>
        </p:txBody>
      </p:sp>
      <p:pic>
        <p:nvPicPr>
          <p:cNvPr id="2051" name="Picture 3" descr="D:\мои документы\фото родослов. детей\IMG_20190423_152516 - копи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1386">
            <a:off x="664226" y="2666264"/>
            <a:ext cx="2896675" cy="217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8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9512" y="1052737"/>
            <a:ext cx="4248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Проект</a:t>
            </a:r>
          </a:p>
          <a:p>
            <a:pPr algn="ctr"/>
            <a:r>
              <a:rPr lang="ru-RU" sz="2000" b="1" dirty="0" smtClean="0"/>
              <a:t> «Деревья  родного посёлка»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8"/>
            <a:ext cx="7776864" cy="489654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User\Desktop\IMG_20181031_171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48" y="4760905"/>
            <a:ext cx="1830721" cy="137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_20181026_1124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52223"/>
            <a:ext cx="1629269" cy="217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G_20181017_1134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500" y="1859235"/>
            <a:ext cx="2178484" cy="163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3048" y="6224580"/>
            <a:ext cx="406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Творческие работы детей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2465828" y="3429000"/>
            <a:ext cx="2466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Исследовательская деятельность</a:t>
            </a:r>
            <a:endParaRPr lang="ru-RU" b="1" dirty="0"/>
          </a:p>
        </p:txBody>
      </p:sp>
      <p:pic>
        <p:nvPicPr>
          <p:cNvPr id="1029" name="Picture 5" descr="C:\Users\User\Desktop\IMG_20181031_1710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5" y="2878748"/>
            <a:ext cx="1980344" cy="177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IMG_20190203_1322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41" y="2348880"/>
            <a:ext cx="2484760" cy="18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 к презен.по патрит.вос\IMG_20190203_1233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723023" y="3787110"/>
            <a:ext cx="1891308" cy="15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о к презен.по патрит.вос\IMG_20190203_16011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41" y="4816248"/>
            <a:ext cx="2261570" cy="169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0800000" flipV="1">
            <a:off x="5292080" y="1740877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Проект «Зимняя сказка»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6" y="-22035"/>
            <a:ext cx="9143998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1520" y="980728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      Проект</a:t>
            </a:r>
          </a:p>
          <a:p>
            <a:r>
              <a:rPr lang="ru-RU" sz="2000" b="1" dirty="0" smtClean="0"/>
              <a:t> «Птицы наши друзья»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580112" y="1340768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Проект </a:t>
            </a:r>
          </a:p>
          <a:p>
            <a:r>
              <a:rPr lang="ru-RU" sz="2000" b="1" dirty="0" smtClean="0"/>
              <a:t>«Мамочка моя»</a:t>
            </a:r>
            <a:endParaRPr lang="ru-RU" sz="2000" b="1" dirty="0"/>
          </a:p>
        </p:txBody>
      </p:sp>
      <p:pic>
        <p:nvPicPr>
          <p:cNvPr id="5" name="Picture 2" descr="C:\Users\User\Desktop\P01111-1626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8" y="1688614"/>
            <a:ext cx="2762543" cy="20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P01112-1127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1" y="4509120"/>
            <a:ext cx="1839666" cy="188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P01113-171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321" y="3764447"/>
            <a:ext cx="1469530" cy="195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7779" y="3956866"/>
            <a:ext cx="3170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Коллективная работа «Кормушка для птиц»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336607" y="5723820"/>
            <a:ext cx="2739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Трудовая деятельность «Лакомство для птиц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300320" y="2276872"/>
            <a:ext cx="1703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Буклеты для родителей «Берегите птиц зимой»</a:t>
            </a:r>
            <a:endParaRPr lang="ru-RU" b="1" dirty="0"/>
          </a:p>
        </p:txBody>
      </p:sp>
      <p:pic>
        <p:nvPicPr>
          <p:cNvPr id="15" name="Picture 5" descr="C:\Users\User\Desktop\фото к презен.по патрит.вос\к дню матери выставка в ЗАГСе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27" y="2035698"/>
            <a:ext cx="2243568" cy="16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30327" y="3760521"/>
            <a:ext cx="3662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Выставка рисунков, оформленная в </a:t>
            </a:r>
            <a:r>
              <a:rPr lang="ru-RU" b="1" dirty="0" err="1" smtClean="0"/>
              <a:t>ЗАГСе</a:t>
            </a:r>
            <a:endParaRPr lang="ru-RU" b="1" dirty="0" smtClean="0"/>
          </a:p>
          <a:p>
            <a:r>
              <a:rPr lang="ru-RU" b="1" dirty="0" smtClean="0"/>
              <a:t>«Мамочка самая лучшая»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170428" y="4941168"/>
            <a:ext cx="1866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Фотовыставка «Обними мамочку свою»</a:t>
            </a:r>
            <a:endParaRPr lang="ru-RU" b="1" dirty="0"/>
          </a:p>
        </p:txBody>
      </p:sp>
      <p:pic>
        <p:nvPicPr>
          <p:cNvPr id="3074" name="Picture 2" descr="C:\Users\User\Desktop\11.2020г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4683851"/>
            <a:ext cx="2094373" cy="15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03848" y="1340769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 err="1">
                <a:solidFill>
                  <a:srgbClr val="111111"/>
                </a:solidFill>
                <a:ea typeface="Calibri"/>
                <a:cs typeface="Times New Roman"/>
              </a:rPr>
              <a:t>Квест</a:t>
            </a:r>
            <a:r>
              <a:rPr lang="ru-RU" sz="2400" b="1" i="1" dirty="0">
                <a:solidFill>
                  <a:srgbClr val="111111"/>
                </a:solidFill>
                <a:ea typeface="Calibri"/>
                <a:cs typeface="Times New Roman"/>
              </a:rPr>
              <a:t>-технология</a:t>
            </a:r>
            <a:endParaRPr lang="ru-RU" sz="2400" b="1" dirty="0">
              <a:effectLst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412777"/>
            <a:ext cx="3762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111111"/>
              </a:solidFill>
              <a:ea typeface="Calibri"/>
            </a:endParaRPr>
          </a:p>
          <a:p>
            <a:r>
              <a:rPr lang="ru-RU" dirty="0" smtClean="0">
                <a:solidFill>
                  <a:srgbClr val="111111"/>
                </a:solidFill>
                <a:ea typeface="Calibri"/>
              </a:rPr>
              <a:t>            </a:t>
            </a:r>
            <a:r>
              <a:rPr lang="ru-RU" b="1" dirty="0" err="1" smtClean="0">
                <a:solidFill>
                  <a:srgbClr val="111111"/>
                </a:solidFill>
                <a:ea typeface="Calibri"/>
              </a:rPr>
              <a:t>Квест</a:t>
            </a:r>
            <a:r>
              <a:rPr lang="ru-RU" b="1" dirty="0" smtClean="0">
                <a:solidFill>
                  <a:srgbClr val="111111"/>
                </a:solidFill>
                <a:ea typeface="Calibri"/>
              </a:rPr>
              <a:t>-игра </a:t>
            </a:r>
          </a:p>
          <a:p>
            <a:r>
              <a:rPr lang="ru-RU" b="1" dirty="0" smtClean="0">
                <a:solidFill>
                  <a:srgbClr val="111111"/>
                </a:solidFill>
                <a:ea typeface="Calibri"/>
              </a:rPr>
              <a:t>«</a:t>
            </a:r>
            <a:r>
              <a:rPr lang="ru-RU" b="1" dirty="0">
                <a:solidFill>
                  <a:srgbClr val="111111"/>
                </a:solidFill>
                <a:ea typeface="Calibri"/>
              </a:rPr>
              <a:t>На лыжи всей семьёй», </a:t>
            </a:r>
            <a:endParaRPr lang="ru-RU" b="1" dirty="0" smtClean="0">
              <a:solidFill>
                <a:srgbClr val="111111"/>
              </a:solidFill>
              <a:ea typeface="Calibri"/>
            </a:endParaRPr>
          </a:p>
          <a:p>
            <a:r>
              <a:rPr lang="ru-RU" b="1" dirty="0" smtClean="0">
                <a:solidFill>
                  <a:srgbClr val="111111"/>
                </a:solidFill>
                <a:ea typeface="Calibri"/>
              </a:rPr>
              <a:t>приуроченная </a:t>
            </a:r>
            <a:r>
              <a:rPr lang="ru-RU" b="1" dirty="0">
                <a:solidFill>
                  <a:srgbClr val="111111"/>
                </a:solidFill>
                <a:ea typeface="Calibri"/>
              </a:rPr>
              <a:t>к 23 февраля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198710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11111"/>
                </a:solidFill>
                <a:ea typeface="Calibri"/>
              </a:rPr>
              <a:t>Спортивная </a:t>
            </a:r>
            <a:r>
              <a:rPr lang="ru-RU" b="1" dirty="0" err="1" smtClean="0">
                <a:solidFill>
                  <a:srgbClr val="111111"/>
                </a:solidFill>
                <a:ea typeface="Calibri"/>
              </a:rPr>
              <a:t>квест</a:t>
            </a:r>
            <a:r>
              <a:rPr lang="ru-RU" b="1" dirty="0" smtClean="0">
                <a:solidFill>
                  <a:srgbClr val="111111"/>
                </a:solidFill>
                <a:ea typeface="Calibri"/>
              </a:rPr>
              <a:t> - игра        «</a:t>
            </a:r>
            <a:r>
              <a:rPr lang="ru-RU" b="1" dirty="0">
                <a:solidFill>
                  <a:srgbClr val="111111"/>
                </a:solidFill>
                <a:ea typeface="Calibri"/>
              </a:rPr>
              <a:t>Зарница» </a:t>
            </a:r>
            <a:endParaRPr lang="ru-RU" b="1" dirty="0"/>
          </a:p>
        </p:txBody>
      </p:sp>
      <p:pic>
        <p:nvPicPr>
          <p:cNvPr id="6" name="Picture 2" descr="C:\Users\User\Desktop\74e7774194401bc127615b68ea642c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16" y="2864263"/>
            <a:ext cx="2297618" cy="165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e449e0a11c24a561425c5edc6e3306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16" y="4713486"/>
            <a:ext cx="2607697" cy="169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фото прогулки на лыжах умен. для сайта\7Z1jPudzT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887702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I:\фото прогулки на лыжах умен. для сайта\P10214-1412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85923"/>
            <a:ext cx="2105794" cy="172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:\фото прогулки на лыжах умен. для сайта\P10214-1401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13486"/>
            <a:ext cx="2484761" cy="183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I:\фото прогулки на лыжах умен. для сайта\mowOwbohKn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26" y="2668364"/>
            <a:ext cx="1456679" cy="194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827</Words>
  <Application>Microsoft Office PowerPoint</Application>
  <PresentationFormat>Экран (4:3)</PresentationFormat>
  <Paragraphs>135</Paragraphs>
  <Slides>25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Shcool №82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128</cp:revision>
  <dcterms:created xsi:type="dcterms:W3CDTF">2017-03-18T06:19:20Z</dcterms:created>
  <dcterms:modified xsi:type="dcterms:W3CDTF">2021-03-28T15:04:45Z</dcterms:modified>
</cp:coreProperties>
</file>