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58" r:id="rId5"/>
    <p:sldId id="261" r:id="rId6"/>
    <p:sldId id="259" r:id="rId7"/>
    <p:sldId id="262" r:id="rId8"/>
    <p:sldId id="263" r:id="rId9"/>
    <p:sldId id="264"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66"/>
    <a:srgbClr val="008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3607991-A108-425F-9B13-2F7F05075F3B}" type="datetimeFigureOut">
              <a:rPr lang="ru-RU" smtClean="0"/>
              <a:pPr/>
              <a:t>08.11.2018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B7AF5CC-54F4-40E7-B9E9-4934E8738DD3}"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3607991-A108-425F-9B13-2F7F05075F3B}" type="datetimeFigureOut">
              <a:rPr lang="ru-RU" smtClean="0"/>
              <a:pPr/>
              <a:t>08.11.2018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B7AF5CC-54F4-40E7-B9E9-4934E8738DD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3607991-A108-425F-9B13-2F7F05075F3B}" type="datetimeFigureOut">
              <a:rPr lang="ru-RU" smtClean="0"/>
              <a:pPr/>
              <a:t>08.11.2018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B7AF5CC-54F4-40E7-B9E9-4934E8738DD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3607991-A108-425F-9B13-2F7F05075F3B}" type="datetimeFigureOut">
              <a:rPr lang="ru-RU" smtClean="0"/>
              <a:pPr/>
              <a:t>08.11.2018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B7AF5CC-54F4-40E7-B9E9-4934E8738DD3}"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3607991-A108-425F-9B13-2F7F05075F3B}" type="datetimeFigureOut">
              <a:rPr lang="ru-RU" smtClean="0"/>
              <a:pPr/>
              <a:t>08.11.2018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B7AF5CC-54F4-40E7-B9E9-4934E8738DD3}"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3607991-A108-425F-9B13-2F7F05075F3B}" type="datetimeFigureOut">
              <a:rPr lang="ru-RU" smtClean="0"/>
              <a:pPr/>
              <a:t>08.11.2018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B7AF5CC-54F4-40E7-B9E9-4934E8738DD3}"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3607991-A108-425F-9B13-2F7F05075F3B}" type="datetimeFigureOut">
              <a:rPr lang="ru-RU" smtClean="0"/>
              <a:pPr/>
              <a:t>08.11.2018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B7AF5CC-54F4-40E7-B9E9-4934E8738DD3}"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3607991-A108-425F-9B13-2F7F05075F3B}" type="datetimeFigureOut">
              <a:rPr lang="ru-RU" smtClean="0"/>
              <a:pPr/>
              <a:t>08.11.2018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B7AF5CC-54F4-40E7-B9E9-4934E8738DD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3607991-A108-425F-9B13-2F7F05075F3B}" type="datetimeFigureOut">
              <a:rPr lang="ru-RU" smtClean="0"/>
              <a:pPr/>
              <a:t>08.11.2018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B7AF5CC-54F4-40E7-B9E9-4934E8738DD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3607991-A108-425F-9B13-2F7F05075F3B}" type="datetimeFigureOut">
              <a:rPr lang="ru-RU" smtClean="0"/>
              <a:pPr/>
              <a:t>08.11.2018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B7AF5CC-54F4-40E7-B9E9-4934E8738DD3}"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3607991-A108-425F-9B13-2F7F05075F3B}" type="datetimeFigureOut">
              <a:rPr lang="ru-RU" smtClean="0"/>
              <a:pPr/>
              <a:t>08.11.2018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B7AF5CC-54F4-40E7-B9E9-4934E8738DD3}"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607991-A108-425F-9B13-2F7F05075F3B}" type="datetimeFigureOut">
              <a:rPr lang="ru-RU" smtClean="0"/>
              <a:pPr/>
              <a:t>08.11.2018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7AF5CC-54F4-40E7-B9E9-4934E8738DD3}"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4.jpeg"/><Relationship Id="rId13" Type="http://schemas.openxmlformats.org/officeDocument/2006/relationships/image" Target="../media/image19.jpeg"/><Relationship Id="rId3" Type="http://schemas.openxmlformats.org/officeDocument/2006/relationships/image" Target="../media/image9.jpeg"/><Relationship Id="rId7" Type="http://schemas.openxmlformats.org/officeDocument/2006/relationships/image" Target="../media/image13.jpeg"/><Relationship Id="rId12" Type="http://schemas.openxmlformats.org/officeDocument/2006/relationships/image" Target="../media/image18.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2.jpeg"/><Relationship Id="rId11" Type="http://schemas.openxmlformats.org/officeDocument/2006/relationships/image" Target="../media/image17.jpeg"/><Relationship Id="rId5" Type="http://schemas.openxmlformats.org/officeDocument/2006/relationships/image" Target="../media/image11.jpeg"/><Relationship Id="rId10" Type="http://schemas.openxmlformats.org/officeDocument/2006/relationships/image" Target="../media/image16.jpeg"/><Relationship Id="rId4" Type="http://schemas.openxmlformats.org/officeDocument/2006/relationships/image" Target="../media/image10.jpeg"/><Relationship Id="rId9" Type="http://schemas.openxmlformats.org/officeDocument/2006/relationships/image" Target="../media/image15.jpeg"/><Relationship Id="rId1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3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F:\ДОКУМЕНТ  2018 -2019\экология коробкина октябрь 2018\нод фото 31.10.18\Photo3357.jpg"/>
          <p:cNvPicPr/>
          <p:nvPr/>
        </p:nvPicPr>
        <p:blipFill>
          <a:blip r:embed="rId2"/>
          <a:srcRect l="11805" t="42758" r="21065" b="16011"/>
          <a:stretch>
            <a:fillRect/>
          </a:stretch>
        </p:blipFill>
        <p:spPr bwMode="auto">
          <a:xfrm>
            <a:off x="0" y="0"/>
            <a:ext cx="9144000" cy="6858000"/>
          </a:xfrm>
          <a:prstGeom prst="rect">
            <a:avLst/>
          </a:prstGeom>
          <a:noFill/>
        </p:spPr>
      </p:pic>
      <p:sp>
        <p:nvSpPr>
          <p:cNvPr id="1029" name="WordArt 5"/>
          <p:cNvSpPr>
            <a:spLocks noChangeArrowheads="1" noChangeShapeType="1" noTextEdit="1"/>
          </p:cNvSpPr>
          <p:nvPr/>
        </p:nvSpPr>
        <p:spPr bwMode="auto">
          <a:xfrm>
            <a:off x="1357290" y="785794"/>
            <a:ext cx="6429420" cy="2428892"/>
          </a:xfrm>
          <a:prstGeom prst="rect">
            <a:avLst/>
          </a:prstGeom>
        </p:spPr>
        <p:txBody>
          <a:bodyPr wrap="none" fromWordArt="1">
            <a:prstTxWarp prst="textPlain">
              <a:avLst>
                <a:gd name="adj" fmla="val 50000"/>
              </a:avLst>
            </a:prstTxWarp>
          </a:bodyPr>
          <a:lstStyle/>
          <a:p>
            <a:pPr algn="ctr" rtl="0"/>
            <a:r>
              <a:rPr lang="ru-RU" sz="3600" kern="10" spc="0" dirty="0" smtClean="0">
                <a:ln w="12700">
                  <a:solidFill>
                    <a:srgbClr val="EAEAEA"/>
                  </a:solidFill>
                  <a:round/>
                  <a:headEnd/>
                  <a:tailEnd/>
                </a:ln>
                <a:solidFill>
                  <a:srgbClr val="0070C0"/>
                </a:solidFill>
                <a:effectLst/>
                <a:latin typeface="Arial Black"/>
              </a:rPr>
              <a:t>"По комнатам</a:t>
            </a:r>
          </a:p>
          <a:p>
            <a:pPr algn="ctr" rtl="0"/>
            <a:r>
              <a:rPr lang="ru-RU" sz="3600" kern="10" spc="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latin typeface="Arial Black"/>
              </a:rPr>
              <a:t> </a:t>
            </a:r>
            <a:r>
              <a:rPr lang="ru-RU" sz="3600" kern="10" spc="0" dirty="0" smtClean="0">
                <a:ln w="12700">
                  <a:solidFill>
                    <a:srgbClr val="EAEAEA"/>
                  </a:solidFill>
                  <a:round/>
                  <a:headEnd/>
                  <a:tailEnd/>
                </a:ln>
                <a:solidFill>
                  <a:srgbClr val="92D050"/>
                </a:solidFill>
                <a:effectLst/>
                <a:latin typeface="Arial Black"/>
              </a:rPr>
              <a:t>зеленого</a:t>
            </a:r>
            <a:r>
              <a:rPr lang="ru-RU" sz="3600" kern="10" spc="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latin typeface="Arial Black"/>
              </a:rPr>
              <a:t> дома </a:t>
            </a:r>
          </a:p>
          <a:p>
            <a:pPr algn="ctr" rtl="0"/>
            <a:r>
              <a:rPr lang="ru-RU" sz="3600" kern="10" spc="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latin typeface="Arial Black"/>
              </a:rPr>
              <a:t>до лесотехнического университета "</a:t>
            </a:r>
            <a:endParaRPr lang="ru-RU" sz="3600" kern="10" spc="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latin typeface="Arial Black"/>
            </a:endParaRPr>
          </a:p>
        </p:txBody>
      </p:sp>
      <p:sp>
        <p:nvSpPr>
          <p:cNvPr id="1030" name="Rectangle 6"/>
          <p:cNvSpPr>
            <a:spLocks noChangeArrowheads="1"/>
          </p:cNvSpPr>
          <p:nvPr/>
        </p:nvSpPr>
        <p:spPr bwMode="auto">
          <a:xfrm>
            <a:off x="2214546" y="3286124"/>
            <a:ext cx="464347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92D050"/>
                </a:solidFill>
                <a:effectLst/>
                <a:latin typeface="Calibri" pitchFamily="34" charset="0"/>
                <a:ea typeface="Times New Roman" pitchFamily="18" charset="0"/>
                <a:cs typeface="Times New Roman" pitchFamily="18" charset="0"/>
              </a:rPr>
              <a:t>старшая группа «Рябинка»</a:t>
            </a:r>
            <a:endParaRPr kumimoji="0" lang="ru-RU" sz="2000" b="1" i="0" u="none" strike="noStrike" cap="none" normalizeH="0" baseline="0" dirty="0" smtClean="0">
              <a:ln>
                <a:noFill/>
              </a:ln>
              <a:solidFill>
                <a:srgbClr val="92D050"/>
              </a:solidFill>
              <a:effectLst/>
              <a:latin typeface="Arial" pitchFamily="34" charset="0"/>
              <a:cs typeface="Arial" pitchFamily="34" charset="0"/>
            </a:endParaRPr>
          </a:p>
        </p:txBody>
      </p:sp>
      <p:sp>
        <p:nvSpPr>
          <p:cNvPr id="1031" name="Rectangle 7"/>
          <p:cNvSpPr>
            <a:spLocks noChangeArrowheads="1"/>
          </p:cNvSpPr>
          <p:nvPr/>
        </p:nvSpPr>
        <p:spPr bwMode="auto">
          <a:xfrm>
            <a:off x="5929322" y="6000768"/>
            <a:ext cx="3000428"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bg1">
                    <a:lumMod val="95000"/>
                  </a:schemeClr>
                </a:solidFill>
                <a:effectLst/>
                <a:latin typeface="Times New Roman" pitchFamily="18" charset="0"/>
                <a:ea typeface="Calibri" pitchFamily="34" charset="0"/>
                <a:cs typeface="Times New Roman" pitchFamily="18" charset="0"/>
              </a:rPr>
              <a:t>Воспитатель </a:t>
            </a:r>
            <a:endParaRPr kumimoji="0" lang="ru-RU" sz="600" b="0" i="0" u="none" strike="noStrike" cap="none" normalizeH="0" baseline="0" dirty="0" smtClean="0">
              <a:ln>
                <a:noFill/>
              </a:ln>
              <a:solidFill>
                <a:schemeClr val="bg1">
                  <a:lumMod val="9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bg1">
                    <a:lumMod val="95000"/>
                  </a:schemeClr>
                </a:solidFill>
                <a:effectLst/>
                <a:latin typeface="Times New Roman" pitchFamily="18" charset="0"/>
                <a:ea typeface="Calibri" pitchFamily="34" charset="0"/>
                <a:cs typeface="Times New Roman" pitchFamily="18" charset="0"/>
              </a:rPr>
              <a:t>1 квалификационной категории:</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bg1">
                    <a:lumMod val="95000"/>
                  </a:schemeClr>
                </a:solidFill>
                <a:effectLst/>
                <a:latin typeface="Times New Roman" pitchFamily="18" charset="0"/>
                <a:ea typeface="Calibri" pitchFamily="34" charset="0"/>
                <a:cs typeface="Times New Roman" pitchFamily="18" charset="0"/>
              </a:rPr>
              <a:t>Коробкина Алевтина Германовна</a:t>
            </a:r>
            <a:r>
              <a:rPr kumimoji="0" lang="ru-RU" sz="600" b="0" i="0" u="none" strike="noStrike" cap="none" normalizeH="0" baseline="0" dirty="0" smtClean="0">
                <a:ln>
                  <a:noFill/>
                </a:ln>
                <a:solidFill>
                  <a:schemeClr val="bg1">
                    <a:lumMod val="95000"/>
                  </a:schemeClr>
                </a:solidFill>
                <a:effectLst/>
                <a:latin typeface="Arial" pitchFamily="34" charset="0"/>
                <a:cs typeface="Arial" pitchFamily="34" charset="0"/>
              </a:rPr>
              <a:t> </a:t>
            </a:r>
            <a:endParaRPr kumimoji="0" lang="ru-RU" sz="1800" b="0" i="0" u="none" strike="noStrike" cap="none" normalizeH="0" baseline="0" dirty="0" smtClean="0">
              <a:ln>
                <a:noFill/>
              </a:ln>
              <a:solidFill>
                <a:schemeClr val="bg1">
                  <a:lumMod val="95000"/>
                </a:schemeClr>
              </a:solidFill>
              <a:effectLst/>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ДОКУМЕНТ  2018 -2019\сосна\sosna-photo-big (6).jpg"/>
          <p:cNvPicPr>
            <a:picLocks noChangeAspect="1" noChangeArrowheads="1"/>
          </p:cNvPicPr>
          <p:nvPr/>
        </p:nvPicPr>
        <p:blipFill>
          <a:blip r:embed="rId2"/>
          <a:srcRect/>
          <a:stretch>
            <a:fillRect/>
          </a:stretch>
        </p:blipFill>
        <p:spPr bwMode="auto">
          <a:xfrm>
            <a:off x="0" y="0"/>
            <a:ext cx="9144000" cy="6879313"/>
          </a:xfrm>
          <a:prstGeom prst="rect">
            <a:avLst/>
          </a:prstGeom>
          <a:noFill/>
        </p:spPr>
      </p:pic>
      <p:sp>
        <p:nvSpPr>
          <p:cNvPr id="2049" name="Rectangle 1"/>
          <p:cNvSpPr>
            <a:spLocks noChangeArrowheads="1"/>
          </p:cNvSpPr>
          <p:nvPr/>
        </p:nvSpPr>
        <p:spPr bwMode="auto">
          <a:xfrm>
            <a:off x="571472" y="214290"/>
            <a:ext cx="7358082"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1" u="sng"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Цель:</a:t>
            </a:r>
            <a:r>
              <a:rPr kumimoji="0" lang="ru-RU" sz="1600" b="0" i="0" u="none"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 продолжать формировать представление о лесе и профессии лесника.</a:t>
            </a:r>
            <a:br>
              <a:rPr kumimoji="0" lang="ru-RU" sz="1600" b="0" i="0" u="none"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br>
            <a:r>
              <a:rPr kumimoji="0" lang="ru-RU" sz="1600" b="1" i="1" u="sng"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Задачи:</a:t>
            </a:r>
            <a:r>
              <a:rPr kumimoji="0" lang="ru-RU" sz="1600" b="0" i="0" u="none"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
            </a:r>
            <a:br>
              <a:rPr kumimoji="0" lang="ru-RU" sz="1600" b="0" i="0" u="none"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br>
            <a:r>
              <a:rPr kumimoji="0" lang="ru-RU" sz="1600" b="0" i="1" u="sng"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Образовательные.</a:t>
            </a:r>
            <a:r>
              <a:rPr kumimoji="0" lang="ru-RU" sz="1600" b="0" i="0" u="sng"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
            </a:r>
            <a:br>
              <a:rPr kumimoji="0" lang="ru-RU" sz="1600" b="0" i="0" u="sng"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br>
            <a:r>
              <a:rPr kumimoji="0" lang="ru-RU" sz="1600" b="0" i="0" u="none"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Содействовать:</a:t>
            </a:r>
            <a:endParaRPr kumimoji="0" lang="ru-RU" sz="1600" b="0" i="0" u="none" strike="noStrike" cap="none" normalizeH="0" baseline="0" dirty="0" smtClean="0">
              <a:ln>
                <a:noFill/>
              </a:ln>
              <a:solidFill>
                <a:srgbClr val="FFC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600" b="0" i="0" u="none"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уточнению и систематизации представлений о лесе;</a:t>
            </a:r>
            <a:endParaRPr kumimoji="0" lang="ru-RU" sz="1600" b="0" i="0" u="none" strike="noStrike" cap="none" normalizeH="0" baseline="0" dirty="0" smtClean="0">
              <a:ln>
                <a:noFill/>
              </a:ln>
              <a:solidFill>
                <a:srgbClr val="FFC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600" b="0" i="0" u="none"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 укреплению познавательного интереса и любви к природе;</a:t>
            </a:r>
            <a:endParaRPr kumimoji="0" lang="ru-RU" sz="1600" b="0" i="0" u="none" strike="noStrike" cap="none" normalizeH="0" baseline="0" dirty="0" smtClean="0">
              <a:ln>
                <a:noFill/>
              </a:ln>
              <a:solidFill>
                <a:srgbClr val="FFC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600" b="0" i="0" u="none"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эстетическому восприятию красоты природы, через репродукции картин; </a:t>
            </a:r>
            <a:endParaRPr kumimoji="0" lang="ru-RU" sz="1600" b="0" i="0" u="none" strike="noStrike" cap="none" normalizeH="0" baseline="0" dirty="0" smtClean="0">
              <a:ln>
                <a:noFill/>
              </a:ln>
              <a:solidFill>
                <a:srgbClr val="FFC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1" u="sng"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Развивающие.</a:t>
            </a:r>
            <a:r>
              <a:rPr kumimoji="0" lang="ru-RU" sz="1600" b="0" i="0" u="sng"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
            </a:r>
            <a:br>
              <a:rPr kumimoji="0" lang="ru-RU" sz="1600" b="0" i="0" u="sng"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br>
            <a:r>
              <a:rPr kumimoji="0" lang="ru-RU" sz="1600" b="0" i="0" u="none"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Содействовать: </a:t>
            </a:r>
            <a:endParaRPr kumimoji="0" lang="ru-RU" sz="1600" b="0" i="0" u="none" strike="noStrike" cap="none" normalizeH="0" baseline="0" dirty="0" smtClean="0">
              <a:ln>
                <a:noFill/>
              </a:ln>
              <a:solidFill>
                <a:srgbClr val="FFC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600" b="0" i="0" u="none"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развитию связной речи, умению поддерживать беседу, отвечать на вопросы полным ответом; </a:t>
            </a:r>
            <a:endParaRPr kumimoji="0" lang="ru-RU" sz="1600" b="0" i="0" u="none" strike="noStrike" cap="none" normalizeH="0" baseline="0" dirty="0" smtClean="0">
              <a:ln>
                <a:noFill/>
              </a:ln>
              <a:solidFill>
                <a:srgbClr val="FFC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600" b="0" i="0" u="none"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развитию мышления, внимания, памяти;</a:t>
            </a:r>
            <a:endParaRPr kumimoji="0" lang="ru-RU" sz="1600" b="0" i="0" u="none" strike="noStrike" cap="none" normalizeH="0" baseline="0" dirty="0" smtClean="0">
              <a:ln>
                <a:noFill/>
              </a:ln>
              <a:solidFill>
                <a:srgbClr val="FFC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600" b="0" i="0" u="none"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развивать умение и желание делиться своими знаниями по данной теме со сверстниками</a:t>
            </a:r>
            <a:br>
              <a:rPr kumimoji="0" lang="ru-RU" sz="1600" b="0" i="0" u="none"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br>
            <a:r>
              <a:rPr kumimoji="0" lang="ru-RU" sz="1600" b="0" i="1" u="sng"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Воспитательные.</a:t>
            </a:r>
            <a:r>
              <a:rPr kumimoji="0" lang="ru-RU" sz="1600" b="0" i="0" u="none"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
            </a:r>
            <a:br>
              <a:rPr kumimoji="0" lang="ru-RU" sz="1600" b="0" i="0" u="none"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br>
            <a:r>
              <a:rPr kumimoji="0" lang="ru-RU" sz="1600" b="0" i="0" u="none"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Содействовать: </a:t>
            </a:r>
            <a:endParaRPr kumimoji="0" lang="ru-RU" sz="1600" b="0" i="0" u="none" strike="noStrike" cap="none" normalizeH="0" baseline="0" dirty="0" smtClean="0">
              <a:ln>
                <a:noFill/>
              </a:ln>
              <a:solidFill>
                <a:srgbClr val="FFC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воспитанию желания, и бережного отношения к природе.</a:t>
            </a:r>
            <a:br>
              <a:rPr kumimoji="0" lang="ru-RU" sz="1600" b="0" i="0" u="none"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br>
            <a:r>
              <a:rPr kumimoji="0" lang="ru-RU" sz="1600" b="0" i="0" u="none"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 </a:t>
            </a:r>
            <a:r>
              <a:rPr kumimoji="0" lang="ru-RU" sz="1600" b="0" i="0" u="sng"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Задачи для родителей</a:t>
            </a:r>
            <a:endParaRPr kumimoji="0" lang="ru-RU" sz="1600" b="0" i="0" u="sng" strike="noStrike" cap="none" normalizeH="0" baseline="0" dirty="0" smtClean="0">
              <a:ln>
                <a:noFill/>
              </a:ln>
              <a:solidFill>
                <a:srgbClr val="FFC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600" b="0" i="0" u="none"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заинтересовать  родителей к образовательному процессу по экологическому воспитанию детей;</a:t>
            </a:r>
            <a:endParaRPr kumimoji="0" lang="ru-RU" sz="1600" b="0" i="0" u="none" strike="noStrike" cap="none" normalizeH="0" baseline="0" dirty="0" smtClean="0">
              <a:ln>
                <a:noFill/>
              </a:ln>
              <a:solidFill>
                <a:srgbClr val="FFC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600" b="0" i="0" u="none" strike="noStrike" cap="none" normalizeH="0" baseline="0" dirty="0" smtClean="0">
                <a:ln>
                  <a:noFill/>
                </a:ln>
                <a:solidFill>
                  <a:srgbClr val="FFC000"/>
                </a:solidFill>
                <a:effectLst/>
                <a:latin typeface="Calibri" pitchFamily="34" charset="0"/>
                <a:ea typeface="Times New Roman" pitchFamily="18" charset="0"/>
                <a:cs typeface="Times New Roman" pitchFamily="18" charset="0"/>
              </a:rPr>
              <a:t>привлечь родителей к подготовке своего ребенка к выступлению перед детьми о сосне, сосновом боре. </a:t>
            </a:r>
            <a:endParaRPr kumimoji="0" lang="ru-RU" sz="1600" b="0" i="0" u="none" strike="noStrike" cap="none" normalizeH="0" baseline="0" dirty="0" smtClean="0">
              <a:ln>
                <a:noFill/>
              </a:ln>
              <a:solidFill>
                <a:srgbClr val="FFC000"/>
              </a:solidFill>
              <a:effectLst/>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ДОКУМЕНТ  2018 -2019\сосна\sosna-photo-big (6).jpg"/>
          <p:cNvPicPr>
            <a:picLocks noChangeAspect="1" noChangeArrowheads="1"/>
          </p:cNvPicPr>
          <p:nvPr/>
        </p:nvPicPr>
        <p:blipFill>
          <a:blip r:embed="rId2"/>
          <a:srcRect/>
          <a:stretch>
            <a:fillRect/>
          </a:stretch>
        </p:blipFill>
        <p:spPr bwMode="auto">
          <a:xfrm>
            <a:off x="0" y="0"/>
            <a:ext cx="9144000" cy="6879313"/>
          </a:xfrm>
          <a:prstGeom prst="rect">
            <a:avLst/>
          </a:prstGeom>
          <a:noFill/>
        </p:spPr>
      </p:pic>
      <p:sp>
        <p:nvSpPr>
          <p:cNvPr id="3" name="Rectangle 1"/>
          <p:cNvSpPr>
            <a:spLocks noChangeArrowheads="1"/>
          </p:cNvSpPr>
          <p:nvPr/>
        </p:nvSpPr>
        <p:spPr bwMode="auto">
          <a:xfrm>
            <a:off x="0" y="0"/>
            <a:ext cx="4929222" cy="3323987"/>
          </a:xfrm>
          <a:prstGeom prst="rect">
            <a:avLst/>
          </a:prstGeom>
          <a:solidFill>
            <a:schemeClr val="bg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t>Воспитатель:</a:t>
            </a:r>
            <a:r>
              <a:rPr kumimoji="0" lang="ru-RU" sz="1400" b="0"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t> Что мы сегодня задумали с вами?</a:t>
            </a:r>
            <a:br>
              <a:rPr kumimoji="0" lang="ru-RU" sz="1400" b="0"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br>
            <a:r>
              <a:rPr kumimoji="0" lang="ru-RU" sz="1400" b="1"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t>Дети:</a:t>
            </a:r>
            <a:r>
              <a:rPr kumimoji="0" lang="ru-RU" sz="1400" b="0"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t> отправится в путешествие по разным комнатам. </a:t>
            </a:r>
            <a:br>
              <a:rPr kumimoji="0" lang="ru-RU" sz="1400" b="0"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br>
            <a:r>
              <a:rPr kumimoji="0" lang="ru-RU" sz="1400" b="1"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t>Воспитатель:</a:t>
            </a:r>
            <a:r>
              <a:rPr kumimoji="0" lang="ru-RU" sz="1400" b="0"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t> по каким комнатам можно путешествовать?</a:t>
            </a:r>
            <a:br>
              <a:rPr kumimoji="0" lang="ru-RU" sz="1400" b="0"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br>
            <a:r>
              <a:rPr kumimoji="0" lang="ru-RU" sz="1400" b="1"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t>Ответы детей</a:t>
            </a:r>
            <a:r>
              <a:rPr kumimoji="0" lang="ru-RU" sz="1400" b="0"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t/>
            </a:r>
            <a:br>
              <a:rPr kumimoji="0" lang="ru-RU" sz="1400" b="0"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br>
            <a:r>
              <a:rPr kumimoji="0" lang="ru-RU" sz="1400" b="1"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t>Воспитатель:</a:t>
            </a:r>
            <a:r>
              <a:rPr kumimoji="0" lang="ru-RU" sz="1400" b="0"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t>  наше путешествие в большой зеленый дом и по его комнатам.</a:t>
            </a:r>
            <a:endParaRPr kumimoji="0" lang="ru-RU" sz="1400" b="1"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t>Воспитатель:</a:t>
            </a:r>
            <a:r>
              <a:rPr kumimoji="0" lang="ru-RU" sz="1400" b="0"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t> помните, какую загадку, утром, нам загадал Незнайка? </a:t>
            </a:r>
            <a:r>
              <a:rPr kumimoji="0" lang="ru-RU" sz="1400" b="0" i="1"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t>«Многоэтажный дом, который не строил человек. С невидимыми стенами и с невидимым потолком. В этом доме очень разные квартиры. В верхних этажах — светлые, сухие. В нижних этажах – темные и сырые. В доме есть теплые квартиры, в которых Можно жить круглый год. Есть холодные квартиры, в которых Можно жить только летом или весной».</a:t>
            </a:r>
            <a:r>
              <a:rPr kumimoji="0" lang="ru-RU" sz="1400" b="0"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t> </a:t>
            </a:r>
            <a:br>
              <a:rPr kumimoji="0" lang="ru-RU" sz="1400" b="0"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br>
            <a:r>
              <a:rPr kumimoji="0" lang="ru-RU" sz="1400" b="0"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t>(Автор загадки: Иванова Валентина Тарасовна).</a:t>
            </a:r>
            <a:r>
              <a:rPr kumimoji="0" lang="ru-RU" sz="600" b="0" i="0" u="none" strike="noStrike" cap="none" normalizeH="0" baseline="0" dirty="0" smtClean="0">
                <a:ln>
                  <a:noFill/>
                </a:ln>
                <a:solidFill>
                  <a:srgbClr val="008000"/>
                </a:solidFill>
                <a:effectLst/>
                <a:latin typeface="Times New Roman" pitchFamily="18" charset="0"/>
                <a:cs typeface="Times New Roman" pitchFamily="18" charset="0"/>
              </a:rPr>
              <a:t> </a:t>
            </a:r>
            <a:endParaRPr kumimoji="0" lang="ru-RU" sz="1800" b="0" i="0" u="none" strike="noStrike" cap="none" normalizeH="0" baseline="0" dirty="0" smtClean="0">
              <a:ln>
                <a:noFill/>
              </a:ln>
              <a:solidFill>
                <a:srgbClr val="008000"/>
              </a:solidFill>
              <a:effectLst/>
              <a:latin typeface="Times New Roman" pitchFamily="18" charset="0"/>
              <a:cs typeface="Times New Roman" pitchFamily="18" charset="0"/>
            </a:endParaRPr>
          </a:p>
        </p:txBody>
      </p:sp>
      <p:pic>
        <p:nvPicPr>
          <p:cNvPr id="4" name="Picture 2" descr="F:\ДОКУМЕНТ  2018 -2019\экология коробкина октябрь 2018\нод фото 31.10.18\Photo3342.jpg"/>
          <p:cNvPicPr>
            <a:picLocks noChangeAspect="1" noChangeArrowheads="1"/>
          </p:cNvPicPr>
          <p:nvPr/>
        </p:nvPicPr>
        <p:blipFill>
          <a:blip r:embed="rId3"/>
          <a:srcRect/>
          <a:stretch>
            <a:fillRect/>
          </a:stretch>
        </p:blipFill>
        <p:spPr bwMode="auto">
          <a:xfrm>
            <a:off x="4953004" y="0"/>
            <a:ext cx="4190996" cy="3143248"/>
          </a:xfrm>
          <a:prstGeom prst="rect">
            <a:avLst/>
          </a:prstGeom>
          <a:noFill/>
        </p:spPr>
      </p:pic>
      <p:sp>
        <p:nvSpPr>
          <p:cNvPr id="5" name="Прямоугольник 4"/>
          <p:cNvSpPr/>
          <p:nvPr/>
        </p:nvSpPr>
        <p:spPr>
          <a:xfrm>
            <a:off x="5286348" y="3286124"/>
            <a:ext cx="3857652" cy="3143272"/>
          </a:xfrm>
          <a:prstGeom prst="rect">
            <a:avLst/>
          </a:prstGeom>
          <a:solidFill>
            <a:schemeClr val="bg1"/>
          </a:solidFill>
        </p:spPr>
        <p:txBody>
          <a:bodyPr wrap="square">
            <a:spAutoFit/>
          </a:bodyPr>
          <a:lstStyle/>
          <a:p>
            <a:r>
              <a:rPr lang="ru-RU" sz="1400" b="1" dirty="0">
                <a:solidFill>
                  <a:srgbClr val="008000"/>
                </a:solidFill>
                <a:latin typeface="Times New Roman" pitchFamily="18" charset="0"/>
                <a:cs typeface="Times New Roman" pitchFamily="18" charset="0"/>
              </a:rPr>
              <a:t>Воспитатель: </a:t>
            </a:r>
            <a:r>
              <a:rPr lang="ru-RU" sz="1400" dirty="0">
                <a:solidFill>
                  <a:srgbClr val="008000"/>
                </a:solidFill>
                <a:latin typeface="Times New Roman" pitchFamily="18" charset="0"/>
                <a:cs typeface="Times New Roman" pitchFamily="18" charset="0"/>
              </a:rPr>
              <a:t> почему можно лес назвать домом?!</a:t>
            </a:r>
            <a:br>
              <a:rPr lang="ru-RU" sz="1400" dirty="0">
                <a:solidFill>
                  <a:srgbClr val="008000"/>
                </a:solidFill>
                <a:latin typeface="Times New Roman" pitchFamily="18" charset="0"/>
                <a:cs typeface="Times New Roman" pitchFamily="18" charset="0"/>
              </a:rPr>
            </a:br>
            <a:r>
              <a:rPr lang="ru-RU" sz="1400" b="1" i="1" dirty="0">
                <a:solidFill>
                  <a:srgbClr val="008000"/>
                </a:solidFill>
                <a:latin typeface="Times New Roman" pitchFamily="18" charset="0"/>
                <a:cs typeface="Times New Roman" pitchFamily="18" charset="0"/>
              </a:rPr>
              <a:t>Дети:</a:t>
            </a:r>
            <a:r>
              <a:rPr lang="ru-RU" sz="1400" i="1" dirty="0">
                <a:solidFill>
                  <a:srgbClr val="008000"/>
                </a:solidFill>
                <a:latin typeface="Times New Roman" pitchFamily="18" charset="0"/>
                <a:cs typeface="Times New Roman" pitchFamily="18" charset="0"/>
              </a:rPr>
              <a:t> дом, потому что растения и животные, не могут жить друг без друга.</a:t>
            </a:r>
            <a:r>
              <a:rPr lang="ru-RU" sz="1400" dirty="0">
                <a:solidFill>
                  <a:srgbClr val="008000"/>
                </a:solidFill>
                <a:latin typeface="Times New Roman" pitchFamily="18" charset="0"/>
                <a:cs typeface="Times New Roman" pitchFamily="18" charset="0"/>
              </a:rPr>
              <a:t> </a:t>
            </a:r>
            <a:br>
              <a:rPr lang="ru-RU" sz="1400" dirty="0">
                <a:solidFill>
                  <a:srgbClr val="008000"/>
                </a:solidFill>
                <a:latin typeface="Times New Roman" pitchFamily="18" charset="0"/>
                <a:cs typeface="Times New Roman" pitchFamily="18" charset="0"/>
              </a:rPr>
            </a:br>
            <a:r>
              <a:rPr lang="ru-RU" sz="1400" b="1" dirty="0">
                <a:solidFill>
                  <a:srgbClr val="008000"/>
                </a:solidFill>
                <a:latin typeface="Times New Roman" pitchFamily="18" charset="0"/>
                <a:cs typeface="Times New Roman" pitchFamily="18" charset="0"/>
              </a:rPr>
              <a:t>Воспитатель:</a:t>
            </a:r>
            <a:r>
              <a:rPr lang="ru-RU" sz="1400" dirty="0">
                <a:solidFill>
                  <a:srgbClr val="008000"/>
                </a:solidFill>
                <a:latin typeface="Times New Roman" pitchFamily="18" charset="0"/>
                <a:cs typeface="Times New Roman" pitchFamily="18" charset="0"/>
              </a:rPr>
              <a:t> что же за невидимые стены в этом доме, который не построил человек? </a:t>
            </a:r>
            <a:br>
              <a:rPr lang="ru-RU" sz="1400" dirty="0">
                <a:solidFill>
                  <a:srgbClr val="008000"/>
                </a:solidFill>
                <a:latin typeface="Times New Roman" pitchFamily="18" charset="0"/>
                <a:cs typeface="Times New Roman" pitchFamily="18" charset="0"/>
              </a:rPr>
            </a:br>
            <a:r>
              <a:rPr lang="ru-RU" sz="1400" b="1" dirty="0">
                <a:solidFill>
                  <a:srgbClr val="008000"/>
                </a:solidFill>
                <a:latin typeface="Times New Roman" pitchFamily="18" charset="0"/>
                <a:cs typeface="Times New Roman" pitchFamily="18" charset="0"/>
              </a:rPr>
              <a:t>Дети:</a:t>
            </a:r>
            <a:r>
              <a:rPr lang="ru-RU" sz="1400" dirty="0">
                <a:solidFill>
                  <a:srgbClr val="008000"/>
                </a:solidFill>
                <a:latin typeface="Times New Roman" pitchFamily="18" charset="0"/>
                <a:cs typeface="Times New Roman" pitchFamily="18" charset="0"/>
              </a:rPr>
              <a:t> можно идти по лесу и разное видеть, стенок нет, а все равно разное.</a:t>
            </a:r>
            <a:br>
              <a:rPr lang="ru-RU" sz="1400" dirty="0">
                <a:solidFill>
                  <a:srgbClr val="008000"/>
                </a:solidFill>
                <a:latin typeface="Times New Roman" pitchFamily="18" charset="0"/>
                <a:cs typeface="Times New Roman" pitchFamily="18" charset="0"/>
              </a:rPr>
            </a:br>
            <a:r>
              <a:rPr lang="ru-RU" sz="1400" b="1" dirty="0">
                <a:solidFill>
                  <a:srgbClr val="008000"/>
                </a:solidFill>
                <a:latin typeface="Times New Roman" pitchFamily="18" charset="0"/>
                <a:cs typeface="Times New Roman" pitchFamily="18" charset="0"/>
              </a:rPr>
              <a:t>Воспитатель:</a:t>
            </a:r>
            <a:r>
              <a:rPr lang="ru-RU" sz="1400" dirty="0">
                <a:solidFill>
                  <a:srgbClr val="008000"/>
                </a:solidFill>
                <a:latin typeface="Times New Roman" pitchFamily="18" charset="0"/>
                <a:cs typeface="Times New Roman" pitchFamily="18" charset="0"/>
              </a:rPr>
              <a:t> да, лес очень разный! Какой лес радует светом и белизной? </a:t>
            </a:r>
            <a:endParaRPr lang="ru-RU" sz="1400" dirty="0" smtClean="0">
              <a:solidFill>
                <a:srgbClr val="008000"/>
              </a:solidFill>
              <a:latin typeface="Times New Roman" pitchFamily="18" charset="0"/>
              <a:cs typeface="Times New Roman" pitchFamily="18" charset="0"/>
            </a:endParaRPr>
          </a:p>
          <a:p>
            <a:r>
              <a:rPr lang="ru-RU" sz="1400" b="1" dirty="0">
                <a:solidFill>
                  <a:srgbClr val="008000"/>
                </a:solidFill>
                <a:latin typeface="Times New Roman" pitchFamily="18" charset="0"/>
                <a:cs typeface="Times New Roman" pitchFamily="18" charset="0"/>
              </a:rPr>
              <a:t>Воспитатель: </a:t>
            </a:r>
            <a:r>
              <a:rPr lang="ru-RU" sz="1400" dirty="0">
                <a:solidFill>
                  <a:srgbClr val="008000"/>
                </a:solidFill>
                <a:latin typeface="Times New Roman" pitchFamily="18" charset="0"/>
                <a:cs typeface="Times New Roman" pitchFamily="18" charset="0"/>
              </a:rPr>
              <a:t>такой лес, еще называют </a:t>
            </a:r>
            <a:r>
              <a:rPr lang="ru-RU" sz="1400" b="1" dirty="0">
                <a:solidFill>
                  <a:srgbClr val="008000"/>
                </a:solidFill>
                <a:latin typeface="Times New Roman" pitchFamily="18" charset="0"/>
                <a:cs typeface="Times New Roman" pitchFamily="18" charset="0"/>
              </a:rPr>
              <a:t>– </a:t>
            </a:r>
            <a:r>
              <a:rPr lang="ru-RU" sz="1400" dirty="0">
                <a:solidFill>
                  <a:srgbClr val="008000"/>
                </a:solidFill>
                <a:latin typeface="Times New Roman" pitchFamily="18" charset="0"/>
                <a:cs typeface="Times New Roman" pitchFamily="18" charset="0"/>
              </a:rPr>
              <a:t>березняк. Пошли дальше, повеяло прохладой, стало темно и сыро, в какой лес зашли?</a:t>
            </a:r>
          </a:p>
          <a:p>
            <a:endParaRPr lang="ru-RU" sz="1400" dirty="0">
              <a:solidFill>
                <a:srgbClr val="008000"/>
              </a:solidFill>
              <a:latin typeface="Times New Roman" pitchFamily="18" charset="0"/>
              <a:cs typeface="Times New Roman" pitchFamily="18" charset="0"/>
            </a:endParaRPr>
          </a:p>
        </p:txBody>
      </p:sp>
      <p:pic>
        <p:nvPicPr>
          <p:cNvPr id="6" name="Picture 2" descr="F:\ДОКУМЕНТ  2018 -2019\сосна\380px-1885-1889_Birkenhain.jpg"/>
          <p:cNvPicPr>
            <a:picLocks noChangeAspect="1" noChangeArrowheads="1"/>
          </p:cNvPicPr>
          <p:nvPr/>
        </p:nvPicPr>
        <p:blipFill>
          <a:blip r:embed="rId4"/>
          <a:srcRect/>
          <a:stretch>
            <a:fillRect/>
          </a:stretch>
        </p:blipFill>
        <p:spPr bwMode="auto">
          <a:xfrm>
            <a:off x="0" y="3357562"/>
            <a:ext cx="4787577" cy="3286148"/>
          </a:xfrm>
          <a:prstGeom prst="rect">
            <a:avLst/>
          </a:prstGeom>
          <a:noFill/>
        </p:spPr>
      </p:pic>
      <p:sp>
        <p:nvSpPr>
          <p:cNvPr id="7" name="Прямоугольник 6"/>
          <p:cNvSpPr/>
          <p:nvPr/>
        </p:nvSpPr>
        <p:spPr>
          <a:xfrm>
            <a:off x="0" y="6550223"/>
            <a:ext cx="5143504" cy="307777"/>
          </a:xfrm>
          <a:prstGeom prst="rect">
            <a:avLst/>
          </a:prstGeom>
          <a:solidFill>
            <a:schemeClr val="bg1"/>
          </a:solidFill>
        </p:spPr>
        <p:txBody>
          <a:bodyPr wrap="square">
            <a:spAutoFit/>
          </a:bodyPr>
          <a:lstStyle/>
          <a:p>
            <a:pPr algn="ctr"/>
            <a:r>
              <a:rPr lang="ru-RU" sz="1400" dirty="0">
                <a:latin typeface="Times New Roman" pitchFamily="18" charset="0"/>
                <a:cs typeface="Times New Roman" pitchFamily="18" charset="0"/>
              </a:rPr>
              <a:t>Картина ИСААК ИЛЬИЧ ЛЕВИТАН «БЕРЕЗОВАЯ РОЩА</a:t>
            </a:r>
            <a:r>
              <a:rPr lang="ru-RU" sz="1400" dirty="0" smtClean="0">
                <a:latin typeface="Times New Roman" pitchFamily="18" charset="0"/>
                <a:cs typeface="Times New Roman" pitchFamily="18" charset="0"/>
              </a:rPr>
              <a:t>»</a:t>
            </a:r>
            <a:endParaRPr lang="ru-RU" sz="1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descr="F:\ДОКУМЕНТ  2018 -2019\сосна\Шишкин «В лесу графини Мордвиновой»,.jpg"/>
          <p:cNvPicPr>
            <a:picLocks noChangeAspect="1" noChangeArrowheads="1"/>
          </p:cNvPicPr>
          <p:nvPr/>
        </p:nvPicPr>
        <p:blipFill>
          <a:blip r:embed="rId2"/>
          <a:srcRect/>
          <a:stretch>
            <a:fillRect/>
          </a:stretch>
        </p:blipFill>
        <p:spPr bwMode="auto">
          <a:xfrm>
            <a:off x="0" y="0"/>
            <a:ext cx="5000628" cy="3745925"/>
          </a:xfrm>
          <a:prstGeom prst="rect">
            <a:avLst/>
          </a:prstGeom>
          <a:noFill/>
        </p:spPr>
      </p:pic>
      <p:sp>
        <p:nvSpPr>
          <p:cNvPr id="15364" name="Rectangle 4"/>
          <p:cNvSpPr>
            <a:spLocks noChangeArrowheads="1"/>
          </p:cNvSpPr>
          <p:nvPr/>
        </p:nvSpPr>
        <p:spPr bwMode="auto">
          <a:xfrm>
            <a:off x="4857752" y="214290"/>
            <a:ext cx="4429156" cy="6771084"/>
          </a:xfrm>
          <a:prstGeom prst="rect">
            <a:avLst/>
          </a:prstGeom>
          <a:solidFill>
            <a:schemeClr val="bg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Дети: </a:t>
            </a: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еловый лес.</a:t>
            </a: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  </a:t>
            </a:r>
            <a:endParaRPr kumimoji="0" lang="ru-RU" sz="1400" b="0" i="0" u="none" strike="noStrike" cap="none" normalizeH="0" baseline="0" dirty="0" smtClean="0">
              <a:ln>
                <a:noFill/>
              </a:ln>
              <a:solidFill>
                <a:schemeClr val="accent3">
                  <a:lumMod val="75000"/>
                </a:schemeClr>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Воспитатель:</a:t>
            </a: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  еловый лес называют ЕЛЬНИК. Перешли в другую комнату. А стенку увидели?</a:t>
            </a:r>
            <a:endParaRPr kumimoji="0" lang="ru-RU" sz="1400" b="0" i="0" u="none" strike="noStrike" cap="none" normalizeH="0" baseline="0" dirty="0" smtClean="0">
              <a:ln>
                <a:noFill/>
              </a:ln>
              <a:solidFill>
                <a:schemeClr val="accent3">
                  <a:lumMod val="75000"/>
                </a:schemeClr>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Воспитатель:</a:t>
            </a: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  разные комнаты, разный лес.</a:t>
            </a:r>
            <a:endParaRPr kumimoji="0" lang="ru-RU" sz="1400" b="0" i="0" u="none" strike="noStrike" cap="none" normalizeH="0" baseline="0" dirty="0" smtClean="0">
              <a:ln>
                <a:noFill/>
              </a:ln>
              <a:solidFill>
                <a:schemeClr val="accent3">
                  <a:lumMod val="75000"/>
                </a:schemeClr>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Воспитатель:</a:t>
            </a: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 а жильцов можете назвать? </a:t>
            </a:r>
            <a:b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b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Дети</a:t>
            </a: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 называют лесных жителей.</a:t>
            </a:r>
            <a:b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b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Воспитатель:</a:t>
            </a: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 что за невидимые потолки, почему в загадке так сказано? </a:t>
            </a:r>
            <a:endParaRPr kumimoji="0" lang="ru-RU" sz="1400" b="0" i="0" u="none" strike="noStrike" cap="none" normalizeH="0" baseline="0" dirty="0" smtClean="0">
              <a:ln>
                <a:noFill/>
              </a:ln>
              <a:solidFill>
                <a:schemeClr val="accent3">
                  <a:lumMod val="75000"/>
                </a:schemeClr>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Ответы детей</a:t>
            </a:r>
            <a:endParaRPr kumimoji="0" lang="ru-RU" sz="1400" b="0" i="0" u="none" strike="noStrike" cap="none" normalizeH="0" baseline="0" dirty="0" smtClean="0">
              <a:ln>
                <a:noFill/>
              </a:ln>
              <a:solidFill>
                <a:schemeClr val="accent3">
                  <a:lumMod val="75000"/>
                </a:schemeClr>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Воспитатель:</a:t>
            </a: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 какой первый этаж?</a:t>
            </a:r>
            <a:b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b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Дети:</a:t>
            </a: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 под землей корни, мыши живут, кроты. </a:t>
            </a:r>
            <a:b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b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Воспитатель:</a:t>
            </a: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 кто же живет повыше?</a:t>
            </a:r>
            <a:b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b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Дети:</a:t>
            </a: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 в кустах живут кукушки, делают гнезда. А дятел ещё повыше дупло долбит. Белка еще выше дятла может сделать дупло. Выше делают те птицы, которые любят поближе к небу быть.</a:t>
            </a:r>
            <a:b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b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Воспитатель:</a:t>
            </a: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 да, соколиные семейства. Какие же квартиры сухие и светлые?</a:t>
            </a:r>
          </a:p>
          <a:p>
            <a:r>
              <a:rPr lang="ru-RU" sz="1400" b="1" dirty="0">
                <a:solidFill>
                  <a:srgbClr val="008000"/>
                </a:solidFill>
                <a:latin typeface="Times New Roman" pitchFamily="18" charset="0"/>
                <a:cs typeface="Times New Roman" pitchFamily="18" charset="0"/>
              </a:rPr>
              <a:t>Дети:</a:t>
            </a:r>
            <a:r>
              <a:rPr lang="ru-RU" sz="1400" dirty="0">
                <a:solidFill>
                  <a:srgbClr val="008000"/>
                </a:solidFill>
                <a:latin typeface="Times New Roman" pitchFamily="18" charset="0"/>
                <a:cs typeface="Times New Roman" pitchFamily="18" charset="0"/>
              </a:rPr>
              <a:t>  на деревьях, белки и птицы.</a:t>
            </a:r>
            <a:br>
              <a:rPr lang="ru-RU" sz="1400" dirty="0">
                <a:solidFill>
                  <a:srgbClr val="008000"/>
                </a:solidFill>
                <a:latin typeface="Times New Roman" pitchFamily="18" charset="0"/>
                <a:cs typeface="Times New Roman" pitchFamily="18" charset="0"/>
              </a:rPr>
            </a:br>
            <a:r>
              <a:rPr lang="ru-RU" sz="1400" b="1" dirty="0">
                <a:solidFill>
                  <a:srgbClr val="008000"/>
                </a:solidFill>
                <a:latin typeface="Times New Roman" pitchFamily="18" charset="0"/>
                <a:cs typeface="Times New Roman" pitchFamily="18" charset="0"/>
              </a:rPr>
              <a:t>Воспитатель:</a:t>
            </a:r>
            <a:r>
              <a:rPr lang="ru-RU" sz="1400" dirty="0">
                <a:solidFill>
                  <a:srgbClr val="008000"/>
                </a:solidFill>
                <a:latin typeface="Times New Roman" pitchFamily="18" charset="0"/>
                <a:cs typeface="Times New Roman" pitchFamily="18" charset="0"/>
              </a:rPr>
              <a:t> у кого темные квартиры? </a:t>
            </a:r>
            <a:br>
              <a:rPr lang="ru-RU" sz="1400" dirty="0">
                <a:solidFill>
                  <a:srgbClr val="008000"/>
                </a:solidFill>
                <a:latin typeface="Times New Roman" pitchFamily="18" charset="0"/>
                <a:cs typeface="Times New Roman" pitchFamily="18" charset="0"/>
              </a:rPr>
            </a:br>
            <a:r>
              <a:rPr lang="ru-RU" sz="1400" b="1" dirty="0">
                <a:solidFill>
                  <a:srgbClr val="008000"/>
                </a:solidFill>
                <a:latin typeface="Times New Roman" pitchFamily="18" charset="0"/>
                <a:cs typeface="Times New Roman" pitchFamily="18" charset="0"/>
              </a:rPr>
              <a:t>Дети</a:t>
            </a:r>
            <a:r>
              <a:rPr lang="ru-RU" sz="1400" dirty="0">
                <a:solidFill>
                  <a:srgbClr val="008000"/>
                </a:solidFill>
                <a:latin typeface="Times New Roman" pitchFamily="18" charset="0"/>
                <a:cs typeface="Times New Roman" pitchFamily="18" charset="0"/>
              </a:rPr>
              <a:t> у медведя, лисицы, барсука, ежа. </a:t>
            </a:r>
            <a:br>
              <a:rPr lang="ru-RU" sz="1400" dirty="0">
                <a:solidFill>
                  <a:srgbClr val="008000"/>
                </a:solidFill>
                <a:latin typeface="Times New Roman" pitchFamily="18" charset="0"/>
                <a:cs typeface="Times New Roman" pitchFamily="18" charset="0"/>
              </a:rPr>
            </a:br>
            <a:r>
              <a:rPr lang="ru-RU" sz="1400" b="1" dirty="0">
                <a:solidFill>
                  <a:srgbClr val="008000"/>
                </a:solidFill>
                <a:latin typeface="Times New Roman" pitchFamily="18" charset="0"/>
                <a:cs typeface="Times New Roman" pitchFamily="18" charset="0"/>
              </a:rPr>
              <a:t>Воспитатель: </a:t>
            </a:r>
            <a:r>
              <a:rPr lang="ru-RU" sz="1400" dirty="0">
                <a:solidFill>
                  <a:srgbClr val="008000"/>
                </a:solidFill>
                <a:latin typeface="Times New Roman" pitchFamily="18" charset="0"/>
                <a:cs typeface="Times New Roman" pitchFamily="18" charset="0"/>
              </a:rPr>
              <a:t>шуршит сухими брусничными листьями сосняк. </a:t>
            </a:r>
            <a:r>
              <a:rPr lang="ru-RU" sz="1400" dirty="0" smtClean="0">
                <a:solidFill>
                  <a:srgbClr val="008000"/>
                </a:solidFill>
                <a:latin typeface="Times New Roman" pitchFamily="18" charset="0"/>
                <a:cs typeface="Times New Roman" pitchFamily="18" charset="0"/>
              </a:rPr>
              <a:t>Сосновый</a:t>
            </a:r>
            <a:r>
              <a:rPr lang="ru-RU" sz="1400" dirty="0">
                <a:solidFill>
                  <a:srgbClr val="008000"/>
                </a:solidFill>
                <a:latin typeface="Times New Roman" pitchFamily="18" charset="0"/>
                <a:cs typeface="Times New Roman" pitchFamily="18" charset="0"/>
              </a:rPr>
              <a:t>  бор  красив собою,</a:t>
            </a:r>
            <a:br>
              <a:rPr lang="ru-RU" sz="1400" dirty="0">
                <a:solidFill>
                  <a:srgbClr val="008000"/>
                </a:solidFill>
                <a:latin typeface="Times New Roman" pitchFamily="18" charset="0"/>
                <a:cs typeface="Times New Roman" pitchFamily="18" charset="0"/>
              </a:rPr>
            </a:br>
            <a:r>
              <a:rPr lang="ru-RU" sz="1400" dirty="0">
                <a:solidFill>
                  <a:srgbClr val="008000"/>
                </a:solidFill>
                <a:latin typeface="Times New Roman" pitchFamily="18" charset="0"/>
                <a:cs typeface="Times New Roman" pitchFamily="18" charset="0"/>
              </a:rPr>
              <a:t>Он зелён  летом  и зимой;</a:t>
            </a:r>
            <a:br>
              <a:rPr lang="ru-RU" sz="1400" dirty="0">
                <a:solidFill>
                  <a:srgbClr val="008000"/>
                </a:solidFill>
                <a:latin typeface="Times New Roman" pitchFamily="18" charset="0"/>
                <a:cs typeface="Times New Roman" pitchFamily="18" charset="0"/>
              </a:rPr>
            </a:br>
            <a:r>
              <a:rPr lang="ru-RU" sz="1400" dirty="0">
                <a:solidFill>
                  <a:srgbClr val="008000"/>
                </a:solidFill>
                <a:latin typeface="Times New Roman" pitchFamily="18" charset="0"/>
                <a:cs typeface="Times New Roman" pitchFamily="18" charset="0"/>
              </a:rPr>
              <a:t>И  отдыхаешь в  нём  душою...</a:t>
            </a:r>
            <a:br>
              <a:rPr lang="ru-RU" sz="1400" dirty="0">
                <a:solidFill>
                  <a:srgbClr val="008000"/>
                </a:solidFill>
                <a:latin typeface="Times New Roman" pitchFamily="18" charset="0"/>
                <a:cs typeface="Times New Roman" pitchFamily="18" charset="0"/>
              </a:rPr>
            </a:br>
            <a:r>
              <a:rPr lang="ru-RU" sz="1400" dirty="0">
                <a:solidFill>
                  <a:srgbClr val="008000"/>
                </a:solidFill>
                <a:latin typeface="Times New Roman" pitchFamily="18" charset="0"/>
                <a:cs typeface="Times New Roman" pitchFamily="18" charset="0"/>
              </a:rPr>
              <a:t>Любуясь вечной красотой.</a:t>
            </a:r>
            <a:br>
              <a:rPr lang="ru-RU" sz="1400" dirty="0">
                <a:solidFill>
                  <a:srgbClr val="008000"/>
                </a:solidFill>
                <a:latin typeface="Times New Roman" pitchFamily="18" charset="0"/>
                <a:cs typeface="Times New Roman" pitchFamily="18" charset="0"/>
              </a:rPr>
            </a:br>
            <a:r>
              <a:rPr lang="ru-RU" sz="1400" dirty="0">
                <a:solidFill>
                  <a:srgbClr val="008000"/>
                </a:solidFill>
                <a:latin typeface="Times New Roman" pitchFamily="18" charset="0"/>
                <a:cs typeface="Times New Roman" pitchFamily="18" charset="0"/>
              </a:rPr>
              <a:t>Вершины сосен  тихо  шепчут,</a:t>
            </a:r>
            <a:br>
              <a:rPr lang="ru-RU" sz="1400" dirty="0">
                <a:solidFill>
                  <a:srgbClr val="008000"/>
                </a:solidFill>
                <a:latin typeface="Times New Roman" pitchFamily="18" charset="0"/>
                <a:cs typeface="Times New Roman" pitchFamily="18" charset="0"/>
              </a:rPr>
            </a:br>
            <a:r>
              <a:rPr lang="ru-RU" sz="1400" dirty="0">
                <a:solidFill>
                  <a:srgbClr val="008000"/>
                </a:solidFill>
                <a:latin typeface="Times New Roman" pitchFamily="18" charset="0"/>
                <a:cs typeface="Times New Roman" pitchFamily="18" charset="0"/>
              </a:rPr>
              <a:t>Слегка  качаясь – в вышине,</a:t>
            </a:r>
            <a:br>
              <a:rPr lang="ru-RU" sz="1400" dirty="0">
                <a:solidFill>
                  <a:srgbClr val="008000"/>
                </a:solidFill>
                <a:latin typeface="Times New Roman" pitchFamily="18" charset="0"/>
                <a:cs typeface="Times New Roman" pitchFamily="18" charset="0"/>
              </a:rPr>
            </a:br>
            <a:r>
              <a:rPr lang="ru-RU" sz="1400" dirty="0">
                <a:solidFill>
                  <a:srgbClr val="008000"/>
                </a:solidFill>
                <a:latin typeface="Times New Roman" pitchFamily="18" charset="0"/>
                <a:cs typeface="Times New Roman" pitchFamily="18" charset="0"/>
              </a:rPr>
              <a:t>А  их  стволы  на  солнце   блещут,</a:t>
            </a:r>
            <a:br>
              <a:rPr lang="ru-RU" sz="1400" dirty="0">
                <a:solidFill>
                  <a:srgbClr val="008000"/>
                </a:solidFill>
                <a:latin typeface="Times New Roman" pitchFamily="18" charset="0"/>
                <a:cs typeface="Times New Roman" pitchFamily="18" charset="0"/>
              </a:rPr>
            </a:br>
            <a:r>
              <a:rPr lang="ru-RU" sz="1400" dirty="0">
                <a:solidFill>
                  <a:srgbClr val="008000"/>
                </a:solidFill>
                <a:latin typeface="Times New Roman" pitchFamily="18" charset="0"/>
                <a:cs typeface="Times New Roman" pitchFamily="18" charset="0"/>
              </a:rPr>
              <a:t>Скрипят  при  полной – тишине</a:t>
            </a:r>
            <a:r>
              <a:rPr lang="ru-RU" sz="1400" dirty="0" smtClean="0">
                <a:solidFill>
                  <a:srgbClr val="008000"/>
                </a:solidFill>
                <a:latin typeface="Times New Roman" pitchFamily="18" charset="0"/>
                <a:cs typeface="Times New Roman" pitchFamily="18" charset="0"/>
              </a:rPr>
              <a:t>.</a:t>
            </a:r>
            <a:endParaRPr lang="ru-RU" sz="1400" dirty="0">
              <a:solidFill>
                <a:srgbClr val="008000"/>
              </a:solidFill>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 </a:t>
            </a:r>
            <a:endParaRPr kumimoji="0" lang="ru-RU" sz="1400" b="0" i="0" u="none" strike="noStrike" cap="none" normalizeH="0" baseline="0" dirty="0" smtClean="0">
              <a:ln>
                <a:noFill/>
              </a:ln>
              <a:solidFill>
                <a:schemeClr val="accent3">
                  <a:lumMod val="75000"/>
                </a:schemeClr>
              </a:solidFill>
              <a:effectLst/>
              <a:latin typeface="Times New Roman" pitchFamily="18" charset="0"/>
              <a:cs typeface="Times New Roman" pitchFamily="18" charset="0"/>
            </a:endParaRPr>
          </a:p>
        </p:txBody>
      </p:sp>
      <p:sp>
        <p:nvSpPr>
          <p:cNvPr id="7" name="Прямоугольник 6"/>
          <p:cNvSpPr/>
          <p:nvPr/>
        </p:nvSpPr>
        <p:spPr>
          <a:xfrm>
            <a:off x="0" y="3571876"/>
            <a:ext cx="5000628" cy="369332"/>
          </a:xfrm>
          <a:prstGeom prst="rect">
            <a:avLst/>
          </a:prstGeom>
          <a:solidFill>
            <a:schemeClr val="bg2"/>
          </a:solidFill>
        </p:spPr>
        <p:txBody>
          <a:bodyPr wrap="square">
            <a:spAutoFit/>
          </a:bodyPr>
          <a:lstStyle/>
          <a:p>
            <a:pPr algn="ctr"/>
            <a:r>
              <a:rPr lang="ru-RU" dirty="0" smtClean="0">
                <a:solidFill>
                  <a:schemeClr val="accent3">
                    <a:lumMod val="50000"/>
                  </a:schemeClr>
                </a:solidFill>
              </a:rPr>
              <a:t>Шишкин «В лесу графини </a:t>
            </a:r>
            <a:r>
              <a:rPr lang="ru-RU" dirty="0" err="1" smtClean="0">
                <a:solidFill>
                  <a:schemeClr val="accent3">
                    <a:lumMod val="50000"/>
                  </a:schemeClr>
                </a:solidFill>
              </a:rPr>
              <a:t>Мордвиновой</a:t>
            </a:r>
            <a:r>
              <a:rPr lang="ru-RU" dirty="0" smtClean="0"/>
              <a:t>»,</a:t>
            </a:r>
            <a:endParaRPr lang="ru-RU" dirty="0"/>
          </a:p>
        </p:txBody>
      </p:sp>
      <p:pic>
        <p:nvPicPr>
          <p:cNvPr id="15365" name="Picture 5" descr="F:\ДОКУМЕНТ  2018 -2019\сосна\этажи леса.jpg"/>
          <p:cNvPicPr>
            <a:picLocks noChangeAspect="1" noChangeArrowheads="1"/>
          </p:cNvPicPr>
          <p:nvPr/>
        </p:nvPicPr>
        <p:blipFill>
          <a:blip r:embed="rId3"/>
          <a:srcRect/>
          <a:stretch>
            <a:fillRect/>
          </a:stretch>
        </p:blipFill>
        <p:spPr bwMode="auto">
          <a:xfrm>
            <a:off x="214282" y="3857628"/>
            <a:ext cx="2500330" cy="2781849"/>
          </a:xfrm>
          <a:prstGeom prst="rect">
            <a:avLst/>
          </a:prstGeom>
          <a:noFill/>
        </p:spPr>
      </p:pic>
      <p:pic>
        <p:nvPicPr>
          <p:cNvPr id="10" name="Picture 6" descr="F:\ДОКУМЕНТ  2018 -2019\экология коробкина октябрь 2018\нод фото 31.10.18\Photo3347.jpg"/>
          <p:cNvPicPr>
            <a:picLocks noChangeAspect="1" noChangeArrowheads="1"/>
          </p:cNvPicPr>
          <p:nvPr/>
        </p:nvPicPr>
        <p:blipFill>
          <a:blip r:embed="rId4"/>
          <a:srcRect l="11111" t="22223"/>
          <a:stretch>
            <a:fillRect/>
          </a:stretch>
        </p:blipFill>
        <p:spPr bwMode="auto">
          <a:xfrm>
            <a:off x="2928926" y="4000504"/>
            <a:ext cx="2020681" cy="2357454"/>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F:\ДОКУМЕНТ  2018 -2019\сосна\sosna-photo-big (6).jpg"/>
          <p:cNvPicPr>
            <a:picLocks noChangeAspect="1" noChangeArrowheads="1"/>
          </p:cNvPicPr>
          <p:nvPr/>
        </p:nvPicPr>
        <p:blipFill>
          <a:blip r:embed="rId2"/>
          <a:srcRect/>
          <a:stretch>
            <a:fillRect/>
          </a:stretch>
        </p:blipFill>
        <p:spPr bwMode="auto">
          <a:xfrm>
            <a:off x="0" y="0"/>
            <a:ext cx="9144000" cy="6879313"/>
          </a:xfrm>
          <a:prstGeom prst="rect">
            <a:avLst/>
          </a:prstGeom>
          <a:noFill/>
        </p:spPr>
      </p:pic>
      <p:sp>
        <p:nvSpPr>
          <p:cNvPr id="18433" name="Rectangle 1"/>
          <p:cNvSpPr>
            <a:spLocks noChangeArrowheads="1"/>
          </p:cNvSpPr>
          <p:nvPr/>
        </p:nvSpPr>
        <p:spPr bwMode="auto">
          <a:xfrm>
            <a:off x="0" y="0"/>
            <a:ext cx="4572000" cy="3108543"/>
          </a:xfrm>
          <a:prstGeom prst="rect">
            <a:avLst/>
          </a:prstGeom>
          <a:solidFill>
            <a:schemeClr val="accent3">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Воспитатель: </a:t>
            </a: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идем дальше, перед нами здание – это </a:t>
            </a: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 </a:t>
            </a: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лесотехнический  университет.</a:t>
            </a:r>
            <a:endParaRPr kumimoji="0" lang="ru-RU" sz="1400" b="0" i="0" u="none" strike="noStrike" cap="none" normalizeH="0" baseline="0" dirty="0" smtClean="0">
              <a:ln>
                <a:noFill/>
              </a:ln>
              <a:solidFill>
                <a:schemeClr val="accent3">
                  <a:lumMod val="75000"/>
                </a:schemeClr>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Воспитатель: </a:t>
            </a: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а что такое университет?</a:t>
            </a:r>
            <a:endParaRPr kumimoji="0" lang="ru-RU" sz="1400" b="0" i="0" u="none" strike="noStrike" cap="none" normalizeH="0" baseline="0" dirty="0" smtClean="0">
              <a:ln>
                <a:noFill/>
              </a:ln>
              <a:solidFill>
                <a:schemeClr val="accent3">
                  <a:lumMod val="75000"/>
                </a:schemeClr>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Дети: </a:t>
            </a: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там учат разным профессиям</a:t>
            </a:r>
            <a:endParaRPr kumimoji="0" lang="ru-RU" sz="1400" b="0" i="0" u="none" strike="noStrike" cap="none" normalizeH="0" baseline="0" dirty="0" smtClean="0">
              <a:ln>
                <a:noFill/>
              </a:ln>
              <a:solidFill>
                <a:schemeClr val="accent3">
                  <a:lumMod val="75000"/>
                </a:schemeClr>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Воспитатель: </a:t>
            </a: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да, в школе – ученики, в университете?</a:t>
            </a: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 </a:t>
            </a:r>
            <a:endParaRPr kumimoji="0" lang="ru-RU" sz="1400" b="0" i="0" u="none" strike="noStrike" cap="none" normalizeH="0" baseline="0" dirty="0" smtClean="0">
              <a:ln>
                <a:noFill/>
              </a:ln>
              <a:solidFill>
                <a:schemeClr val="accent3">
                  <a:lumMod val="75000"/>
                </a:schemeClr>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Дети: </a:t>
            </a: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студенты</a:t>
            </a:r>
            <a:endParaRPr kumimoji="0" lang="ru-RU" sz="1400" b="0" i="0" u="none" strike="noStrike" cap="none" normalizeH="0" baseline="0" dirty="0" smtClean="0">
              <a:ln>
                <a:noFill/>
              </a:ln>
              <a:solidFill>
                <a:schemeClr val="accent3">
                  <a:lumMod val="75000"/>
                </a:schemeClr>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Воспитатель: </a:t>
            </a: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а вместо учителей</a:t>
            </a: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  </a:t>
            </a: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там ученые и профессора, предлагаю вам зайти лесотехнический  университет.</a:t>
            </a:r>
            <a:endParaRPr kumimoji="0" lang="ru-RU" sz="1400" b="0" i="0" u="none" strike="noStrike" cap="none" normalizeH="0" baseline="0" dirty="0" smtClean="0">
              <a:ln>
                <a:noFill/>
              </a:ln>
              <a:solidFill>
                <a:schemeClr val="accent3">
                  <a:lumMod val="75000"/>
                </a:schemeClr>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И стать на не много студентами этого университета  и послушать лекции о сосновом боре и сосне.                                                             </a:t>
            </a:r>
            <a:r>
              <a:rPr kumimoji="0" lang="ru-RU" sz="1400" b="0" i="1"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Дети садятся на стульчики поставленные полукругом, ИМИТИРУЯ АУДИТОРИЮ УНИВЕРСИТЕТА.</a:t>
            </a: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 </a:t>
            </a:r>
            <a:endParaRPr kumimoji="0" lang="ru-RU" sz="1400" b="0" i="0" u="none" strike="noStrike" cap="none" normalizeH="0" baseline="0" dirty="0" smtClean="0">
              <a:ln>
                <a:noFill/>
              </a:ln>
              <a:solidFill>
                <a:schemeClr val="accent3">
                  <a:lumMod val="75000"/>
                </a:schemeClr>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Воспитатель: </a:t>
            </a:r>
            <a:r>
              <a:rPr kumimoji="0" lang="ru-RU" sz="1400" b="0"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начнет нашу лекцию</a:t>
            </a:r>
            <a:r>
              <a:rPr kumimoji="0" lang="ru-RU" sz="1400" b="1" i="0" u="none" strike="noStrike" cap="none" normalizeH="0" baseline="0" dirty="0" smtClean="0">
                <a:ln>
                  <a:noFill/>
                </a:ln>
                <a:solidFill>
                  <a:schemeClr val="accent3">
                    <a:lumMod val="75000"/>
                  </a:schemeClr>
                </a:solidFill>
                <a:effectLst/>
                <a:latin typeface="Times New Roman" pitchFamily="18" charset="0"/>
                <a:ea typeface="Times New Roman" pitchFamily="18" charset="0"/>
                <a:cs typeface="Times New Roman" pitchFamily="18" charset="0"/>
              </a:rPr>
              <a:t> </a:t>
            </a:r>
            <a:endParaRPr kumimoji="0" lang="ru-RU" sz="1400" b="0" i="0" u="none" strike="noStrike" cap="none" normalizeH="0" baseline="0" dirty="0" smtClean="0">
              <a:ln>
                <a:noFill/>
              </a:ln>
              <a:solidFill>
                <a:schemeClr val="accent3">
                  <a:lumMod val="75000"/>
                </a:schemeClr>
              </a:solidFill>
              <a:effectLst/>
              <a:latin typeface="Times New Roman" pitchFamily="18" charset="0"/>
              <a:cs typeface="Times New Roman" pitchFamily="18" charset="0"/>
            </a:endParaRPr>
          </a:p>
        </p:txBody>
      </p:sp>
      <p:pic>
        <p:nvPicPr>
          <p:cNvPr id="18434" name="Picture 2" descr="F:\ДОКУМЕНТ  2018 -2019\сосна\img1.jpg"/>
          <p:cNvPicPr>
            <a:picLocks noChangeAspect="1" noChangeArrowheads="1"/>
          </p:cNvPicPr>
          <p:nvPr/>
        </p:nvPicPr>
        <p:blipFill>
          <a:blip r:embed="rId3"/>
          <a:srcRect/>
          <a:stretch>
            <a:fillRect/>
          </a:stretch>
        </p:blipFill>
        <p:spPr bwMode="auto">
          <a:xfrm>
            <a:off x="4500562" y="3143248"/>
            <a:ext cx="4643438" cy="3482579"/>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ДОКУМЕНТ  2018 -2019\сосна\sosna-photo-big (6).jpg"/>
          <p:cNvPicPr>
            <a:picLocks noChangeAspect="1" noChangeArrowheads="1"/>
          </p:cNvPicPr>
          <p:nvPr/>
        </p:nvPicPr>
        <p:blipFill>
          <a:blip r:embed="rId2"/>
          <a:srcRect/>
          <a:stretch>
            <a:fillRect/>
          </a:stretch>
        </p:blipFill>
        <p:spPr bwMode="auto">
          <a:xfrm>
            <a:off x="0" y="0"/>
            <a:ext cx="9144000" cy="6879313"/>
          </a:xfrm>
          <a:prstGeom prst="rect">
            <a:avLst/>
          </a:prstGeom>
          <a:noFill/>
        </p:spPr>
      </p:pic>
      <p:sp>
        <p:nvSpPr>
          <p:cNvPr id="16387" name="Rectangle 3"/>
          <p:cNvSpPr>
            <a:spLocks noChangeArrowheads="1"/>
          </p:cNvSpPr>
          <p:nvPr/>
        </p:nvSpPr>
        <p:spPr bwMode="auto">
          <a:xfrm>
            <a:off x="0" y="1"/>
            <a:ext cx="4857752" cy="4832092"/>
          </a:xfrm>
          <a:prstGeom prst="rect">
            <a:avLst/>
          </a:prstGeom>
          <a:solidFill>
            <a:schemeClr val="bg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811463" algn="l"/>
              </a:tabLst>
            </a:pPr>
            <a:r>
              <a:rPr kumimoji="0" lang="ru-RU" sz="1400" b="1" i="0" u="sng"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Иван Романович </a:t>
            </a:r>
            <a:r>
              <a:rPr kumimoji="0" lang="ru-RU" sz="1400" b="1" i="0" u="sng" strike="noStrike" cap="none" normalizeH="0" baseline="0" dirty="0" err="1" smtClean="0">
                <a:ln>
                  <a:noFill/>
                </a:ln>
                <a:solidFill>
                  <a:srgbClr val="0070C0"/>
                </a:solidFill>
                <a:effectLst/>
                <a:latin typeface="Times New Roman" pitchFamily="18" charset="0"/>
                <a:ea typeface="Times New Roman" pitchFamily="18" charset="0"/>
                <a:cs typeface="Times New Roman" pitchFamily="18" charset="0"/>
              </a:rPr>
              <a:t>Сюсев</a:t>
            </a:r>
            <a:r>
              <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ru-RU" sz="1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811463" algn="l"/>
              </a:tabLst>
            </a:pP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В нашем поселке есть сосновый бор. Он является памятником природы. Сосна очень высокое дерево. Она вечнозеленая, листья (иголки) на ней не желтеют даже осенью. На соснах растут шишки, из которых можно делать разные поделки. Например, новогодние игрушки, елочку и даже робота.</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811463" algn="l"/>
              </a:tabLst>
            </a:pP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Летом в сосновом бору светло. Воздух очень чистый и полезный для здоровья. В лесу можно собирать землянику, чернику, а также грибы.</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811463" algn="l"/>
              </a:tabLst>
            </a:pP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Еще в сосновом бору обитают птицы: дрозды, дятлы и животные: например белки, лоси и другие.</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811463" algn="l"/>
              </a:tabLst>
            </a:pP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Так выглядит сосновый бор зимой. Зимой в лесу много снега. Я с папой хожу кататься с горки на </a:t>
            </a:r>
            <a:r>
              <a:rPr kumimoji="0" lang="ru-RU"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снегате</a:t>
            </a: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а с мамой на лыжах. Мне очень нравится гулять в лесу зимой.	</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811463" algn="l"/>
              </a:tabLst>
            </a:pP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А еще ребята я вам загадаю загадку.</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811463" algn="l"/>
              </a:tabLst>
            </a:pP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Что же это за девица,	</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811463" algn="l"/>
              </a:tabLst>
            </a:pP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Не швея, не </a:t>
            </a:r>
            <a:r>
              <a:rPr kumimoji="0" lang="ru-RU"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мастрица</a:t>
            </a: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811463" algn="l"/>
              </a:tabLst>
            </a:pP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Ничего она не шьет, </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811463" algn="l"/>
              </a:tabLst>
            </a:pP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Но в иголках круглый год!</a:t>
            </a:r>
            <a:endPar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811463" algn="l"/>
              </a:tabLst>
            </a:pPr>
            <a:r>
              <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Воспитатель:</a:t>
            </a: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спасибо Иван Романович за ваше интересное выступление, а </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6388" name="Picture 4" descr="F:\ДОКУМЕНТ  2018 -2019\экология коробкина октябрь 2018\нод фото 31.10.18\Photo3372.jpg"/>
          <p:cNvPicPr>
            <a:picLocks noChangeAspect="1" noChangeArrowheads="1"/>
          </p:cNvPicPr>
          <p:nvPr/>
        </p:nvPicPr>
        <p:blipFill>
          <a:blip r:embed="rId3"/>
          <a:srcRect/>
          <a:stretch>
            <a:fillRect/>
          </a:stretch>
        </p:blipFill>
        <p:spPr bwMode="auto">
          <a:xfrm>
            <a:off x="4857752" y="0"/>
            <a:ext cx="3945140" cy="3357566"/>
          </a:xfrm>
          <a:prstGeom prst="rect">
            <a:avLst/>
          </a:prstGeom>
          <a:noFill/>
        </p:spPr>
      </p:pic>
      <p:pic>
        <p:nvPicPr>
          <p:cNvPr id="16390" name="Picture 6" descr="F:\ДОКУМЕНТ  2018 -2019\экология коробкина октябрь 2018\нод фото 31.10.18\ваня сюзев 31.10.18\img059.jpg"/>
          <p:cNvPicPr>
            <a:picLocks noChangeAspect="1" noChangeArrowheads="1"/>
          </p:cNvPicPr>
          <p:nvPr/>
        </p:nvPicPr>
        <p:blipFill>
          <a:blip r:embed="rId4" cstate="print"/>
          <a:srcRect l="5909" t="4069"/>
          <a:stretch>
            <a:fillRect/>
          </a:stretch>
        </p:blipFill>
        <p:spPr bwMode="auto">
          <a:xfrm>
            <a:off x="4857752" y="2571744"/>
            <a:ext cx="1792462" cy="1327147"/>
          </a:xfrm>
          <a:prstGeom prst="rect">
            <a:avLst/>
          </a:prstGeom>
          <a:noFill/>
        </p:spPr>
      </p:pic>
      <p:pic>
        <p:nvPicPr>
          <p:cNvPr id="16391" name="Picture 7" descr="F:\ДОКУМЕНТ  2018 -2019\экология коробкина октябрь 2018\нод фото 31.10.18\ваня сюзев 31.10.18\img061.jpg"/>
          <p:cNvPicPr>
            <a:picLocks noChangeAspect="1" noChangeArrowheads="1"/>
          </p:cNvPicPr>
          <p:nvPr/>
        </p:nvPicPr>
        <p:blipFill>
          <a:blip r:embed="rId5" cstate="print"/>
          <a:srcRect l="8706" t="8108" r="5889"/>
          <a:stretch>
            <a:fillRect/>
          </a:stretch>
        </p:blipFill>
        <p:spPr bwMode="auto">
          <a:xfrm>
            <a:off x="6786578" y="2643182"/>
            <a:ext cx="1645163" cy="1285884"/>
          </a:xfrm>
          <a:prstGeom prst="rect">
            <a:avLst/>
          </a:prstGeom>
          <a:noFill/>
        </p:spPr>
      </p:pic>
      <p:pic>
        <p:nvPicPr>
          <p:cNvPr id="16393" name="Picture 9" descr="F:\ДОКУМЕНТ  2018 -2019\экология коробкина октябрь 2018\нод фото 31.10.18\ваня сюзев 31.10.18\img064.jpg"/>
          <p:cNvPicPr>
            <a:picLocks noChangeAspect="1" noChangeArrowheads="1"/>
          </p:cNvPicPr>
          <p:nvPr/>
        </p:nvPicPr>
        <p:blipFill>
          <a:blip r:embed="rId6" cstate="print"/>
          <a:srcRect l="21084" r="15662"/>
          <a:stretch>
            <a:fillRect/>
          </a:stretch>
        </p:blipFill>
        <p:spPr bwMode="auto">
          <a:xfrm>
            <a:off x="4857752" y="3714752"/>
            <a:ext cx="1143008" cy="1312333"/>
          </a:xfrm>
          <a:prstGeom prst="rect">
            <a:avLst/>
          </a:prstGeom>
          <a:noFill/>
        </p:spPr>
      </p:pic>
      <p:pic>
        <p:nvPicPr>
          <p:cNvPr id="16394" name="Picture 10" descr="F:\ДОКУМЕНТ  2018 -2019\экология коробкина октябрь 2018\нод фото 31.10.18\ваня сюзев 31.10.18\img065.jpg"/>
          <p:cNvPicPr>
            <a:picLocks noChangeAspect="1" noChangeArrowheads="1"/>
          </p:cNvPicPr>
          <p:nvPr/>
        </p:nvPicPr>
        <p:blipFill>
          <a:blip r:embed="rId7" cstate="print"/>
          <a:srcRect/>
          <a:stretch>
            <a:fillRect/>
          </a:stretch>
        </p:blipFill>
        <p:spPr bwMode="auto">
          <a:xfrm>
            <a:off x="6072198" y="3786190"/>
            <a:ext cx="1611844" cy="1119184"/>
          </a:xfrm>
          <a:prstGeom prst="rect">
            <a:avLst/>
          </a:prstGeom>
          <a:noFill/>
        </p:spPr>
      </p:pic>
      <p:pic>
        <p:nvPicPr>
          <p:cNvPr id="16395" name="Picture 11" descr="F:\ДОКУМЕНТ  2018 -2019\экология коробкина октябрь 2018\нод фото 31.10.18\ваня сюзев 31.10.18\img066.jpg"/>
          <p:cNvPicPr>
            <a:picLocks noChangeAspect="1" noChangeArrowheads="1"/>
          </p:cNvPicPr>
          <p:nvPr/>
        </p:nvPicPr>
        <p:blipFill>
          <a:blip r:embed="rId8" cstate="print"/>
          <a:srcRect/>
          <a:stretch>
            <a:fillRect/>
          </a:stretch>
        </p:blipFill>
        <p:spPr bwMode="auto">
          <a:xfrm>
            <a:off x="7325537" y="3714752"/>
            <a:ext cx="1818463" cy="1257297"/>
          </a:xfrm>
          <a:prstGeom prst="rect">
            <a:avLst/>
          </a:prstGeom>
          <a:noFill/>
        </p:spPr>
      </p:pic>
      <p:pic>
        <p:nvPicPr>
          <p:cNvPr id="16396" name="Picture 12" descr="F:\ДОКУМЕНТ  2018 -2019\экология коробкина октябрь 2018\нод фото 31.10.18\ваня сюзев 31.10.18\img067.jpg"/>
          <p:cNvPicPr>
            <a:picLocks noChangeAspect="1" noChangeArrowheads="1"/>
          </p:cNvPicPr>
          <p:nvPr/>
        </p:nvPicPr>
        <p:blipFill>
          <a:blip r:embed="rId9"/>
          <a:srcRect l="16590" r="41933"/>
          <a:stretch>
            <a:fillRect/>
          </a:stretch>
        </p:blipFill>
        <p:spPr bwMode="auto">
          <a:xfrm>
            <a:off x="0" y="4857760"/>
            <a:ext cx="1071570" cy="2000240"/>
          </a:xfrm>
          <a:prstGeom prst="rect">
            <a:avLst/>
          </a:prstGeom>
          <a:noFill/>
        </p:spPr>
      </p:pic>
      <p:pic>
        <p:nvPicPr>
          <p:cNvPr id="16397" name="Picture 13" descr="F:\ДОКУМЕНТ  2018 -2019\экология коробкина октябрь 2018\нод фото 31.10.18\ваня сюзев 31.10.18\img068.jpg"/>
          <p:cNvPicPr>
            <a:picLocks noChangeAspect="1" noChangeArrowheads="1"/>
          </p:cNvPicPr>
          <p:nvPr/>
        </p:nvPicPr>
        <p:blipFill>
          <a:blip r:embed="rId10" cstate="print"/>
          <a:srcRect r="26662"/>
          <a:stretch>
            <a:fillRect/>
          </a:stretch>
        </p:blipFill>
        <p:spPr bwMode="auto">
          <a:xfrm>
            <a:off x="1071538" y="5233987"/>
            <a:ext cx="1785950" cy="1624013"/>
          </a:xfrm>
          <a:prstGeom prst="rect">
            <a:avLst/>
          </a:prstGeom>
          <a:noFill/>
        </p:spPr>
      </p:pic>
      <p:pic>
        <p:nvPicPr>
          <p:cNvPr id="16398" name="Picture 14" descr="F:\ДОКУМЕНТ  2018 -2019\экология коробкина октябрь 2018\нод фото 31.10.18\ваня сюзев 31.10.18\img069.jpg"/>
          <p:cNvPicPr>
            <a:picLocks noChangeAspect="1" noChangeArrowheads="1"/>
          </p:cNvPicPr>
          <p:nvPr/>
        </p:nvPicPr>
        <p:blipFill>
          <a:blip r:embed="rId11" cstate="print"/>
          <a:srcRect l="26592" r="20223"/>
          <a:stretch>
            <a:fillRect/>
          </a:stretch>
        </p:blipFill>
        <p:spPr bwMode="auto">
          <a:xfrm>
            <a:off x="2928926" y="5124450"/>
            <a:ext cx="1285884" cy="1733550"/>
          </a:xfrm>
          <a:prstGeom prst="rect">
            <a:avLst/>
          </a:prstGeom>
          <a:noFill/>
        </p:spPr>
      </p:pic>
      <p:pic>
        <p:nvPicPr>
          <p:cNvPr id="16399" name="Picture 15" descr="F:\ДОКУМЕНТ  2018 -2019\экология коробкина октябрь 2018\нод фото 31.10.18\ваня сюзев 31.10.18\img070.jpg"/>
          <p:cNvPicPr>
            <a:picLocks noChangeAspect="1" noChangeArrowheads="1"/>
          </p:cNvPicPr>
          <p:nvPr/>
        </p:nvPicPr>
        <p:blipFill>
          <a:blip r:embed="rId12" cstate="print"/>
          <a:srcRect r="32264"/>
          <a:stretch>
            <a:fillRect/>
          </a:stretch>
        </p:blipFill>
        <p:spPr bwMode="auto">
          <a:xfrm>
            <a:off x="4214810" y="5208587"/>
            <a:ext cx="1643074" cy="1649413"/>
          </a:xfrm>
          <a:prstGeom prst="rect">
            <a:avLst/>
          </a:prstGeom>
          <a:noFill/>
        </p:spPr>
      </p:pic>
      <p:pic>
        <p:nvPicPr>
          <p:cNvPr id="16400" name="Picture 16" descr="F:\ДОКУМЕНТ  2018 -2019\экология коробкина октябрь 2018\нод фото 31.10.18\ваня сюзев 31.10.18\img071.jpg"/>
          <p:cNvPicPr>
            <a:picLocks noChangeAspect="1" noChangeArrowheads="1"/>
          </p:cNvPicPr>
          <p:nvPr/>
        </p:nvPicPr>
        <p:blipFill>
          <a:blip r:embed="rId13" cstate="print"/>
          <a:srcRect t="8661" r="14777"/>
          <a:stretch>
            <a:fillRect/>
          </a:stretch>
        </p:blipFill>
        <p:spPr bwMode="auto">
          <a:xfrm>
            <a:off x="5715008" y="5148259"/>
            <a:ext cx="1338806" cy="1709741"/>
          </a:xfrm>
          <a:prstGeom prst="rect">
            <a:avLst/>
          </a:prstGeom>
          <a:noFill/>
        </p:spPr>
      </p:pic>
      <p:pic>
        <p:nvPicPr>
          <p:cNvPr id="16401" name="Picture 17" descr="F:\ДОКУМЕНТ  2018 -2019\экология коробкина октябрь 2018\нод фото 31.10.18\ваня сюзев 31.10.18\img073.jpg"/>
          <p:cNvPicPr>
            <a:picLocks noChangeAspect="1" noChangeArrowheads="1"/>
          </p:cNvPicPr>
          <p:nvPr/>
        </p:nvPicPr>
        <p:blipFill>
          <a:blip r:embed="rId14" cstate="print"/>
          <a:srcRect/>
          <a:stretch>
            <a:fillRect/>
          </a:stretch>
        </p:blipFill>
        <p:spPr bwMode="auto">
          <a:xfrm>
            <a:off x="7000892" y="5286388"/>
            <a:ext cx="1986584" cy="1450979"/>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ДОКУМЕНТ  2018 -2019\сосна\sosna-photo-big (6).jpg"/>
          <p:cNvPicPr>
            <a:picLocks noChangeAspect="1" noChangeArrowheads="1"/>
          </p:cNvPicPr>
          <p:nvPr/>
        </p:nvPicPr>
        <p:blipFill>
          <a:blip r:embed="rId2"/>
          <a:srcRect/>
          <a:stretch>
            <a:fillRect/>
          </a:stretch>
        </p:blipFill>
        <p:spPr bwMode="auto">
          <a:xfrm>
            <a:off x="0" y="0"/>
            <a:ext cx="9144000" cy="6879313"/>
          </a:xfrm>
          <a:prstGeom prst="rect">
            <a:avLst/>
          </a:prstGeom>
          <a:noFill/>
        </p:spPr>
      </p:pic>
      <p:sp>
        <p:nvSpPr>
          <p:cNvPr id="1025" name="Rectangle 1"/>
          <p:cNvSpPr>
            <a:spLocks noChangeArrowheads="1"/>
          </p:cNvSpPr>
          <p:nvPr/>
        </p:nvSpPr>
        <p:spPr bwMode="auto">
          <a:xfrm>
            <a:off x="0" y="0"/>
            <a:ext cx="5429288" cy="2554545"/>
          </a:xfrm>
          <a:prstGeom prst="rect">
            <a:avLst/>
          </a:prstGeom>
          <a:solidFill>
            <a:srgbClr val="66FF66"/>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продолжит  лекцию </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Полина Евгеньевна Дементьева</a:t>
            </a: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Я расскажу вам, чем полезна сосна. Сосна удивительное дерево. Все в ней полезно. Сосна – источник строевой древесины, из неё получают скипидар, канифоль, деготь, бумагу, искусственный шёлк, пластмассу, из молодой хвои – витамин Ц, варенье из шишек и ЯНТАРЬ. </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Ну, разве не чудо – дерево наша обыкновенная сосна!</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Воспитатель:</a:t>
            </a:r>
            <a:r>
              <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спасибо Полина Евгеньевна за вашу познавательную информацию. </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026" name="Picture 2" descr="E:\ДОКУМЕНТ  2018 -2019\экология коробкина октябрь 2018\нод фото 31.10.18\поля дементьева 31.10.18\img075.jpg"/>
          <p:cNvPicPr>
            <a:picLocks noChangeAspect="1" noChangeArrowheads="1"/>
          </p:cNvPicPr>
          <p:nvPr/>
        </p:nvPicPr>
        <p:blipFill>
          <a:blip r:embed="rId3" cstate="print"/>
          <a:srcRect/>
          <a:stretch>
            <a:fillRect/>
          </a:stretch>
        </p:blipFill>
        <p:spPr bwMode="auto">
          <a:xfrm>
            <a:off x="6500826" y="3571876"/>
            <a:ext cx="2357422" cy="2085415"/>
          </a:xfrm>
          <a:prstGeom prst="rect">
            <a:avLst/>
          </a:prstGeom>
          <a:noFill/>
        </p:spPr>
      </p:pic>
      <p:pic>
        <p:nvPicPr>
          <p:cNvPr id="1027" name="Picture 3" descr="E:\ДОКУМЕНТ  2018 -2019\экология коробкина октябрь 2018\нод фото 31.10.18\поля дементьева 31.10.18\img076.jpg"/>
          <p:cNvPicPr>
            <a:picLocks noChangeAspect="1" noChangeArrowheads="1"/>
          </p:cNvPicPr>
          <p:nvPr/>
        </p:nvPicPr>
        <p:blipFill>
          <a:blip r:embed="rId4"/>
          <a:srcRect t="18268" b="20838"/>
          <a:stretch>
            <a:fillRect/>
          </a:stretch>
        </p:blipFill>
        <p:spPr bwMode="auto">
          <a:xfrm>
            <a:off x="1357290" y="4500570"/>
            <a:ext cx="2143140" cy="1674340"/>
          </a:xfrm>
          <a:prstGeom prst="rect">
            <a:avLst/>
          </a:prstGeom>
          <a:noFill/>
        </p:spPr>
      </p:pic>
      <p:pic>
        <p:nvPicPr>
          <p:cNvPr id="1028" name="Picture 4" descr="E:\ДОКУМЕНТ  2018 -2019\экология коробкина октябрь 2018\нод фото 31.10.18\поля дементьева 31.10.18\img077.jpg"/>
          <p:cNvPicPr>
            <a:picLocks noChangeAspect="1" noChangeArrowheads="1"/>
          </p:cNvPicPr>
          <p:nvPr/>
        </p:nvPicPr>
        <p:blipFill>
          <a:blip r:embed="rId5"/>
          <a:srcRect t="20561" b="20691"/>
          <a:stretch>
            <a:fillRect/>
          </a:stretch>
        </p:blipFill>
        <p:spPr bwMode="auto">
          <a:xfrm>
            <a:off x="285720" y="2571744"/>
            <a:ext cx="2287591" cy="1758194"/>
          </a:xfrm>
          <a:prstGeom prst="rect">
            <a:avLst/>
          </a:prstGeom>
          <a:noFill/>
        </p:spPr>
      </p:pic>
      <p:pic>
        <p:nvPicPr>
          <p:cNvPr id="1030" name="Picture 6" descr="E:\ДОКУМЕНТ  2018 -2019\экология коробкина октябрь 2018\нод фото 31.10.18\поля дементьева 31.10.18\img078.jpg"/>
          <p:cNvPicPr>
            <a:picLocks noChangeAspect="1" noChangeArrowheads="1"/>
          </p:cNvPicPr>
          <p:nvPr/>
        </p:nvPicPr>
        <p:blipFill>
          <a:blip r:embed="rId6"/>
          <a:srcRect t="17021" b="44731"/>
          <a:stretch>
            <a:fillRect/>
          </a:stretch>
        </p:blipFill>
        <p:spPr bwMode="auto">
          <a:xfrm>
            <a:off x="3714744" y="5643554"/>
            <a:ext cx="2439692" cy="1214446"/>
          </a:xfrm>
          <a:prstGeom prst="rect">
            <a:avLst/>
          </a:prstGeom>
          <a:noFill/>
        </p:spPr>
      </p:pic>
      <p:pic>
        <p:nvPicPr>
          <p:cNvPr id="10" name="Рисунок 9" descr="E:\ДОКУМЕНТ  2018 -2019\экология коробкина октябрь 2018\нод фото 31.10.18\Photo3376.jpg"/>
          <p:cNvPicPr/>
          <p:nvPr/>
        </p:nvPicPr>
        <p:blipFill>
          <a:blip r:embed="rId7"/>
          <a:srcRect t="14220" b="16284"/>
          <a:stretch>
            <a:fillRect/>
          </a:stretch>
        </p:blipFill>
        <p:spPr bwMode="auto">
          <a:xfrm>
            <a:off x="5429256" y="0"/>
            <a:ext cx="3500462" cy="3286124"/>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E:\ДОКУМЕНТ  2018 -2019\экология коробкина октябрь 2018\нод фото 31.10.18\дима третьяков 31.10.18\img079.jpg"/>
          <p:cNvPicPr>
            <a:picLocks noChangeAspect="1" noChangeArrowheads="1"/>
          </p:cNvPicPr>
          <p:nvPr/>
        </p:nvPicPr>
        <p:blipFill>
          <a:blip r:embed="rId2"/>
          <a:srcRect l="2136" t="3922" r="7439" b="6863"/>
          <a:stretch>
            <a:fillRect/>
          </a:stretch>
        </p:blipFill>
        <p:spPr bwMode="auto">
          <a:xfrm>
            <a:off x="-427090" y="0"/>
            <a:ext cx="9571090" cy="6858000"/>
          </a:xfrm>
          <a:prstGeom prst="rect">
            <a:avLst/>
          </a:prstGeom>
          <a:noFill/>
        </p:spPr>
      </p:pic>
      <p:sp>
        <p:nvSpPr>
          <p:cNvPr id="20481" name="Rectangle 1"/>
          <p:cNvSpPr>
            <a:spLocks noChangeArrowheads="1"/>
          </p:cNvSpPr>
          <p:nvPr/>
        </p:nvSpPr>
        <p:spPr bwMode="auto">
          <a:xfrm>
            <a:off x="5357722" y="2928934"/>
            <a:ext cx="3786278" cy="3293209"/>
          </a:xfrm>
          <a:prstGeom prst="rect">
            <a:avLst/>
          </a:prstGeom>
          <a:solidFill>
            <a:schemeClr val="bg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Следующее выступление:</a:t>
            </a:r>
            <a:endParaRPr kumimoji="0" lang="ru-RU" sz="1600" b="0" i="0" u="none" strike="noStrike" cap="none" normalizeH="0" baseline="0" dirty="0" smtClean="0">
              <a:ln>
                <a:noFill/>
              </a:ln>
              <a:solidFill>
                <a:srgbClr val="0070C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1" i="0" u="sng"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Дмитрия Евгеньевича Третьяков</a:t>
            </a:r>
            <a:r>
              <a:rPr kumimoji="0" lang="ru-RU" sz="1600" b="0" i="0" u="sng"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а</a:t>
            </a:r>
            <a:endParaRPr kumimoji="0" lang="ru-RU" sz="1600" b="0" i="0" u="none" strike="noStrike" cap="none" normalizeH="0" baseline="0" dirty="0" smtClean="0">
              <a:ln>
                <a:noFill/>
              </a:ln>
              <a:solidFill>
                <a:srgbClr val="0070C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  Мое выступление о животных и птицах Соснового бора. В сосновом бору живут белки, зайцы,  волки, </a:t>
            </a:r>
            <a:r>
              <a:rPr kumimoji="0" lang="ru-RU" sz="1600" b="0" i="0" u="none" strike="noStrike" cap="none" normalizeH="0" baseline="0" dirty="0" smtClean="0">
                <a:ln>
                  <a:noFill/>
                </a:ln>
                <a:solidFill>
                  <a:srgbClr val="0070C0"/>
                </a:solidFill>
                <a:effectLst/>
                <a:latin typeface="Times New Roman" pitchFamily="18" charset="0"/>
                <a:ea typeface="Calibri" pitchFamily="34" charset="0"/>
                <a:cs typeface="Times New Roman" pitchFamily="18" charset="0"/>
              </a:rPr>
              <a:t>встречаются лоси. Зимой в длинную спячку залегают: ежи, летучие мыши, бурундук, медведь. В сосновом бору можно услышать барабанную дробь дятла, увидеть сову: еще живут в сосновом бору  глухарь, тетерев и рябчик.  </a:t>
            </a:r>
            <a:endParaRPr kumimoji="0" lang="ru-RU" sz="1600" b="0" i="0" u="none" strike="noStrike" cap="none" normalizeH="0" baseline="0" dirty="0" smtClean="0">
              <a:ln>
                <a:noFill/>
              </a:ln>
              <a:solidFill>
                <a:srgbClr val="0070C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Воспитатель:</a:t>
            </a:r>
            <a:r>
              <a:rPr kumimoji="0" lang="ru-RU" sz="16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 спасибо Дмитрий Евгеньевич за ваше выступлени</a:t>
            </a:r>
            <a:r>
              <a:rPr kumimoji="0" lang="ru-RU" sz="1400" b="0" i="0" u="none" strike="noStrike" cap="none" normalizeH="0" baseline="0" dirty="0" smtClean="0">
                <a:ln>
                  <a:noFill/>
                </a:ln>
                <a:solidFill>
                  <a:srgbClr val="0070C0"/>
                </a:solidFill>
                <a:effectLst/>
                <a:latin typeface="Calibri" pitchFamily="34" charset="0"/>
                <a:ea typeface="Times New Roman" pitchFamily="18" charset="0"/>
                <a:cs typeface="Times New Roman" pitchFamily="18" charset="0"/>
              </a:rPr>
              <a:t>е. </a:t>
            </a:r>
            <a:endParaRPr kumimoji="0" lang="ru-RU" sz="1800" b="0" i="0" u="none" strike="noStrike" cap="none" normalizeH="0" baseline="0" dirty="0" smtClean="0">
              <a:ln>
                <a:noFill/>
              </a:ln>
              <a:solidFill>
                <a:srgbClr val="0070C0"/>
              </a:solidFill>
              <a:effectLst/>
              <a:latin typeface="Arial" pitchFamily="34" charset="0"/>
            </a:endParaRPr>
          </a:p>
        </p:txBody>
      </p:sp>
      <p:pic>
        <p:nvPicPr>
          <p:cNvPr id="20483" name="Picture 3" descr="E:\ДОКУМЕНТ  2018 -2019\экология коробкина октябрь 2018\нод фото 31.10.18\дима третьяков 31.10.18\img080.jpg"/>
          <p:cNvPicPr>
            <a:picLocks noChangeAspect="1" noChangeArrowheads="1"/>
          </p:cNvPicPr>
          <p:nvPr/>
        </p:nvPicPr>
        <p:blipFill>
          <a:blip r:embed="rId3"/>
          <a:srcRect l="24194" b="58984"/>
          <a:stretch>
            <a:fillRect/>
          </a:stretch>
        </p:blipFill>
        <p:spPr bwMode="auto">
          <a:xfrm rot="16200000">
            <a:off x="204089" y="412266"/>
            <a:ext cx="2877905" cy="2143140"/>
          </a:xfrm>
          <a:prstGeom prst="rect">
            <a:avLst/>
          </a:prstGeom>
          <a:noFill/>
        </p:spPr>
      </p:pic>
      <p:pic>
        <p:nvPicPr>
          <p:cNvPr id="5" name="Picture 3" descr="E:\ДОКУМЕНТ  2018 -2019\экология коробкина октябрь 2018\нод фото 31.10.18\дима третьяков 31.10.18\img080.jpg"/>
          <p:cNvPicPr>
            <a:picLocks noChangeAspect="1" noChangeArrowheads="1"/>
          </p:cNvPicPr>
          <p:nvPr/>
        </p:nvPicPr>
        <p:blipFill>
          <a:blip r:embed="rId3"/>
          <a:srcRect l="20161" t="41016" r="23387"/>
          <a:stretch>
            <a:fillRect/>
          </a:stretch>
        </p:blipFill>
        <p:spPr bwMode="auto">
          <a:xfrm rot="16200000">
            <a:off x="4945500" y="-230647"/>
            <a:ext cx="2357456" cy="3390207"/>
          </a:xfrm>
          <a:prstGeom prst="rect">
            <a:avLst/>
          </a:prstGeom>
          <a:noFill/>
        </p:spPr>
      </p:pic>
      <p:pic>
        <p:nvPicPr>
          <p:cNvPr id="20484" name="Picture 4" descr="E:\ДОКУМЕНТ  2018 -2019\экология коробкина октябрь 2018\нод фото 31.10.18\Photo3368.jpg"/>
          <p:cNvPicPr>
            <a:picLocks noChangeAspect="1" noChangeArrowheads="1"/>
          </p:cNvPicPr>
          <p:nvPr/>
        </p:nvPicPr>
        <p:blipFill>
          <a:blip r:embed="rId4"/>
          <a:srcRect/>
          <a:stretch>
            <a:fillRect/>
          </a:stretch>
        </p:blipFill>
        <p:spPr bwMode="auto">
          <a:xfrm>
            <a:off x="-214347" y="2857496"/>
            <a:ext cx="5072072" cy="3804054"/>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ДОКУМЕНТ  2018 -2019\сосна\sosna-photo-big (6).jpg"/>
          <p:cNvPicPr>
            <a:picLocks noChangeAspect="1" noChangeArrowheads="1"/>
          </p:cNvPicPr>
          <p:nvPr/>
        </p:nvPicPr>
        <p:blipFill>
          <a:blip r:embed="rId2"/>
          <a:srcRect/>
          <a:stretch>
            <a:fillRect/>
          </a:stretch>
        </p:blipFill>
        <p:spPr bwMode="auto">
          <a:xfrm>
            <a:off x="0" y="0"/>
            <a:ext cx="9144000" cy="6879313"/>
          </a:xfrm>
          <a:prstGeom prst="rect">
            <a:avLst/>
          </a:prstGeom>
          <a:noFill/>
        </p:spPr>
      </p:pic>
      <p:sp>
        <p:nvSpPr>
          <p:cNvPr id="21505" name="Rectangle 1"/>
          <p:cNvSpPr>
            <a:spLocks noChangeArrowheads="1"/>
          </p:cNvSpPr>
          <p:nvPr/>
        </p:nvSpPr>
        <p:spPr bwMode="auto">
          <a:xfrm>
            <a:off x="4143372" y="357166"/>
            <a:ext cx="4857752" cy="6309420"/>
          </a:xfrm>
          <a:prstGeom prst="rect">
            <a:avLst/>
          </a:prstGeom>
          <a:solidFill>
            <a:schemeClr val="accent3">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Завершит лекцию  </a:t>
            </a:r>
            <a:r>
              <a:rPr kumimoji="0" lang="ru-RU"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Полина Даниловна </a:t>
            </a:r>
            <a:r>
              <a:rPr kumimoji="0" lang="ru-RU" b="1" i="0" u="sng"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Шарова</a:t>
            </a:r>
            <a:endParaRPr kumimoji="0" lang="ru-RU"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Моя тема «Лечебные свойства сосны».Сосна в медицине используется очень давно. Сосновый бор очищает воздух – это легкие поселка. Из иголок (хвои) и шишек делают настои. Эти настои пьют, чтобы не болеть, потому что там много витаминов, можно полоскать во рту, чтобы не болели зубы.   Настои не только пьют, но используют наружно (например, обрабатывают раны, ожоги).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Воспитатель:</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спасибо Полина Даниловна за полезную лекцию</a:t>
            </a:r>
            <a:endParaRPr kumimoji="0" lang="ru-RU"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r>
              <a:rPr kumimoji="0" lang="ru-RU"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Воспитатель:</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находиться в сосновом лесу приятно и полезно </a:t>
            </a:r>
            <a:r>
              <a:rPr kumimoji="0" lang="ru-RU"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для человека, так как в нем нет микробов, он оздоровляет организм человека</a:t>
            </a:r>
            <a:r>
              <a:rPr kumimoji="0" lang="ru-RU"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Сосны самые древние деревья на нашей планете.. А нам пора возвращаться в детский сад в свою группу. </a:t>
            </a:r>
            <a:r>
              <a:rPr lang="ru-RU" sz="1400" dirty="0" smtClean="0">
                <a:latin typeface="Times New Roman" pitchFamily="18" charset="0"/>
                <a:cs typeface="Times New Roman" pitchFamily="18" charset="0"/>
              </a:rPr>
              <a:t>Выйдем в круг, закроем глаза и считаем до 10 в обратном порядке: 10 9 8 7 6 5 4 3 2 1 – в группе очутись.  Наше путешествие закончилось. </a:t>
            </a:r>
          </a:p>
          <a:p>
            <a:r>
              <a:rPr lang="ru-RU" sz="1400" dirty="0" smtClean="0">
                <a:latin typeface="Times New Roman" pitchFamily="18" charset="0"/>
                <a:cs typeface="Times New Roman" pitchFamily="18" charset="0"/>
              </a:rPr>
              <a:t>Что вы узнали?</a:t>
            </a:r>
          </a:p>
          <a:p>
            <a:r>
              <a:rPr lang="ru-RU" sz="1400" dirty="0" smtClean="0">
                <a:latin typeface="Times New Roman" pitchFamily="18" charset="0"/>
                <a:cs typeface="Times New Roman" pitchFamily="18" charset="0"/>
              </a:rPr>
              <a:t>Ответы детей </a:t>
            </a:r>
          </a:p>
          <a:p>
            <a:r>
              <a:rPr lang="ru-RU" sz="1400" dirty="0" smtClean="0">
                <a:latin typeface="Times New Roman" pitchFamily="18" charset="0"/>
                <a:cs typeface="Times New Roman" pitchFamily="18" charset="0"/>
              </a:rPr>
              <a:t>Что понравилось? </a:t>
            </a:r>
          </a:p>
          <a:p>
            <a:r>
              <a:rPr lang="ru-RU" sz="1400" dirty="0" smtClean="0">
                <a:latin typeface="Times New Roman" pitchFamily="18" charset="0"/>
                <a:cs typeface="Times New Roman" pitchFamily="18" charset="0"/>
              </a:rPr>
              <a:t> Ответы детей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1506" name="Picture 2" descr="E:\ДОКУМЕНТ  2018 -2019\экология коробкина октябрь 2018\нод фото 31.10.18\поля шарова 31.10.18\img081.jpg"/>
          <p:cNvPicPr>
            <a:picLocks noChangeAspect="1" noChangeArrowheads="1"/>
          </p:cNvPicPr>
          <p:nvPr/>
        </p:nvPicPr>
        <p:blipFill>
          <a:blip r:embed="rId3"/>
          <a:srcRect/>
          <a:stretch>
            <a:fillRect/>
          </a:stretch>
        </p:blipFill>
        <p:spPr bwMode="auto">
          <a:xfrm rot="16200000">
            <a:off x="741695" y="2830149"/>
            <a:ext cx="2802826" cy="3857652"/>
          </a:xfrm>
          <a:prstGeom prst="rect">
            <a:avLst/>
          </a:prstGeom>
          <a:noFill/>
        </p:spPr>
      </p:pic>
      <p:pic>
        <p:nvPicPr>
          <p:cNvPr id="21507" name="Picture 3" descr="E:\ДОКУМЕНТ  2018 -2019\экология коробкина октябрь 2018\нод фото 31.10.18\Photo3371.jpg"/>
          <p:cNvPicPr>
            <a:picLocks noChangeAspect="1" noChangeArrowheads="1"/>
          </p:cNvPicPr>
          <p:nvPr/>
        </p:nvPicPr>
        <p:blipFill>
          <a:blip r:embed="rId4"/>
          <a:srcRect/>
          <a:stretch>
            <a:fillRect/>
          </a:stretch>
        </p:blipFill>
        <p:spPr bwMode="auto">
          <a:xfrm>
            <a:off x="0" y="214290"/>
            <a:ext cx="4000528" cy="3000396"/>
          </a:xfrm>
          <a:prstGeom prst="rect">
            <a:avLst/>
          </a:prstGeom>
          <a:noFill/>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TotalTime>
  <Words>607</Words>
  <Application>Microsoft Office PowerPoint</Application>
  <PresentationFormat>Экран (4:3)</PresentationFormat>
  <Paragraphs>68</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ВИКТОР</dc:creator>
  <cp:lastModifiedBy>Admin</cp:lastModifiedBy>
  <cp:revision>16</cp:revision>
  <dcterms:created xsi:type="dcterms:W3CDTF">2018-11-08T04:15:34Z</dcterms:created>
  <dcterms:modified xsi:type="dcterms:W3CDTF">2018-11-08T06:31:51Z</dcterms:modified>
</cp:coreProperties>
</file>