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5" r:id="rId3"/>
    <p:sldId id="260" r:id="rId4"/>
    <p:sldId id="261" r:id="rId5"/>
    <p:sldId id="257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7" r:id="rId14"/>
    <p:sldId id="270" r:id="rId15"/>
    <p:sldId id="272" r:id="rId16"/>
    <p:sldId id="271" r:id="rId17"/>
    <p:sldId id="273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81" autoAdjust="0"/>
    <p:restoredTop sz="94638" autoAdjust="0"/>
  </p:normalViewPr>
  <p:slideViewPr>
    <p:cSldViewPr>
      <p:cViewPr>
        <p:scale>
          <a:sx n="51" d="100"/>
          <a:sy n="51" d="100"/>
        </p:scale>
        <p:origin x="-1722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76176" rIns="7935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>Black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>Leather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>Tassel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>Loafers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> 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  <a:t/>
            </a:r>
            <a:br>
              <a:rPr kumimoji="0" lang="ru-RU" sz="17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cs typeface="Arial" pitchFamily="34" charset="0"/>
              </a:rPr>
            </a:br>
            <a:endParaRPr kumimoji="0" lang="ru-RU" sz="173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Helvetic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B9B5E-369B-40C2-B48E-E713207CB50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0762F-A1E8-4F7C-8932-B801E5D02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6" name="Picture 4" descr="C:\Users\катя  федорова\Desktop\фотки для презентации\medium_201003221254054708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3" y="3929066"/>
            <a:ext cx="3214710" cy="2920393"/>
          </a:xfrm>
          <a:prstGeom prst="rect">
            <a:avLst/>
          </a:prstGeom>
          <a:noFill/>
        </p:spPr>
      </p:pic>
      <p:sp>
        <p:nvSpPr>
          <p:cNvPr id="12" name="Блок-схема: альтернативный процесс 11"/>
          <p:cNvSpPr/>
          <p:nvPr/>
        </p:nvSpPr>
        <p:spPr>
          <a:xfrm>
            <a:off x="3500430" y="2857496"/>
            <a:ext cx="4214842" cy="2000264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1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285916" y="0"/>
            <a:ext cx="11287204" cy="72152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7" name="Picture 5" descr="C:\Users\катя  федорова\Desktop\фотки для презентации\medium_201003221254054708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286124"/>
            <a:ext cx="3429024" cy="3714752"/>
          </a:xfrm>
          <a:prstGeom prst="rect">
            <a:avLst/>
          </a:prstGeom>
          <a:noFill/>
        </p:spPr>
      </p:pic>
      <p:sp>
        <p:nvSpPr>
          <p:cNvPr id="21" name="Овал 20"/>
          <p:cNvSpPr/>
          <p:nvPr/>
        </p:nvSpPr>
        <p:spPr>
          <a:xfrm>
            <a:off x="3929058" y="1928015"/>
            <a:ext cx="4942163" cy="319267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cs typeface="AngsanaUPC" pitchFamily="18" charset="-34"/>
              </a:rPr>
              <a:t>Адаптация детей раннего возраста </a:t>
            </a:r>
            <a:r>
              <a:rPr lang="ru-RU" sz="2800" b="1" i="1" dirty="0" smtClean="0">
                <a:solidFill>
                  <a:srgbClr val="0070C0"/>
                </a:solidFill>
                <a:cs typeface="AngsanaUPC" pitchFamily="18" charset="-34"/>
              </a:rPr>
              <a:t>в детском саду</a:t>
            </a:r>
            <a:endParaRPr lang="ru-RU" sz="2800" b="1" i="1" dirty="0">
              <a:solidFill>
                <a:srgbClr val="0070C0"/>
              </a:solidFill>
              <a:cs typeface="AngsanaUPC" pitchFamily="18" charset="-34"/>
            </a:endParaRPr>
          </a:p>
        </p:txBody>
      </p:sp>
      <p:pic>
        <p:nvPicPr>
          <p:cNvPr id="2050" name="Picture 2" descr="C:\Users\User\Desktop\Новая папка\58411495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5143488"/>
            <a:ext cx="1357322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590" y="-1"/>
            <a:ext cx="9157590" cy="6858001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55576" y="1340768"/>
            <a:ext cx="757199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У некоторых малышей  в период    адаптации нарушаются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сон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(не могут заснуть, сон кратковременный и быстрый),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аппетит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(в детском саду много новых блюд),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пропадают ранее приобретённые навыки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(временная потеря речи, тяжелые психические переживания: плачут, зовут маму, прячутся от детей).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55576" y="1340768"/>
            <a:ext cx="763284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Факторы, от которых зависит течение адаптационного периода: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Возраст ребенка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Состояние ребенка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Уровень развития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Умение общаться со взрослыми и сверстниками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Сформированность</a:t>
            </a: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предметной и игровой деятельности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Приближенность домашнего режима и режима ДОУ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" y="-1"/>
            <a:ext cx="9174247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546496"/>
            <a:ext cx="91239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0070C0"/>
                </a:solidFill>
              </a:rPr>
              <a:t>Врачи и психологи различают три степени адаптации ребенка к детскому саду: </a:t>
            </a:r>
          </a:p>
          <a:p>
            <a:pPr algn="ctr"/>
            <a:endParaRPr lang="ru-RU" sz="2800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лёгкую, среднюю и тяжелую.</a:t>
            </a:r>
          </a:p>
          <a:p>
            <a:pPr algn="ctr"/>
            <a:endParaRPr lang="ru-RU" sz="2800" b="1" i="1" dirty="0" smtClean="0">
              <a:solidFill>
                <a:srgbClr val="0070C0"/>
              </a:solidFill>
            </a:endParaRPr>
          </a:p>
          <a:p>
            <a:pPr algn="ctr"/>
            <a:endParaRPr lang="ru-RU" sz="2800" b="1" i="1" dirty="0" smtClean="0">
              <a:solidFill>
                <a:srgbClr val="0070C0"/>
              </a:solidFill>
            </a:endParaRPr>
          </a:p>
          <a:p>
            <a:pPr algn="ctr"/>
            <a:endParaRPr lang="ru-RU" sz="2800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                        01 -  16 дней – лёгкая степень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                          16 – 32 дней  - средняя степень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                           32 – 64 дня   - тяжелая степень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47" y="4252539"/>
            <a:ext cx="3151517" cy="23636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25"/>
            <a:ext cx="9144000" cy="685617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1988840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u="sng" dirty="0" smtClean="0">
                <a:solidFill>
                  <a:srgbClr val="0070C0"/>
                </a:solidFill>
                <a:ea typeface="Times New Roman" pitchFamily="18" charset="0"/>
                <a:cs typeface="Times New Roman" pitchFamily="18" charset="0"/>
              </a:rPr>
              <a:t>В нашей группе 13 детей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70C0"/>
                </a:solidFill>
                <a:cs typeface="Times New Roman" pitchFamily="18" charset="0"/>
              </a:rPr>
              <a:t>Из них: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70C0"/>
                </a:solidFill>
                <a:cs typeface="Times New Roman" pitchFamily="18" charset="0"/>
              </a:rPr>
              <a:t>5 детей адаптировались с легкой степенью тяжести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70C0"/>
                </a:solidFill>
                <a:cs typeface="Times New Roman" pitchFamily="18" charset="0"/>
              </a:rPr>
              <a:t>4 ребенка со средней степенью тяжести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70C0"/>
                </a:solidFill>
                <a:cs typeface="Times New Roman" pitchFamily="18" charset="0"/>
              </a:rPr>
              <a:t>4 ребенка с тяжелой степенью адаптации</a:t>
            </a:r>
            <a:endParaRPr lang="ru-RU" b="1" i="1" dirty="0">
              <a:solidFill>
                <a:srgbClr val="0070C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22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25"/>
            <a:ext cx="9144000" cy="6856175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1484784"/>
            <a:ext cx="91440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Причины тяжелой степени адаптации к условиям ДОУ: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*Отсутствие в семье режима, совпадающего с режимом ДОУ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*Наличие у ребенка своеобразных привычек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*Неумение занять себя игрушкой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Несформированность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 элементарных КГН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*Отсутствие опыта общения с незнакомыми людьми и взрослыми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8093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23528" y="1052736"/>
            <a:ext cx="91440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u="sng" dirty="0" smtClean="0">
              <a:solidFill>
                <a:srgbClr val="0070C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Типичные ошибки родителей: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Неготовность родителей к негативной реакции ребенка на ДОУ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Обвинение и наказание ребенка за слёзы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Планирование на период адаптации ребенка других важных дел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Пребывание в состоянии обеспокоенности, тревожности.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Пониженное внимание к ребёнку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13" y="0"/>
            <a:ext cx="9128787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9309" y="1012954"/>
            <a:ext cx="870059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Как родители могут помочь своему ребёнку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в период адаптации?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*Рассказать ребёнку, что такое детский сад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*Приучать ребенка к детскому саду постепенно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*Создать дома режим дня соответствующий режиму ДОУ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*Приучать ложиться спать пораньше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*Общаться с ребенком перед сном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*Расширять круг общения ребенка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*Учить обращаться к другому человеку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*Приучать к самообслуживанию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Дать ребенку пару дней отдыха, если он категорически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отказывается идти в детский сад!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893" y="0"/>
            <a:ext cx="9105101" cy="685800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-27181" y="2449925"/>
            <a:ext cx="9314491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Первые признаки того,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что ребёнок адаптировался!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Когда малыш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заходит в группу без слез, играет со сверстниками,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самостоятельно кушает, состояние у детей бодрое, спокойное.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43000" y="1700808"/>
            <a:ext cx="90010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ЖЕЛАЕМ  УДАЧИ!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Ваши воспитатели: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Марина Александровна,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атьяна Николаевна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9" y="37248"/>
            <a:ext cx="9122751" cy="682075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30722" name="Picture 2" descr="C:\Users\User\Desktop\КАРТИНКИ ПО АДАПТАЦИИ\2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2205" y="1377463"/>
            <a:ext cx="6429420" cy="4238625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41" y="924804"/>
            <a:ext cx="1391788" cy="1279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404" y="275640"/>
            <a:ext cx="1166477" cy="12523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459" y="116601"/>
            <a:ext cx="1149460" cy="1260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50" y="4576896"/>
            <a:ext cx="1277655" cy="13845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268327"/>
            <a:ext cx="1269282" cy="14461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883" y="5298776"/>
            <a:ext cx="1379935" cy="14450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818" y="136739"/>
            <a:ext cx="1205406" cy="12407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91" y="312380"/>
            <a:ext cx="1305819" cy="13479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066" y="3892793"/>
            <a:ext cx="1428760" cy="14059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521" y="5220074"/>
            <a:ext cx="1450545" cy="15237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2" y="2698605"/>
            <a:ext cx="1493587" cy="15963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7" y="2051791"/>
            <a:ext cx="1404448" cy="1424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619672" y="2276872"/>
            <a:ext cx="721523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даёт посещение детского сада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ребёнку?</a:t>
            </a:r>
            <a:endParaRPr kumimoji="0" lang="ru-RU" sz="54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C:\Users\User\Desktop\Новая папка\dets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28596" y="3786190"/>
            <a:ext cx="2643206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9875" y="1600056"/>
            <a:ext cx="69975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</a:rPr>
              <a:t>* Общение со сверстниками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* Возможности для интеллектуального 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и  физического развития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* Приобретение самостоятельности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80091"/>
            <a:ext cx="3356711" cy="2517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431"/>
            <a:ext cx="9052728" cy="687443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1181" y="2276872"/>
            <a:ext cx="84243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70C0"/>
                </a:solidFill>
              </a:rPr>
              <a:t>Детский сад</a:t>
            </a:r>
          </a:p>
          <a:p>
            <a:pPr algn="just"/>
            <a:r>
              <a:rPr lang="ru-RU" sz="2400" b="1" i="1" dirty="0" smtClean="0">
                <a:solidFill>
                  <a:srgbClr val="0070C0"/>
                </a:solidFill>
              </a:rPr>
              <a:t>— новый период в жизни ребенка. Для малыша это, прежде всего, первый опыт коллективного общения. Новую обстановку, незнакомых людей не все дети принимают сразу и без проблем. Большинство из них реагируют на садик плачем. Чем младше ребенок, тем быстрее он способен адаптироваться.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715" y="0"/>
            <a:ext cx="924869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795" y="1488589"/>
            <a:ext cx="50720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Родителям важно знать, что при поступлении в детский сад все дети проходят через  </a:t>
            </a:r>
          </a:p>
          <a:p>
            <a:pPr algn="ctr"/>
            <a:r>
              <a:rPr lang="ru-RU" sz="2800" b="1" i="1" u="sng" dirty="0" smtClean="0">
                <a:solidFill>
                  <a:srgbClr val="0070C0"/>
                </a:solidFill>
              </a:rPr>
              <a:t>адаптационный период!</a:t>
            </a:r>
            <a:endParaRPr lang="ru-RU" sz="2800" b="1" i="1" u="sng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15815"/>
            <a:ext cx="2880320" cy="216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93" y="3187948"/>
            <a:ext cx="2721669" cy="20412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440" y="3831131"/>
            <a:ext cx="2079712" cy="2772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18"/>
            <a:ext cx="9119788" cy="684608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1357299"/>
            <a:ext cx="81439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solidFill>
                  <a:srgbClr val="0070C0"/>
                </a:solidFill>
              </a:rPr>
              <a:t>Адаптация</a:t>
            </a:r>
            <a:r>
              <a:rPr lang="ru-RU" sz="2800" b="1" i="1" dirty="0" smtClean="0">
                <a:solidFill>
                  <a:srgbClr val="0070C0"/>
                </a:solidFill>
              </a:rPr>
              <a:t> – сложный процесс приспособления  организма к новым условиям, который происходит на разных уровнях: физиологическом, социальном, психологическом.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462951"/>
            <a:ext cx="3886532" cy="2914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 rot="10800000" flipV="1">
            <a:off x="332933" y="2266187"/>
            <a:ext cx="8415531" cy="3477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На физиологическом уровне адаптация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означает способность организма человека поддерживать свои параметры в пределах, необходимых для нормальной жизнедеятельности при изменении внешних условий.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На психологическом уровне адаптация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 обеспечивает нормальную работу всех психических структур при воздействии внешних психологических факторов. 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Социальная адаптация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 обеспечивает приспособление человека к сложившейся социальной среде. 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10242" name="Picture 2" descr="C:\Users\User\Desktop\КАРТИНКИ ПО АДАПТАЦИИ\41990282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5715016"/>
            <a:ext cx="1000125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C:\Users\катя  федорова\Pictures\0_13c4c3_36f4594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 rot="10800000" flipV="1">
            <a:off x="755576" y="1625549"/>
            <a:ext cx="770998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Негативный результат адаптации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Times New Roman" pitchFamily="18" charset="0"/>
              </a:rPr>
              <a:t>Адаптивные возможности организма малыша ограничены, поэтому резкий переход ребенка в новую социальную ситуацию  и длительное пребывание в стрессовом состоянии могут привести к эмоциональным нарушениям</a:t>
            </a:r>
            <a:r>
              <a:rPr lang="ru-RU" sz="2400" b="1" i="1" dirty="0" smtClean="0">
                <a:solidFill>
                  <a:srgbClr val="0070C0"/>
                </a:solidFill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5903</TotalTime>
  <Words>526</Words>
  <Application>Microsoft Office PowerPoint</Application>
  <PresentationFormat>Экран (4:3)</PresentationFormat>
  <Paragraphs>84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  федорова</dc:creator>
  <cp:lastModifiedBy>андрей</cp:lastModifiedBy>
  <cp:revision>71</cp:revision>
  <dcterms:created xsi:type="dcterms:W3CDTF">2015-03-22T12:14:27Z</dcterms:created>
  <dcterms:modified xsi:type="dcterms:W3CDTF">2020-12-07T04:06:54Z</dcterms:modified>
</cp:coreProperties>
</file>