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85" r:id="rId5"/>
    <p:sldId id="292" r:id="rId6"/>
    <p:sldId id="287" r:id="rId7"/>
    <p:sldId id="291" r:id="rId8"/>
    <p:sldId id="266" r:id="rId9"/>
    <p:sldId id="288" r:id="rId10"/>
    <p:sldId id="267" r:id="rId11"/>
    <p:sldId id="271" r:id="rId12"/>
    <p:sldId id="289" r:id="rId13"/>
    <p:sldId id="284" r:id="rId14"/>
    <p:sldId id="28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3043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87616-1FB8-4AA7-BCCF-EDB633558E55}" type="datetimeFigureOut">
              <a:rPr lang="ru-RU" smtClean="0"/>
              <a:pPr/>
              <a:t>09.03.2021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C73A-A42D-4B60-A3DC-74F371DD04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95192040_EDEEE2EEE3EEE4EDFFFF20F0EEE7EFE8F1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91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01188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30" name="Picture 6" descr="C:\Documents and Settings\Irina Sergeevna\Рабочий стол\аним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28"/>
            <a:ext cx="4192824" cy="60811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1785926"/>
            <a:ext cx="387574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Презентация проекта.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3600" b="1" dirty="0" smtClean="0">
                <a:solidFill>
                  <a:srgbClr val="7030A0"/>
                </a:solidFill>
              </a:rPr>
              <a:t>«Лучшая зимняя постройка- 2017 »</a:t>
            </a:r>
          </a:p>
          <a:p>
            <a:endParaRPr lang="ru-RU" sz="3600" b="1" dirty="0" smtClean="0">
              <a:solidFill>
                <a:srgbClr val="7030A0"/>
              </a:solidFill>
            </a:endParaRPr>
          </a:p>
          <a:p>
            <a:endParaRPr lang="ru-RU" sz="3600" b="1" dirty="0" smtClean="0">
              <a:solidFill>
                <a:srgbClr val="7030A0"/>
              </a:solidFill>
            </a:endParaRPr>
          </a:p>
          <a:p>
            <a:pPr algn="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Беляевских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Татьяна </a:t>
            </a: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Анатольевна</a:t>
            </a:r>
          </a:p>
          <a:p>
            <a:pPr algn="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r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endParaRPr lang="ru-RU" sz="1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5192040_EDEEE2EEE3EEE4EDFFFF20F0EEE7EFE8F1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9645" cy="6858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8072494" cy="207170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7030A0"/>
                </a:solidFill>
              </a:rPr>
              <a:t>Двигательная активность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chemeClr val="tx2"/>
                </a:solidFill>
              </a:rPr>
              <a:t>- </a:t>
            </a:r>
            <a:r>
              <a:rPr lang="ru-RU" sz="2700" dirty="0" smtClean="0">
                <a:solidFill>
                  <a:srgbClr val="7030A0"/>
                </a:solidFill>
              </a:rPr>
              <a:t>под</a:t>
            </a:r>
            <a:r>
              <a:rPr lang="ru-RU" sz="2700" b="1" dirty="0" smtClean="0">
                <a:solidFill>
                  <a:srgbClr val="7030A0"/>
                </a:solidFill>
              </a:rPr>
              <a:t>виж</a:t>
            </a:r>
            <a:r>
              <a:rPr lang="ru-RU" sz="2700" dirty="0" smtClean="0">
                <a:solidFill>
                  <a:srgbClr val="7030A0"/>
                </a:solidFill>
              </a:rPr>
              <a:t>ные игры и </a:t>
            </a:r>
            <a:r>
              <a:rPr lang="ru-RU" sz="2700" b="1" i="1" dirty="0" smtClean="0">
                <a:solidFill>
                  <a:srgbClr val="7030A0"/>
                </a:solidFill>
              </a:rPr>
              <a:t>Совместные игры </a:t>
            </a:r>
            <a:r>
              <a:rPr lang="ru-RU" sz="2700" dirty="0" smtClean="0">
                <a:solidFill>
                  <a:srgbClr val="7030A0"/>
                </a:solidFill>
              </a:rPr>
              <a:t>- игровые действия на прогулке. 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7030A0"/>
                </a:solidFill>
              </a:rPr>
              <a:t>«Вышла курочка гулять ребят на горке покатать. Наша горка небольшая только скользкая такая, я на горку поднимусь, на ледянке прокачусь.»</a:t>
            </a:r>
            <a:r>
              <a:rPr lang="ru-RU" sz="1800" dirty="0" smtClean="0">
                <a:solidFill>
                  <a:srgbClr val="7030A0"/>
                </a:solidFill>
              </a:rPr>
              <a:t/>
            </a:r>
            <a:br>
              <a:rPr lang="ru-RU" sz="1800" dirty="0" smtClean="0">
                <a:solidFill>
                  <a:srgbClr val="7030A0"/>
                </a:solidFill>
              </a:rPr>
            </a:br>
            <a:endParaRPr lang="ru-RU" sz="1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9" name="Рисунок 8" descr="F:\фотки зимних построек\DSCN34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428869"/>
            <a:ext cx="395291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фотки зимних построек\DSCN34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571744"/>
            <a:ext cx="35718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фотки зимних построек\DSCN344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71918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9645" cy="6858000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2428892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3этап заключительный: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</a:t>
            </a:r>
            <a:r>
              <a:rPr lang="ru-RU" sz="3200" dirty="0" smtClean="0">
                <a:solidFill>
                  <a:srgbClr val="7030A0"/>
                </a:solidFill>
              </a:rPr>
              <a:t>Театрализованные игры, насыщенная двигательная активность во время прогулки, эмоционально-положительный настрой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28868"/>
            <a:ext cx="352427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85992"/>
            <a:ext cx="326149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3517" y="3929066"/>
            <a:ext cx="323724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7772400" cy="2643188"/>
          </a:xfrm>
        </p:spPr>
        <p:txBody>
          <a:bodyPr>
            <a:noAutofit/>
          </a:bodyPr>
          <a:lstStyle/>
          <a:p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Поощрение родителей,  принявших участие в реализации проекта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озорнина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Татьяна Александровна,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Гусев Дмитрий Николаевич,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Шестаков Алексей Михайлович,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третьякова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Татьяна Сергеевна,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Озорнина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Кристина Сергеевна,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Пацукевич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Сергей Юрьевич 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Дом\Desktop\фотограф к зимним постройкам\DSCN34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3428991" cy="2571744"/>
          </a:xfrm>
          <a:prstGeom prst="rect">
            <a:avLst/>
          </a:prstGeom>
          <a:noFill/>
        </p:spPr>
      </p:pic>
      <p:pic>
        <p:nvPicPr>
          <p:cNvPr id="2050" name="Picture 2" descr="C:\Users\Дом\Desktop\фотограф к зимним постройкам\DSCN3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428868"/>
            <a:ext cx="3333773" cy="2500330"/>
          </a:xfrm>
          <a:prstGeom prst="rect">
            <a:avLst/>
          </a:prstGeom>
          <a:noFill/>
        </p:spPr>
      </p:pic>
      <p:pic>
        <p:nvPicPr>
          <p:cNvPr id="2051" name="Picture 3" descr="C:\Users\Дом\Desktop\фотограф к зимним постройкам\DSCN34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14" y="4339811"/>
            <a:ext cx="3357586" cy="251818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95192040_EDEEE2EEE3EEE4EDFFFF20F0EEE7EFE8F1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79249"/>
            <a:ext cx="857256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            </a:t>
            </a:r>
            <a:r>
              <a:rPr lang="ru-RU" sz="3600" b="1" dirty="0" smtClean="0">
                <a:solidFill>
                  <a:srgbClr val="7030A0"/>
                </a:solidFill>
              </a:rPr>
              <a:t>Результат проекта:</a:t>
            </a:r>
            <a:endParaRPr lang="ru-RU" sz="36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Родители приняли активное участие в совместной деятельности с педагогами в строительстве  фигур из снега. 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На прогулочном участке созданы условия для: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Двигательной активности: ледяная горка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</a:rPr>
              <a:t>Подлезание</a:t>
            </a:r>
            <a:r>
              <a:rPr lang="ru-RU" sz="2400" dirty="0" smtClean="0">
                <a:solidFill>
                  <a:srgbClr val="7030A0"/>
                </a:solidFill>
              </a:rPr>
              <a:t> -  курица с яйцом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Экспериментирования: расчищенное место для экспериментирования с водой и снегом.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Метания: у жирафа сделана корзина</a:t>
            </a:r>
          </a:p>
          <a:p>
            <a:pPr lvl="0"/>
            <a:r>
              <a:rPr lang="ru-RU" sz="2400" dirty="0" smtClean="0">
                <a:solidFill>
                  <a:srgbClr val="7030A0"/>
                </a:solidFill>
              </a:rPr>
              <a:t>Лабиринт между построек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Созданы  картотеки </a:t>
            </a:r>
            <a:r>
              <a:rPr lang="ru-RU" sz="2400" dirty="0" err="1" smtClean="0">
                <a:solidFill>
                  <a:srgbClr val="7030A0"/>
                </a:solidFill>
              </a:rPr>
              <a:t>потешек</a:t>
            </a:r>
            <a:r>
              <a:rPr lang="ru-RU" sz="2400" dirty="0" smtClean="0">
                <a:solidFill>
                  <a:srgbClr val="7030A0"/>
                </a:solidFill>
              </a:rPr>
              <a:t>, подвижных и театрализованных игр. Повысилась  двигательная 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активность детей, для укрепления здоровья и физического развития.</a:t>
            </a:r>
            <a:endParaRPr lang="ru-RU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5192040_EDEEE2EEE3EEE4EDFFFF20F0EEE7EFE8F1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16024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5192040_EDEEE2EEE3EEE4EDFFFF20F0EEE7EFE8F1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186766" cy="5857916"/>
          </a:xfrm>
        </p:spPr>
        <p:txBody>
          <a:bodyPr>
            <a:normAutofit/>
          </a:bodyPr>
          <a:lstStyle/>
          <a:p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400" dirty="0"/>
          </a:p>
        </p:txBody>
      </p:sp>
      <p:pic>
        <p:nvPicPr>
          <p:cNvPr id="2050" name="Picture 2" descr="C:\Documents and Settings\Irina Sergeevna\Рабочий стол\аним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350" y="100013"/>
            <a:ext cx="2970204" cy="24636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86182" y="428604"/>
            <a:ext cx="52149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повышение уровня благоустройства ДОУ, создание благоприятных условий для воспитательно – образовательной работы с детьми на прогулке в зимнее время, повышения двигательной и творческой активности воспитанников в условиях детского сада.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714620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1">
              <a:buFont typeface="Arial" pitchFamily="34" charset="0"/>
              <a:buChar char="•"/>
            </a:pP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Побуждение воспитателей, родителей и детей к творческой деятельности.</a:t>
            </a:r>
          </a:p>
          <a:p>
            <a:pPr lvl="1"/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Реализация творческого потенциала участников.</a:t>
            </a:r>
          </a:p>
          <a:p>
            <a:pPr lvl="1">
              <a:buFont typeface="Arial" pitchFamily="34" charset="0"/>
              <a:buChar char="•"/>
            </a:pP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Содействие укреплению связей ДОУ и семьи: свободное общение родителей, педагогов и, детей на основе совместной деятельности.</a:t>
            </a:r>
          </a:p>
          <a:p>
            <a:pPr lvl="1">
              <a:buFont typeface="Arial" pitchFamily="34" charset="0"/>
              <a:buChar char="•"/>
            </a:pP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Создание условий для проведений оздоровительных мероприятий с детьми на воздухе, условий для самостоятельной двигательной активности детей.</a:t>
            </a:r>
          </a:p>
          <a:p>
            <a:pPr lvl="1">
              <a:buFont typeface="Arial" pitchFamily="34" charset="0"/>
              <a:buChar char="•"/>
            </a:pPr>
            <a:r>
              <a:rPr lang="ru-RU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Улучшение эстетического облика участков детского сада, их художественное оформление.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ru-RU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Участники проекта: </a:t>
            </a:r>
          </a:p>
          <a:p>
            <a:pPr algn="ctr">
              <a:buNone/>
            </a:pP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воспитатели младшей группы, родители воспитанников младшей группы</a:t>
            </a:r>
          </a:p>
          <a:p>
            <a:pPr>
              <a:buNone/>
            </a:pP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Ожидаемый результат: </a:t>
            </a:r>
          </a:p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«Снежный городок».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Проблема</a:t>
            </a:r>
            <a:endParaRPr lang="ru-RU" sz="2400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   Отсутствие эстетического оформления зимних участков детского сада,  нет созданных условий для развития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двигательной активности, трудовой и игровой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деятельности, наблюдений за природой.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Актуальность.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53975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Уже давно психологи и педагоги единогласно утверждают ,что совместное творчество педагогов и родителей формирует хорошие доверительные отношения между ними, оказывает положительное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влияние на сотрудничество.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Зимой большую часть времени дети проводят в помещении. Мало бывают на свежем воздухе.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А ведь детскому организму так необходим свежий воздух. В зимнее время, когда в природе царит запах снежной свежести очень увлекательно сооружать разные постройки из снега, лепить различные фигуры: </a:t>
            </a:r>
          </a:p>
          <a:p>
            <a:pPr algn="just"/>
            <a:r>
              <a:rPr lang="ru-RU" sz="2000" dirty="0" smtClean="0">
                <a:solidFill>
                  <a:srgbClr val="7030A0"/>
                </a:solidFill>
              </a:rPr>
              <a:t> это повышает эффективность </a:t>
            </a:r>
            <a:r>
              <a:rPr lang="ru-RU" sz="2000" dirty="0" err="1" smtClean="0">
                <a:solidFill>
                  <a:srgbClr val="7030A0"/>
                </a:solidFill>
              </a:rPr>
              <a:t>детско</a:t>
            </a:r>
            <a:r>
              <a:rPr lang="ru-RU" sz="2000" dirty="0" smtClean="0">
                <a:solidFill>
                  <a:srgbClr val="7030A0"/>
                </a:solidFill>
              </a:rPr>
              <a:t> – родительских отношений.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Подвижные игры и развлечения зимой на открытом воздухе доставляют детям огромную радость и приносят неоценимую пользу их здоровью.</a:t>
            </a:r>
            <a:r>
              <a:rPr lang="ru-RU" sz="2000" dirty="0" smtClean="0"/>
              <a:t> </a:t>
            </a:r>
          </a:p>
          <a:p>
            <a:pPr algn="just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625475" indent="-625475">
              <a:buNone/>
              <a:tabLst>
                <a:tab pos="625475" algn="l"/>
              </a:tabLst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625475" indent="-625475">
              <a:buNone/>
              <a:tabLst>
                <a:tab pos="625475" algn="l"/>
              </a:tabLst>
            </a:pPr>
            <a:endParaRPr lang="ru-RU" sz="2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 marL="625475" indent="-625475">
              <a:buNone/>
              <a:tabLst>
                <a:tab pos="625475" algn="l"/>
              </a:tabLst>
            </a:pPr>
            <a:endParaRPr lang="ru-RU" sz="2000" dirty="0" smtClean="0">
              <a:solidFill>
                <a:srgbClr val="FF0000"/>
              </a:solidFill>
            </a:endParaRPr>
          </a:p>
          <a:p>
            <a:pPr marL="625475" indent="-625475">
              <a:buNone/>
              <a:tabLst>
                <a:tab pos="625475" algn="l"/>
              </a:tabLst>
            </a:pPr>
            <a:endParaRPr lang="ru-RU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642918"/>
          <a:ext cx="8286808" cy="5202512"/>
        </p:xfrm>
        <a:graphic>
          <a:graphicData uri="http://schemas.openxmlformats.org/drawingml/2006/table">
            <a:tbl>
              <a:tblPr/>
              <a:tblGrid>
                <a:gridCol w="1428760"/>
                <a:gridCol w="2643206"/>
                <a:gridCol w="2071702"/>
                <a:gridCol w="2143140"/>
              </a:tblGrid>
              <a:tr h="2455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Этапы проекта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Деятельность </a:t>
                      </a:r>
                      <a:endParaRPr lang="ru-RU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детьми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педагогов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родителями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Теоретический </a:t>
                      </a:r>
                      <a:endParaRPr lang="ru-RU" sz="13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Рассматривание иллюстраций с изображением фигур из снега и льда, чтение   </a:t>
                      </a:r>
                      <a:r>
                        <a:rPr lang="ru-RU" sz="1300" dirty="0" err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потешек</a:t>
                      </a: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(приложение№1)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Определение задач проекта, привлечение родителей к участию в разработке плана проекта (приложение№2)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Ознакомление с проектом, его этапами, участие в разработке плана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5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Практический 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Экспериментирование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зависимость состояния воды от температуры.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Действия с бытовыми предметами-орудиями </a:t>
                      </a:r>
                      <a:r>
                        <a:rPr lang="ru-RU" sz="1300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сгребание снега лопатами, украшение построек тканью и лентами.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 активность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подвижные игры и </a:t>
                      </a:r>
                      <a:r>
                        <a:rPr lang="ru-RU" sz="1300" b="1" i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игры </a:t>
                      </a:r>
                      <a:r>
                        <a:rPr lang="ru-RU" sz="130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 игровые действия на прогулке. (приложение №3)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Расчистка прогулочного участка от снега, регулярный полив горки. Приготовление выносного материала.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4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Расчистка участка, проектирование «на месте»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(постройка горки и ледяных фигур, оформление и расчистка участка, полив горки) 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Заключительный </a:t>
                      </a:r>
                      <a:endParaRPr lang="ru-RU" sz="1300">
                        <a:solidFill>
                          <a:srgbClr val="00206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Театрализованные игры (приложение№4), насыщенная двигательная активность во время прогулки, эмоционально-положительный настрой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Поощрение родителей, принявших участи в реализации проекта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Положительные эмоции всех участников</a:t>
                      </a:r>
                    </a:p>
                  </a:txBody>
                  <a:tcPr marL="25242" marR="252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98530" y="-220138"/>
            <a:ext cx="61469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pic>
        <p:nvPicPr>
          <p:cNvPr id="1027" name="Picture 3" descr="C:\Users\Admin\Desktop\DSCN3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9" y="2571745"/>
            <a:ext cx="3500461" cy="300136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143140"/>
          </a:xfrm>
        </p:spPr>
        <p:txBody>
          <a:bodyPr>
            <a:noAutofit/>
          </a:bodyPr>
          <a:lstStyle/>
          <a:p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b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Этап проекта: теоретический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Подготовительный этап: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Рассматривание иллюстраций с изображением фигур из снега 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Чтение потешек : «Шапка и шубка», «Пошел котик по дорожке» , «Мыши водят хоровод», «Игла», «сорока- белобока», «Баиньки -  </a:t>
            </a:r>
            <a:r>
              <a:rPr lang="ru-RU" sz="18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баиньки</a:t>
            </a:r>
            <a: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DSCN34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3895725" cy="29289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5192040_EDEEE2EEE3EEE4EDFFFF20F0EEE7EFE8F1F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4357718" cy="135729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План 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постройки ледяных фигур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«Курочка Ряба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5400000">
            <a:off x="-1071602" y="4143380"/>
            <a:ext cx="342902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Здание детского сада  «Улыбка»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71604" y="5786454"/>
            <a:ext cx="1571636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4786322"/>
            <a:ext cx="45719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64" y="4714884"/>
            <a:ext cx="64294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28728" y="635795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Оборудование для метания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28794" y="257174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428860" y="2285992"/>
            <a:ext cx="485772" cy="414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2428860" y="2000240"/>
            <a:ext cx="593100" cy="370065"/>
          </a:xfrm>
          <a:custGeom>
            <a:avLst/>
            <a:gdLst>
              <a:gd name="connsiteX0" fmla="*/ 466104 w 593100"/>
              <a:gd name="connsiteY0" fmla="*/ 370065 h 370065"/>
              <a:gd name="connsiteX1" fmla="*/ 466104 w 593100"/>
              <a:gd name="connsiteY1" fmla="*/ 370065 h 370065"/>
              <a:gd name="connsiteX2" fmla="*/ 523977 w 593100"/>
              <a:gd name="connsiteY2" fmla="*/ 289042 h 370065"/>
              <a:gd name="connsiteX3" fmla="*/ 547127 w 593100"/>
              <a:gd name="connsiteY3" fmla="*/ 219594 h 370065"/>
              <a:gd name="connsiteX4" fmla="*/ 570276 w 593100"/>
              <a:gd name="connsiteY4" fmla="*/ 57548 h 370065"/>
              <a:gd name="connsiteX5" fmla="*/ 581851 w 593100"/>
              <a:gd name="connsiteY5" fmla="*/ 11249 h 370065"/>
              <a:gd name="connsiteX6" fmla="*/ 535552 w 593100"/>
              <a:gd name="connsiteY6" fmla="*/ 22824 h 370065"/>
              <a:gd name="connsiteX7" fmla="*/ 454529 w 593100"/>
              <a:gd name="connsiteY7" fmla="*/ 92272 h 370065"/>
              <a:gd name="connsiteX8" fmla="*/ 431380 w 593100"/>
              <a:gd name="connsiteY8" fmla="*/ 115422 h 370065"/>
              <a:gd name="connsiteX9" fmla="*/ 396656 w 593100"/>
              <a:gd name="connsiteY9" fmla="*/ 184870 h 370065"/>
              <a:gd name="connsiteX10" fmla="*/ 373506 w 593100"/>
              <a:gd name="connsiteY10" fmla="*/ 161720 h 370065"/>
              <a:gd name="connsiteX11" fmla="*/ 361932 w 593100"/>
              <a:gd name="connsiteY11" fmla="*/ 126996 h 370065"/>
              <a:gd name="connsiteX12" fmla="*/ 304058 w 593100"/>
              <a:gd name="connsiteY12" fmla="*/ 45973 h 370065"/>
              <a:gd name="connsiteX13" fmla="*/ 292484 w 593100"/>
              <a:gd name="connsiteY13" fmla="*/ 80697 h 370065"/>
              <a:gd name="connsiteX14" fmla="*/ 269334 w 593100"/>
              <a:gd name="connsiteY14" fmla="*/ 173295 h 370065"/>
              <a:gd name="connsiteX15" fmla="*/ 142013 w 593100"/>
              <a:gd name="connsiteY15" fmla="*/ 150146 h 370065"/>
              <a:gd name="connsiteX16" fmla="*/ 14691 w 593100"/>
              <a:gd name="connsiteY16" fmla="*/ 115422 h 370065"/>
              <a:gd name="connsiteX17" fmla="*/ 37841 w 593100"/>
              <a:gd name="connsiteY17" fmla="*/ 173295 h 370065"/>
              <a:gd name="connsiteX18" fmla="*/ 107289 w 593100"/>
              <a:gd name="connsiteY18" fmla="*/ 231168 h 370065"/>
              <a:gd name="connsiteX19" fmla="*/ 130438 w 593100"/>
              <a:gd name="connsiteY19" fmla="*/ 254318 h 370065"/>
              <a:gd name="connsiteX20" fmla="*/ 165162 w 593100"/>
              <a:gd name="connsiteY20" fmla="*/ 277467 h 370065"/>
              <a:gd name="connsiteX21" fmla="*/ 176737 w 593100"/>
              <a:gd name="connsiteY21" fmla="*/ 300616 h 370065"/>
              <a:gd name="connsiteX22" fmla="*/ 176737 w 593100"/>
              <a:gd name="connsiteY22" fmla="*/ 300616 h 370065"/>
              <a:gd name="connsiteX23" fmla="*/ 176737 w 593100"/>
              <a:gd name="connsiteY23" fmla="*/ 300616 h 370065"/>
              <a:gd name="connsiteX24" fmla="*/ 466104 w 593100"/>
              <a:gd name="connsiteY24" fmla="*/ 370065 h 37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3100" h="370065">
                <a:moveTo>
                  <a:pt x="466104" y="370065"/>
                </a:moveTo>
                <a:lnTo>
                  <a:pt x="466104" y="370065"/>
                </a:lnTo>
                <a:cubicBezTo>
                  <a:pt x="485395" y="343057"/>
                  <a:pt x="508242" y="318265"/>
                  <a:pt x="523977" y="289042"/>
                </a:cubicBezTo>
                <a:cubicBezTo>
                  <a:pt x="535546" y="267557"/>
                  <a:pt x="547127" y="219594"/>
                  <a:pt x="547127" y="219594"/>
                </a:cubicBezTo>
                <a:cubicBezTo>
                  <a:pt x="554843" y="165579"/>
                  <a:pt x="557042" y="110483"/>
                  <a:pt x="570276" y="57548"/>
                </a:cubicBezTo>
                <a:cubicBezTo>
                  <a:pt x="574134" y="42115"/>
                  <a:pt x="593100" y="22498"/>
                  <a:pt x="581851" y="11249"/>
                </a:cubicBezTo>
                <a:cubicBezTo>
                  <a:pt x="570602" y="0"/>
                  <a:pt x="550985" y="18966"/>
                  <a:pt x="535552" y="22824"/>
                </a:cubicBezTo>
                <a:cubicBezTo>
                  <a:pt x="482670" y="58078"/>
                  <a:pt x="510662" y="36138"/>
                  <a:pt x="454529" y="92272"/>
                </a:cubicBezTo>
                <a:lnTo>
                  <a:pt x="431380" y="115422"/>
                </a:lnTo>
                <a:cubicBezTo>
                  <a:pt x="427333" y="127562"/>
                  <a:pt x="412973" y="180791"/>
                  <a:pt x="396656" y="184870"/>
                </a:cubicBezTo>
                <a:cubicBezTo>
                  <a:pt x="386069" y="187517"/>
                  <a:pt x="381223" y="169437"/>
                  <a:pt x="373506" y="161720"/>
                </a:cubicBezTo>
                <a:cubicBezTo>
                  <a:pt x="369648" y="150145"/>
                  <a:pt x="367388" y="137909"/>
                  <a:pt x="361932" y="126996"/>
                </a:cubicBezTo>
                <a:cubicBezTo>
                  <a:pt x="353472" y="110076"/>
                  <a:pt x="311918" y="56453"/>
                  <a:pt x="304058" y="45973"/>
                </a:cubicBezTo>
                <a:cubicBezTo>
                  <a:pt x="300200" y="57548"/>
                  <a:pt x="295694" y="68926"/>
                  <a:pt x="292484" y="80697"/>
                </a:cubicBezTo>
                <a:cubicBezTo>
                  <a:pt x="284113" y="111392"/>
                  <a:pt x="293278" y="152344"/>
                  <a:pt x="269334" y="173295"/>
                </a:cubicBezTo>
                <a:cubicBezTo>
                  <a:pt x="266580" y="175705"/>
                  <a:pt x="150725" y="151888"/>
                  <a:pt x="142013" y="150146"/>
                </a:cubicBezTo>
                <a:cubicBezTo>
                  <a:pt x="128706" y="144823"/>
                  <a:pt x="29682" y="100430"/>
                  <a:pt x="14691" y="115422"/>
                </a:cubicBezTo>
                <a:cubicBezTo>
                  <a:pt x="0" y="130114"/>
                  <a:pt x="28549" y="154711"/>
                  <a:pt x="37841" y="173295"/>
                </a:cubicBezTo>
                <a:cubicBezTo>
                  <a:pt x="59655" y="216923"/>
                  <a:pt x="62075" y="208561"/>
                  <a:pt x="107289" y="231168"/>
                </a:cubicBezTo>
                <a:cubicBezTo>
                  <a:pt x="115005" y="238885"/>
                  <a:pt x="121917" y="247501"/>
                  <a:pt x="130438" y="254318"/>
                </a:cubicBezTo>
                <a:cubicBezTo>
                  <a:pt x="141301" y="263008"/>
                  <a:pt x="155325" y="267631"/>
                  <a:pt x="165162" y="277467"/>
                </a:cubicBezTo>
                <a:cubicBezTo>
                  <a:pt x="171262" y="283567"/>
                  <a:pt x="172879" y="292900"/>
                  <a:pt x="176737" y="300616"/>
                </a:cubicBezTo>
                <a:lnTo>
                  <a:pt x="176737" y="300616"/>
                </a:lnTo>
                <a:lnTo>
                  <a:pt x="176737" y="300616"/>
                </a:lnTo>
                <a:lnTo>
                  <a:pt x="466104" y="3700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2857488" y="2500306"/>
            <a:ext cx="285752" cy="129728"/>
          </a:xfrm>
          <a:custGeom>
            <a:avLst/>
            <a:gdLst>
              <a:gd name="connsiteX0" fmla="*/ 92597 w 468528"/>
              <a:gd name="connsiteY0" fmla="*/ 4464 h 193866"/>
              <a:gd name="connsiteX1" fmla="*/ 92597 w 468528"/>
              <a:gd name="connsiteY1" fmla="*/ 4464 h 193866"/>
              <a:gd name="connsiteX2" fmla="*/ 219919 w 468528"/>
              <a:gd name="connsiteY2" fmla="*/ 85487 h 193866"/>
              <a:gd name="connsiteX3" fmla="*/ 289367 w 468528"/>
              <a:gd name="connsiteY3" fmla="*/ 131786 h 193866"/>
              <a:gd name="connsiteX4" fmla="*/ 393539 w 468528"/>
              <a:gd name="connsiteY4" fmla="*/ 178084 h 193866"/>
              <a:gd name="connsiteX5" fmla="*/ 428263 w 468528"/>
              <a:gd name="connsiteY5" fmla="*/ 189659 h 193866"/>
              <a:gd name="connsiteX6" fmla="*/ 11574 w 468528"/>
              <a:gd name="connsiteY6" fmla="*/ 189659 h 193866"/>
              <a:gd name="connsiteX7" fmla="*/ 0 w 468528"/>
              <a:gd name="connsiteY7" fmla="*/ 178084 h 193866"/>
              <a:gd name="connsiteX8" fmla="*/ 92597 w 468528"/>
              <a:gd name="connsiteY8" fmla="*/ 4464 h 19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8528" h="193866">
                <a:moveTo>
                  <a:pt x="92597" y="4464"/>
                </a:moveTo>
                <a:lnTo>
                  <a:pt x="92597" y="4464"/>
                </a:lnTo>
                <a:cubicBezTo>
                  <a:pt x="315560" y="163721"/>
                  <a:pt x="77442" y="0"/>
                  <a:pt x="219919" y="85487"/>
                </a:cubicBezTo>
                <a:cubicBezTo>
                  <a:pt x="243776" y="99801"/>
                  <a:pt x="262973" y="122988"/>
                  <a:pt x="289367" y="131786"/>
                </a:cubicBezTo>
                <a:cubicBezTo>
                  <a:pt x="468528" y="191506"/>
                  <a:pt x="283489" y="123059"/>
                  <a:pt x="393539" y="178084"/>
                </a:cubicBezTo>
                <a:cubicBezTo>
                  <a:pt x="404452" y="183540"/>
                  <a:pt x="440458" y="189289"/>
                  <a:pt x="428263" y="189659"/>
                </a:cubicBezTo>
                <a:cubicBezTo>
                  <a:pt x="289430" y="193866"/>
                  <a:pt x="150470" y="189659"/>
                  <a:pt x="11574" y="189659"/>
                </a:cubicBezTo>
                <a:lnTo>
                  <a:pt x="0" y="178084"/>
                </a:lnTo>
                <a:lnTo>
                  <a:pt x="92597" y="446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285852" y="2285992"/>
            <a:ext cx="798654" cy="984986"/>
          </a:xfrm>
          <a:custGeom>
            <a:avLst/>
            <a:gdLst>
              <a:gd name="connsiteX0" fmla="*/ 798654 w 798654"/>
              <a:gd name="connsiteY0" fmla="*/ 533877 h 984986"/>
              <a:gd name="connsiteX1" fmla="*/ 798654 w 798654"/>
              <a:gd name="connsiteY1" fmla="*/ 533877 h 984986"/>
              <a:gd name="connsiteX2" fmla="*/ 729206 w 798654"/>
              <a:gd name="connsiteY2" fmla="*/ 418131 h 984986"/>
              <a:gd name="connsiteX3" fmla="*/ 694481 w 798654"/>
              <a:gd name="connsiteY3" fmla="*/ 348683 h 984986"/>
              <a:gd name="connsiteX4" fmla="*/ 659757 w 798654"/>
              <a:gd name="connsiteY4" fmla="*/ 290809 h 984986"/>
              <a:gd name="connsiteX5" fmla="*/ 613459 w 798654"/>
              <a:gd name="connsiteY5" fmla="*/ 209786 h 984986"/>
              <a:gd name="connsiteX6" fmla="*/ 601884 w 798654"/>
              <a:gd name="connsiteY6" fmla="*/ 163488 h 984986"/>
              <a:gd name="connsiteX7" fmla="*/ 567160 w 798654"/>
              <a:gd name="connsiteY7" fmla="*/ 117189 h 984986"/>
              <a:gd name="connsiteX8" fmla="*/ 544011 w 798654"/>
              <a:gd name="connsiteY8" fmla="*/ 82465 h 984986"/>
              <a:gd name="connsiteX9" fmla="*/ 497712 w 798654"/>
              <a:gd name="connsiteY9" fmla="*/ 24591 h 984986"/>
              <a:gd name="connsiteX10" fmla="*/ 138897 w 798654"/>
              <a:gd name="connsiteY10" fmla="*/ 47741 h 984986"/>
              <a:gd name="connsiteX11" fmla="*/ 104173 w 798654"/>
              <a:gd name="connsiteY11" fmla="*/ 70890 h 984986"/>
              <a:gd name="connsiteX12" fmla="*/ 69449 w 798654"/>
              <a:gd name="connsiteY12" fmla="*/ 82465 h 984986"/>
              <a:gd name="connsiteX13" fmla="*/ 0 w 798654"/>
              <a:gd name="connsiteY13" fmla="*/ 163488 h 984986"/>
              <a:gd name="connsiteX14" fmla="*/ 138897 w 798654"/>
              <a:gd name="connsiteY14" fmla="*/ 175062 h 984986"/>
              <a:gd name="connsiteX15" fmla="*/ 219919 w 798654"/>
              <a:gd name="connsiteY15" fmla="*/ 198212 h 984986"/>
              <a:gd name="connsiteX16" fmla="*/ 243069 w 798654"/>
              <a:gd name="connsiteY16" fmla="*/ 221361 h 984986"/>
              <a:gd name="connsiteX17" fmla="*/ 231494 w 798654"/>
              <a:gd name="connsiteY17" fmla="*/ 360257 h 984986"/>
              <a:gd name="connsiteX18" fmla="*/ 69449 w 798654"/>
              <a:gd name="connsiteY18" fmla="*/ 371832 h 984986"/>
              <a:gd name="connsiteX19" fmla="*/ 34725 w 798654"/>
              <a:gd name="connsiteY19" fmla="*/ 394981 h 984986"/>
              <a:gd name="connsiteX20" fmla="*/ 11575 w 798654"/>
              <a:gd name="connsiteY20" fmla="*/ 464429 h 984986"/>
              <a:gd name="connsiteX21" fmla="*/ 23150 w 798654"/>
              <a:gd name="connsiteY21" fmla="*/ 568601 h 984986"/>
              <a:gd name="connsiteX22" fmla="*/ 104173 w 798654"/>
              <a:gd name="connsiteY22" fmla="*/ 533877 h 984986"/>
              <a:gd name="connsiteX23" fmla="*/ 173621 w 798654"/>
              <a:gd name="connsiteY23" fmla="*/ 510728 h 984986"/>
              <a:gd name="connsiteX24" fmla="*/ 289368 w 798654"/>
              <a:gd name="connsiteY24" fmla="*/ 522303 h 984986"/>
              <a:gd name="connsiteX25" fmla="*/ 266218 w 798654"/>
              <a:gd name="connsiteY25" fmla="*/ 568601 h 984986"/>
              <a:gd name="connsiteX26" fmla="*/ 208345 w 798654"/>
              <a:gd name="connsiteY26" fmla="*/ 614900 h 984986"/>
              <a:gd name="connsiteX27" fmla="*/ 115747 w 798654"/>
              <a:gd name="connsiteY27" fmla="*/ 695923 h 984986"/>
              <a:gd name="connsiteX28" fmla="*/ 92598 w 798654"/>
              <a:gd name="connsiteY28" fmla="*/ 765371 h 984986"/>
              <a:gd name="connsiteX29" fmla="*/ 69449 w 798654"/>
              <a:gd name="connsiteY29" fmla="*/ 938991 h 984986"/>
              <a:gd name="connsiteX30" fmla="*/ 81023 w 798654"/>
              <a:gd name="connsiteY30" fmla="*/ 973715 h 984986"/>
              <a:gd name="connsiteX31" fmla="*/ 243069 w 798654"/>
              <a:gd name="connsiteY31" fmla="*/ 950566 h 984986"/>
              <a:gd name="connsiteX32" fmla="*/ 347241 w 798654"/>
              <a:gd name="connsiteY32" fmla="*/ 834819 h 984986"/>
              <a:gd name="connsiteX33" fmla="*/ 416689 w 798654"/>
              <a:gd name="connsiteY33" fmla="*/ 811670 h 984986"/>
              <a:gd name="connsiteX34" fmla="*/ 451413 w 798654"/>
              <a:gd name="connsiteY34" fmla="*/ 800095 h 984986"/>
              <a:gd name="connsiteX35" fmla="*/ 567160 w 798654"/>
              <a:gd name="connsiteY35" fmla="*/ 788520 h 984986"/>
              <a:gd name="connsiteX36" fmla="*/ 636608 w 798654"/>
              <a:gd name="connsiteY36" fmla="*/ 788520 h 984986"/>
              <a:gd name="connsiteX37" fmla="*/ 625033 w 798654"/>
              <a:gd name="connsiteY37" fmla="*/ 834819 h 984986"/>
              <a:gd name="connsiteX38" fmla="*/ 625033 w 798654"/>
              <a:gd name="connsiteY38" fmla="*/ 846394 h 984986"/>
              <a:gd name="connsiteX39" fmla="*/ 798654 w 798654"/>
              <a:gd name="connsiteY39" fmla="*/ 533877 h 984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98654" h="984986">
                <a:moveTo>
                  <a:pt x="798654" y="533877"/>
                </a:moveTo>
                <a:lnTo>
                  <a:pt x="798654" y="533877"/>
                </a:lnTo>
                <a:cubicBezTo>
                  <a:pt x="775505" y="495295"/>
                  <a:pt x="751265" y="457347"/>
                  <a:pt x="729206" y="418131"/>
                </a:cubicBezTo>
                <a:cubicBezTo>
                  <a:pt x="716517" y="395573"/>
                  <a:pt x="706875" y="371405"/>
                  <a:pt x="694481" y="348683"/>
                </a:cubicBezTo>
                <a:cubicBezTo>
                  <a:pt x="683708" y="328933"/>
                  <a:pt x="670683" y="310475"/>
                  <a:pt x="659757" y="290809"/>
                </a:cubicBezTo>
                <a:cubicBezTo>
                  <a:pt x="610806" y="202695"/>
                  <a:pt x="661966" y="282547"/>
                  <a:pt x="613459" y="209786"/>
                </a:cubicBezTo>
                <a:cubicBezTo>
                  <a:pt x="609601" y="194353"/>
                  <a:pt x="608998" y="177716"/>
                  <a:pt x="601884" y="163488"/>
                </a:cubicBezTo>
                <a:cubicBezTo>
                  <a:pt x="593257" y="146233"/>
                  <a:pt x="578373" y="132887"/>
                  <a:pt x="567160" y="117189"/>
                </a:cubicBezTo>
                <a:cubicBezTo>
                  <a:pt x="559074" y="105869"/>
                  <a:pt x="552701" y="93328"/>
                  <a:pt x="544011" y="82465"/>
                </a:cubicBezTo>
                <a:cubicBezTo>
                  <a:pt x="478039" y="0"/>
                  <a:pt x="568961" y="131466"/>
                  <a:pt x="497712" y="24591"/>
                </a:cubicBezTo>
                <a:cubicBezTo>
                  <a:pt x="378107" y="32308"/>
                  <a:pt x="257930" y="33737"/>
                  <a:pt x="138897" y="47741"/>
                </a:cubicBezTo>
                <a:cubicBezTo>
                  <a:pt x="125081" y="49366"/>
                  <a:pt x="116615" y="64669"/>
                  <a:pt x="104173" y="70890"/>
                </a:cubicBezTo>
                <a:cubicBezTo>
                  <a:pt x="93260" y="76346"/>
                  <a:pt x="81024" y="78607"/>
                  <a:pt x="69449" y="82465"/>
                </a:cubicBezTo>
                <a:cubicBezTo>
                  <a:pt x="13313" y="138601"/>
                  <a:pt x="35257" y="110604"/>
                  <a:pt x="0" y="163488"/>
                </a:cubicBezTo>
                <a:cubicBezTo>
                  <a:pt x="46299" y="167346"/>
                  <a:pt x="92796" y="169300"/>
                  <a:pt x="138897" y="175062"/>
                </a:cubicBezTo>
                <a:cubicBezTo>
                  <a:pt x="162149" y="177968"/>
                  <a:pt x="196858" y="190525"/>
                  <a:pt x="219919" y="198212"/>
                </a:cubicBezTo>
                <a:cubicBezTo>
                  <a:pt x="227636" y="205928"/>
                  <a:pt x="237454" y="212003"/>
                  <a:pt x="243069" y="221361"/>
                </a:cubicBezTo>
                <a:cubicBezTo>
                  <a:pt x="264211" y="256596"/>
                  <a:pt x="262195" y="341069"/>
                  <a:pt x="231494" y="360257"/>
                </a:cubicBezTo>
                <a:cubicBezTo>
                  <a:pt x="185573" y="388958"/>
                  <a:pt x="123464" y="367974"/>
                  <a:pt x="69449" y="371832"/>
                </a:cubicBezTo>
                <a:cubicBezTo>
                  <a:pt x="57874" y="379548"/>
                  <a:pt x="42098" y="383185"/>
                  <a:pt x="34725" y="394981"/>
                </a:cubicBezTo>
                <a:cubicBezTo>
                  <a:pt x="21792" y="415673"/>
                  <a:pt x="11575" y="464429"/>
                  <a:pt x="11575" y="464429"/>
                </a:cubicBezTo>
                <a:cubicBezTo>
                  <a:pt x="15433" y="499153"/>
                  <a:pt x="2187" y="540651"/>
                  <a:pt x="23150" y="568601"/>
                </a:cubicBezTo>
                <a:cubicBezTo>
                  <a:pt x="52592" y="607858"/>
                  <a:pt x="88819" y="541554"/>
                  <a:pt x="104173" y="533877"/>
                </a:cubicBezTo>
                <a:cubicBezTo>
                  <a:pt x="125998" y="522964"/>
                  <a:pt x="173621" y="510728"/>
                  <a:pt x="173621" y="510728"/>
                </a:cubicBezTo>
                <a:lnTo>
                  <a:pt x="289368" y="522303"/>
                </a:lnTo>
                <a:cubicBezTo>
                  <a:pt x="304000" y="531448"/>
                  <a:pt x="275789" y="554245"/>
                  <a:pt x="266218" y="568601"/>
                </a:cubicBezTo>
                <a:cubicBezTo>
                  <a:pt x="248164" y="595683"/>
                  <a:pt x="233116" y="593225"/>
                  <a:pt x="208345" y="614900"/>
                </a:cubicBezTo>
                <a:cubicBezTo>
                  <a:pt x="100009" y="709694"/>
                  <a:pt x="193886" y="643831"/>
                  <a:pt x="115747" y="695923"/>
                </a:cubicBezTo>
                <a:cubicBezTo>
                  <a:pt x="108031" y="719072"/>
                  <a:pt x="95625" y="741158"/>
                  <a:pt x="92598" y="765371"/>
                </a:cubicBezTo>
                <a:cubicBezTo>
                  <a:pt x="77639" y="885040"/>
                  <a:pt x="85422" y="827175"/>
                  <a:pt x="69449" y="938991"/>
                </a:cubicBezTo>
                <a:cubicBezTo>
                  <a:pt x="73307" y="950566"/>
                  <a:pt x="68988" y="971709"/>
                  <a:pt x="81023" y="973715"/>
                </a:cubicBezTo>
                <a:cubicBezTo>
                  <a:pt x="148648" y="984986"/>
                  <a:pt x="188486" y="968761"/>
                  <a:pt x="243069" y="950566"/>
                </a:cubicBezTo>
                <a:cubicBezTo>
                  <a:pt x="264795" y="921597"/>
                  <a:pt x="319544" y="844051"/>
                  <a:pt x="347241" y="834819"/>
                </a:cubicBezTo>
                <a:lnTo>
                  <a:pt x="416689" y="811670"/>
                </a:lnTo>
                <a:cubicBezTo>
                  <a:pt x="428264" y="807812"/>
                  <a:pt x="439273" y="801309"/>
                  <a:pt x="451413" y="800095"/>
                </a:cubicBezTo>
                <a:lnTo>
                  <a:pt x="567160" y="788520"/>
                </a:lnTo>
                <a:cubicBezTo>
                  <a:pt x="578053" y="784889"/>
                  <a:pt x="625715" y="761287"/>
                  <a:pt x="636608" y="788520"/>
                </a:cubicBezTo>
                <a:cubicBezTo>
                  <a:pt x="642516" y="803290"/>
                  <a:pt x="628153" y="819220"/>
                  <a:pt x="625033" y="834819"/>
                </a:cubicBezTo>
                <a:cubicBezTo>
                  <a:pt x="624276" y="838602"/>
                  <a:pt x="625033" y="842536"/>
                  <a:pt x="625033" y="846394"/>
                </a:cubicBezTo>
                <a:lnTo>
                  <a:pt x="798654" y="533877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857488" y="2786058"/>
            <a:ext cx="785818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643306" y="2571744"/>
            <a:ext cx="714380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572132" y="2000240"/>
            <a:ext cx="3275282" cy="92869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43768" y="200024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9586" y="2214554"/>
            <a:ext cx="571504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501090" y="2500306"/>
            <a:ext cx="2857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85786" y="1500174"/>
            <a:ext cx="3332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Оборудование для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подлезания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198" y="300037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Горка для скатывания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786842" y="2714620"/>
            <a:ext cx="21431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215074" y="0"/>
            <a:ext cx="2786082" cy="7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Веранда группы «Сказка»</a:t>
            </a:r>
            <a:endParaRPr lang="ru-RU" dirty="0"/>
          </a:p>
        </p:txBody>
      </p:sp>
      <p:sp>
        <p:nvSpPr>
          <p:cNvPr id="37" name="Полилиния 36"/>
          <p:cNvSpPr/>
          <p:nvPr/>
        </p:nvSpPr>
        <p:spPr>
          <a:xfrm>
            <a:off x="6111034" y="4386805"/>
            <a:ext cx="2852413" cy="2118167"/>
          </a:xfrm>
          <a:custGeom>
            <a:avLst/>
            <a:gdLst>
              <a:gd name="connsiteX0" fmla="*/ 116146 w 2852413"/>
              <a:gd name="connsiteY0" fmla="*/ 2037144 h 2118167"/>
              <a:gd name="connsiteX1" fmla="*/ 116146 w 2852413"/>
              <a:gd name="connsiteY1" fmla="*/ 2037144 h 2118167"/>
              <a:gd name="connsiteX2" fmla="*/ 1215741 w 2852413"/>
              <a:gd name="connsiteY2" fmla="*/ 2037144 h 2118167"/>
              <a:gd name="connsiteX3" fmla="*/ 1273614 w 2852413"/>
              <a:gd name="connsiteY3" fmla="*/ 2048719 h 2118167"/>
              <a:gd name="connsiteX4" fmla="*/ 1366212 w 2852413"/>
              <a:gd name="connsiteY4" fmla="*/ 2060294 h 2118167"/>
              <a:gd name="connsiteX5" fmla="*/ 1562981 w 2852413"/>
              <a:gd name="connsiteY5" fmla="*/ 2083443 h 2118167"/>
              <a:gd name="connsiteX6" fmla="*/ 1678728 w 2852413"/>
              <a:gd name="connsiteY6" fmla="*/ 2106592 h 2118167"/>
              <a:gd name="connsiteX7" fmla="*/ 1887072 w 2852413"/>
              <a:gd name="connsiteY7" fmla="*/ 2118167 h 2118167"/>
              <a:gd name="connsiteX8" fmla="*/ 2361634 w 2852413"/>
              <a:gd name="connsiteY8" fmla="*/ 2106592 h 2118167"/>
              <a:gd name="connsiteX9" fmla="*/ 2396358 w 2852413"/>
              <a:gd name="connsiteY9" fmla="*/ 2095018 h 2118167"/>
              <a:gd name="connsiteX10" fmla="*/ 2535255 w 2852413"/>
              <a:gd name="connsiteY10" fmla="*/ 1979271 h 2118167"/>
              <a:gd name="connsiteX11" fmla="*/ 2674151 w 2852413"/>
              <a:gd name="connsiteY11" fmla="*/ 1863524 h 2118167"/>
              <a:gd name="connsiteX12" fmla="*/ 2720450 w 2852413"/>
              <a:gd name="connsiteY12" fmla="*/ 1840375 h 2118167"/>
              <a:gd name="connsiteX13" fmla="*/ 2801472 w 2852413"/>
              <a:gd name="connsiteY13" fmla="*/ 1724628 h 2118167"/>
              <a:gd name="connsiteX14" fmla="*/ 2824622 w 2852413"/>
              <a:gd name="connsiteY14" fmla="*/ 1655180 h 2118167"/>
              <a:gd name="connsiteX15" fmla="*/ 2824622 w 2852413"/>
              <a:gd name="connsiteY15" fmla="*/ 1342663 h 2118167"/>
              <a:gd name="connsiteX16" fmla="*/ 2766748 w 2852413"/>
              <a:gd name="connsiteY16" fmla="*/ 1226917 h 2118167"/>
              <a:gd name="connsiteX17" fmla="*/ 2720450 w 2852413"/>
              <a:gd name="connsiteY17" fmla="*/ 1111170 h 2118167"/>
              <a:gd name="connsiteX18" fmla="*/ 2697300 w 2852413"/>
              <a:gd name="connsiteY18" fmla="*/ 1076446 h 2118167"/>
              <a:gd name="connsiteX19" fmla="*/ 2685725 w 2852413"/>
              <a:gd name="connsiteY19" fmla="*/ 1041722 h 2118167"/>
              <a:gd name="connsiteX20" fmla="*/ 2604703 w 2852413"/>
              <a:gd name="connsiteY20" fmla="*/ 925975 h 2118167"/>
              <a:gd name="connsiteX21" fmla="*/ 2558404 w 2852413"/>
              <a:gd name="connsiteY21" fmla="*/ 856527 h 2118167"/>
              <a:gd name="connsiteX22" fmla="*/ 2523680 w 2852413"/>
              <a:gd name="connsiteY22" fmla="*/ 810228 h 2118167"/>
              <a:gd name="connsiteX23" fmla="*/ 2500531 w 2852413"/>
              <a:gd name="connsiteY23" fmla="*/ 763929 h 2118167"/>
              <a:gd name="connsiteX24" fmla="*/ 2384784 w 2852413"/>
              <a:gd name="connsiteY24" fmla="*/ 636608 h 2118167"/>
              <a:gd name="connsiteX25" fmla="*/ 2361634 w 2852413"/>
              <a:gd name="connsiteY25" fmla="*/ 613458 h 2118167"/>
              <a:gd name="connsiteX26" fmla="*/ 2303761 w 2852413"/>
              <a:gd name="connsiteY26" fmla="*/ 578734 h 2118167"/>
              <a:gd name="connsiteX27" fmla="*/ 2222738 w 2852413"/>
              <a:gd name="connsiteY27" fmla="*/ 509286 h 2118167"/>
              <a:gd name="connsiteX28" fmla="*/ 2130141 w 2852413"/>
              <a:gd name="connsiteY28" fmla="*/ 451413 h 2118167"/>
              <a:gd name="connsiteX29" fmla="*/ 2095417 w 2852413"/>
              <a:gd name="connsiteY29" fmla="*/ 416689 h 2118167"/>
              <a:gd name="connsiteX30" fmla="*/ 2014394 w 2852413"/>
              <a:gd name="connsiteY30" fmla="*/ 358815 h 2118167"/>
              <a:gd name="connsiteX31" fmla="*/ 1921796 w 2852413"/>
              <a:gd name="connsiteY31" fmla="*/ 277792 h 2118167"/>
              <a:gd name="connsiteX32" fmla="*/ 1887072 w 2852413"/>
              <a:gd name="connsiteY32" fmla="*/ 254643 h 2118167"/>
              <a:gd name="connsiteX33" fmla="*/ 1852348 w 2852413"/>
              <a:gd name="connsiteY33" fmla="*/ 219919 h 2118167"/>
              <a:gd name="connsiteX34" fmla="*/ 1748176 w 2852413"/>
              <a:gd name="connsiteY34" fmla="*/ 138896 h 2118167"/>
              <a:gd name="connsiteX35" fmla="*/ 1667153 w 2852413"/>
              <a:gd name="connsiteY35" fmla="*/ 92598 h 2118167"/>
              <a:gd name="connsiteX36" fmla="*/ 1632429 w 2852413"/>
              <a:gd name="connsiteY36" fmla="*/ 69448 h 2118167"/>
              <a:gd name="connsiteX37" fmla="*/ 1586131 w 2852413"/>
              <a:gd name="connsiteY37" fmla="*/ 34724 h 2118167"/>
              <a:gd name="connsiteX38" fmla="*/ 1516682 w 2852413"/>
              <a:gd name="connsiteY38" fmla="*/ 11575 h 2118167"/>
              <a:gd name="connsiteX39" fmla="*/ 1481958 w 2852413"/>
              <a:gd name="connsiteY39" fmla="*/ 0 h 2118167"/>
              <a:gd name="connsiteX40" fmla="*/ 1331488 w 2852413"/>
              <a:gd name="connsiteY40" fmla="*/ 11575 h 2118167"/>
              <a:gd name="connsiteX41" fmla="*/ 1262039 w 2852413"/>
              <a:gd name="connsiteY41" fmla="*/ 46299 h 2118167"/>
              <a:gd name="connsiteX42" fmla="*/ 1227315 w 2852413"/>
              <a:gd name="connsiteY42" fmla="*/ 57873 h 2118167"/>
              <a:gd name="connsiteX43" fmla="*/ 1192591 w 2852413"/>
              <a:gd name="connsiteY43" fmla="*/ 81023 h 2118167"/>
              <a:gd name="connsiteX44" fmla="*/ 1088419 w 2852413"/>
              <a:gd name="connsiteY44" fmla="*/ 162046 h 2118167"/>
              <a:gd name="connsiteX45" fmla="*/ 1042120 w 2852413"/>
              <a:gd name="connsiteY45" fmla="*/ 173620 h 2118167"/>
              <a:gd name="connsiteX46" fmla="*/ 972672 w 2852413"/>
              <a:gd name="connsiteY46" fmla="*/ 219919 h 2118167"/>
              <a:gd name="connsiteX47" fmla="*/ 937948 w 2852413"/>
              <a:gd name="connsiteY47" fmla="*/ 243068 h 2118167"/>
              <a:gd name="connsiteX48" fmla="*/ 914799 w 2852413"/>
              <a:gd name="connsiteY48" fmla="*/ 266218 h 2118167"/>
              <a:gd name="connsiteX49" fmla="*/ 880075 w 2852413"/>
              <a:gd name="connsiteY49" fmla="*/ 289367 h 2118167"/>
              <a:gd name="connsiteX50" fmla="*/ 787477 w 2852413"/>
              <a:gd name="connsiteY50" fmla="*/ 381965 h 2118167"/>
              <a:gd name="connsiteX51" fmla="*/ 752753 w 2852413"/>
              <a:gd name="connsiteY51" fmla="*/ 416689 h 2118167"/>
              <a:gd name="connsiteX52" fmla="*/ 718029 w 2852413"/>
              <a:gd name="connsiteY52" fmla="*/ 439838 h 2118167"/>
              <a:gd name="connsiteX53" fmla="*/ 648581 w 2852413"/>
              <a:gd name="connsiteY53" fmla="*/ 520861 h 2118167"/>
              <a:gd name="connsiteX54" fmla="*/ 613857 w 2852413"/>
              <a:gd name="connsiteY54" fmla="*/ 544010 h 2118167"/>
              <a:gd name="connsiteX55" fmla="*/ 544409 w 2852413"/>
              <a:gd name="connsiteY55" fmla="*/ 648182 h 2118167"/>
              <a:gd name="connsiteX56" fmla="*/ 521260 w 2852413"/>
              <a:gd name="connsiteY56" fmla="*/ 682906 h 2118167"/>
              <a:gd name="connsiteX57" fmla="*/ 474961 w 2852413"/>
              <a:gd name="connsiteY57" fmla="*/ 775504 h 2118167"/>
              <a:gd name="connsiteX58" fmla="*/ 451812 w 2852413"/>
              <a:gd name="connsiteY58" fmla="*/ 821803 h 2118167"/>
              <a:gd name="connsiteX59" fmla="*/ 417088 w 2852413"/>
              <a:gd name="connsiteY59" fmla="*/ 914400 h 2118167"/>
              <a:gd name="connsiteX60" fmla="*/ 393938 w 2852413"/>
              <a:gd name="connsiteY60" fmla="*/ 937549 h 2118167"/>
              <a:gd name="connsiteX61" fmla="*/ 382363 w 2852413"/>
              <a:gd name="connsiteY61" fmla="*/ 983848 h 2118167"/>
              <a:gd name="connsiteX62" fmla="*/ 359214 w 2852413"/>
              <a:gd name="connsiteY62" fmla="*/ 1006998 h 2118167"/>
              <a:gd name="connsiteX63" fmla="*/ 324490 w 2852413"/>
              <a:gd name="connsiteY63" fmla="*/ 1064871 h 2118167"/>
              <a:gd name="connsiteX64" fmla="*/ 278191 w 2852413"/>
              <a:gd name="connsiteY64" fmla="*/ 1157468 h 2118167"/>
              <a:gd name="connsiteX65" fmla="*/ 266617 w 2852413"/>
              <a:gd name="connsiteY65" fmla="*/ 1203767 h 2118167"/>
              <a:gd name="connsiteX66" fmla="*/ 243467 w 2852413"/>
              <a:gd name="connsiteY66" fmla="*/ 1226917 h 2118167"/>
              <a:gd name="connsiteX67" fmla="*/ 231893 w 2852413"/>
              <a:gd name="connsiteY67" fmla="*/ 1284790 h 2118167"/>
              <a:gd name="connsiteX68" fmla="*/ 220318 w 2852413"/>
              <a:gd name="connsiteY68" fmla="*/ 1319514 h 2118167"/>
              <a:gd name="connsiteX69" fmla="*/ 197169 w 2852413"/>
              <a:gd name="connsiteY69" fmla="*/ 1365813 h 2118167"/>
              <a:gd name="connsiteX70" fmla="*/ 150870 w 2852413"/>
              <a:gd name="connsiteY70" fmla="*/ 1435261 h 2118167"/>
              <a:gd name="connsiteX71" fmla="*/ 139295 w 2852413"/>
              <a:gd name="connsiteY71" fmla="*/ 1469985 h 2118167"/>
              <a:gd name="connsiteX72" fmla="*/ 92996 w 2852413"/>
              <a:gd name="connsiteY72" fmla="*/ 1527858 h 2118167"/>
              <a:gd name="connsiteX73" fmla="*/ 69847 w 2852413"/>
              <a:gd name="connsiteY73" fmla="*/ 1597306 h 2118167"/>
              <a:gd name="connsiteX74" fmla="*/ 35123 w 2852413"/>
              <a:gd name="connsiteY74" fmla="*/ 1666754 h 2118167"/>
              <a:gd name="connsiteX75" fmla="*/ 11974 w 2852413"/>
              <a:gd name="connsiteY75" fmla="*/ 1759352 h 2118167"/>
              <a:gd name="connsiteX76" fmla="*/ 46698 w 2852413"/>
              <a:gd name="connsiteY76" fmla="*/ 1932972 h 2118167"/>
              <a:gd name="connsiteX77" fmla="*/ 81422 w 2852413"/>
              <a:gd name="connsiteY77" fmla="*/ 1956122 h 2118167"/>
              <a:gd name="connsiteX78" fmla="*/ 104571 w 2852413"/>
              <a:gd name="connsiteY78" fmla="*/ 1990846 h 2118167"/>
              <a:gd name="connsiteX79" fmla="*/ 116146 w 2852413"/>
              <a:gd name="connsiteY79" fmla="*/ 2037144 h 211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852413" h="2118167">
                <a:moveTo>
                  <a:pt x="116146" y="2037144"/>
                </a:moveTo>
                <a:lnTo>
                  <a:pt x="116146" y="2037144"/>
                </a:lnTo>
                <a:cubicBezTo>
                  <a:pt x="593321" y="2012031"/>
                  <a:pt x="404836" y="2017122"/>
                  <a:pt x="1215741" y="2037144"/>
                </a:cubicBezTo>
                <a:cubicBezTo>
                  <a:pt x="1235408" y="2037630"/>
                  <a:pt x="1254170" y="2045727"/>
                  <a:pt x="1273614" y="2048719"/>
                </a:cubicBezTo>
                <a:cubicBezTo>
                  <a:pt x="1304358" y="2053449"/>
                  <a:pt x="1335379" y="2056183"/>
                  <a:pt x="1366212" y="2060294"/>
                </a:cubicBezTo>
                <a:cubicBezTo>
                  <a:pt x="1519722" y="2080762"/>
                  <a:pt x="1371618" y="2064306"/>
                  <a:pt x="1562981" y="2083443"/>
                </a:cubicBezTo>
                <a:cubicBezTo>
                  <a:pt x="1603196" y="2093497"/>
                  <a:pt x="1636152" y="2103044"/>
                  <a:pt x="1678728" y="2106592"/>
                </a:cubicBezTo>
                <a:cubicBezTo>
                  <a:pt x="1748043" y="2112368"/>
                  <a:pt x="1817624" y="2114309"/>
                  <a:pt x="1887072" y="2118167"/>
                </a:cubicBezTo>
                <a:cubicBezTo>
                  <a:pt x="2045259" y="2114309"/>
                  <a:pt x="2203563" y="2113777"/>
                  <a:pt x="2361634" y="2106592"/>
                </a:cubicBezTo>
                <a:cubicBezTo>
                  <a:pt x="2373822" y="2106038"/>
                  <a:pt x="2385693" y="2100943"/>
                  <a:pt x="2396358" y="2095018"/>
                </a:cubicBezTo>
                <a:cubicBezTo>
                  <a:pt x="2468874" y="2054732"/>
                  <a:pt x="2474577" y="2039949"/>
                  <a:pt x="2535255" y="1979271"/>
                </a:cubicBezTo>
                <a:cubicBezTo>
                  <a:pt x="2576878" y="1937648"/>
                  <a:pt x="2622112" y="1889543"/>
                  <a:pt x="2674151" y="1863524"/>
                </a:cubicBezTo>
                <a:lnTo>
                  <a:pt x="2720450" y="1840375"/>
                </a:lnTo>
                <a:cubicBezTo>
                  <a:pt x="2786773" y="1774051"/>
                  <a:pt x="2772945" y="1803078"/>
                  <a:pt x="2801472" y="1724628"/>
                </a:cubicBezTo>
                <a:cubicBezTo>
                  <a:pt x="2809811" y="1701696"/>
                  <a:pt x="2824622" y="1655180"/>
                  <a:pt x="2824622" y="1655180"/>
                </a:cubicBezTo>
                <a:cubicBezTo>
                  <a:pt x="2839122" y="1539176"/>
                  <a:pt x="2852413" y="1476984"/>
                  <a:pt x="2824622" y="1342663"/>
                </a:cubicBezTo>
                <a:cubicBezTo>
                  <a:pt x="2815882" y="1300421"/>
                  <a:pt x="2782768" y="1266968"/>
                  <a:pt x="2766748" y="1226917"/>
                </a:cubicBezTo>
                <a:cubicBezTo>
                  <a:pt x="2751315" y="1188335"/>
                  <a:pt x="2743501" y="1145745"/>
                  <a:pt x="2720450" y="1111170"/>
                </a:cubicBezTo>
                <a:cubicBezTo>
                  <a:pt x="2712733" y="1099595"/>
                  <a:pt x="2703521" y="1088888"/>
                  <a:pt x="2697300" y="1076446"/>
                </a:cubicBezTo>
                <a:cubicBezTo>
                  <a:pt x="2691844" y="1065533"/>
                  <a:pt x="2691650" y="1052387"/>
                  <a:pt x="2685725" y="1041722"/>
                </a:cubicBezTo>
                <a:cubicBezTo>
                  <a:pt x="2655743" y="987753"/>
                  <a:pt x="2637388" y="972668"/>
                  <a:pt x="2604703" y="925975"/>
                </a:cubicBezTo>
                <a:cubicBezTo>
                  <a:pt x="2588748" y="903182"/>
                  <a:pt x="2575097" y="878785"/>
                  <a:pt x="2558404" y="856527"/>
                </a:cubicBezTo>
                <a:cubicBezTo>
                  <a:pt x="2546829" y="841094"/>
                  <a:pt x="2533904" y="826587"/>
                  <a:pt x="2523680" y="810228"/>
                </a:cubicBezTo>
                <a:cubicBezTo>
                  <a:pt x="2514535" y="795596"/>
                  <a:pt x="2509676" y="778561"/>
                  <a:pt x="2500531" y="763929"/>
                </a:cubicBezTo>
                <a:cubicBezTo>
                  <a:pt x="2468508" y="712692"/>
                  <a:pt x="2428728" y="680552"/>
                  <a:pt x="2384784" y="636608"/>
                </a:cubicBezTo>
                <a:cubicBezTo>
                  <a:pt x="2377067" y="628891"/>
                  <a:pt x="2370992" y="619073"/>
                  <a:pt x="2361634" y="613458"/>
                </a:cubicBezTo>
                <a:cubicBezTo>
                  <a:pt x="2342343" y="601883"/>
                  <a:pt x="2322191" y="591635"/>
                  <a:pt x="2303761" y="578734"/>
                </a:cubicBezTo>
                <a:cubicBezTo>
                  <a:pt x="2172219" y="486655"/>
                  <a:pt x="2292135" y="567117"/>
                  <a:pt x="2222738" y="509286"/>
                </a:cubicBezTo>
                <a:cubicBezTo>
                  <a:pt x="2076805" y="387676"/>
                  <a:pt x="2270461" y="551642"/>
                  <a:pt x="2130141" y="451413"/>
                </a:cubicBezTo>
                <a:cubicBezTo>
                  <a:pt x="2116821" y="441899"/>
                  <a:pt x="2107845" y="427342"/>
                  <a:pt x="2095417" y="416689"/>
                </a:cubicBezTo>
                <a:cubicBezTo>
                  <a:pt x="2040669" y="369762"/>
                  <a:pt x="2063236" y="395447"/>
                  <a:pt x="2014394" y="358815"/>
                </a:cubicBezTo>
                <a:cubicBezTo>
                  <a:pt x="1828582" y="219457"/>
                  <a:pt x="2050291" y="384872"/>
                  <a:pt x="1921796" y="277792"/>
                </a:cubicBezTo>
                <a:cubicBezTo>
                  <a:pt x="1911109" y="268886"/>
                  <a:pt x="1897759" y="263549"/>
                  <a:pt x="1887072" y="254643"/>
                </a:cubicBezTo>
                <a:cubicBezTo>
                  <a:pt x="1874497" y="244164"/>
                  <a:pt x="1864923" y="230398"/>
                  <a:pt x="1852348" y="219919"/>
                </a:cubicBezTo>
                <a:cubicBezTo>
                  <a:pt x="1818554" y="191757"/>
                  <a:pt x="1783044" y="165718"/>
                  <a:pt x="1748176" y="138896"/>
                </a:cubicBezTo>
                <a:cubicBezTo>
                  <a:pt x="1694590" y="97676"/>
                  <a:pt x="1718614" y="109751"/>
                  <a:pt x="1667153" y="92598"/>
                </a:cubicBezTo>
                <a:cubicBezTo>
                  <a:pt x="1655578" y="84881"/>
                  <a:pt x="1643749" y="77534"/>
                  <a:pt x="1632429" y="69448"/>
                </a:cubicBezTo>
                <a:cubicBezTo>
                  <a:pt x="1616731" y="58235"/>
                  <a:pt x="1603385" y="43351"/>
                  <a:pt x="1586131" y="34724"/>
                </a:cubicBezTo>
                <a:cubicBezTo>
                  <a:pt x="1564305" y="23811"/>
                  <a:pt x="1539832" y="19291"/>
                  <a:pt x="1516682" y="11575"/>
                </a:cubicBezTo>
                <a:lnTo>
                  <a:pt x="1481958" y="0"/>
                </a:lnTo>
                <a:cubicBezTo>
                  <a:pt x="1431801" y="3858"/>
                  <a:pt x="1381404" y="5336"/>
                  <a:pt x="1331488" y="11575"/>
                </a:cubicBezTo>
                <a:cubicBezTo>
                  <a:pt x="1292691" y="16425"/>
                  <a:pt x="1296511" y="29063"/>
                  <a:pt x="1262039" y="46299"/>
                </a:cubicBezTo>
                <a:cubicBezTo>
                  <a:pt x="1251126" y="51755"/>
                  <a:pt x="1238890" y="54015"/>
                  <a:pt x="1227315" y="57873"/>
                </a:cubicBezTo>
                <a:cubicBezTo>
                  <a:pt x="1215740" y="65590"/>
                  <a:pt x="1203720" y="72676"/>
                  <a:pt x="1192591" y="81023"/>
                </a:cubicBezTo>
                <a:cubicBezTo>
                  <a:pt x="1157399" y="107418"/>
                  <a:pt x="1131096" y="151377"/>
                  <a:pt x="1088419" y="162046"/>
                </a:cubicBezTo>
                <a:lnTo>
                  <a:pt x="1042120" y="173620"/>
                </a:lnTo>
                <a:lnTo>
                  <a:pt x="972672" y="219919"/>
                </a:lnTo>
                <a:cubicBezTo>
                  <a:pt x="961097" y="227635"/>
                  <a:pt x="947784" y="233231"/>
                  <a:pt x="937948" y="243068"/>
                </a:cubicBezTo>
                <a:cubicBezTo>
                  <a:pt x="930232" y="250785"/>
                  <a:pt x="923320" y="259401"/>
                  <a:pt x="914799" y="266218"/>
                </a:cubicBezTo>
                <a:cubicBezTo>
                  <a:pt x="903936" y="274908"/>
                  <a:pt x="890544" y="280207"/>
                  <a:pt x="880075" y="289367"/>
                </a:cubicBezTo>
                <a:lnTo>
                  <a:pt x="787477" y="381965"/>
                </a:lnTo>
                <a:cubicBezTo>
                  <a:pt x="775902" y="393540"/>
                  <a:pt x="766373" y="407609"/>
                  <a:pt x="752753" y="416689"/>
                </a:cubicBezTo>
                <a:lnTo>
                  <a:pt x="718029" y="439838"/>
                </a:lnTo>
                <a:cubicBezTo>
                  <a:pt x="692483" y="473899"/>
                  <a:pt x="680824" y="493992"/>
                  <a:pt x="648581" y="520861"/>
                </a:cubicBezTo>
                <a:cubicBezTo>
                  <a:pt x="637894" y="529767"/>
                  <a:pt x="625432" y="536294"/>
                  <a:pt x="613857" y="544010"/>
                </a:cubicBezTo>
                <a:lnTo>
                  <a:pt x="544409" y="648182"/>
                </a:lnTo>
                <a:cubicBezTo>
                  <a:pt x="536693" y="659757"/>
                  <a:pt x="527481" y="670464"/>
                  <a:pt x="521260" y="682906"/>
                </a:cubicBezTo>
                <a:lnTo>
                  <a:pt x="474961" y="775504"/>
                </a:lnTo>
                <a:cubicBezTo>
                  <a:pt x="467245" y="790937"/>
                  <a:pt x="457269" y="805434"/>
                  <a:pt x="451812" y="821803"/>
                </a:cubicBezTo>
                <a:cubicBezTo>
                  <a:pt x="443420" y="846977"/>
                  <a:pt x="428158" y="895027"/>
                  <a:pt x="417088" y="914400"/>
                </a:cubicBezTo>
                <a:cubicBezTo>
                  <a:pt x="411674" y="923875"/>
                  <a:pt x="401655" y="929833"/>
                  <a:pt x="393938" y="937549"/>
                </a:cubicBezTo>
                <a:cubicBezTo>
                  <a:pt x="390080" y="952982"/>
                  <a:pt x="389477" y="969619"/>
                  <a:pt x="382363" y="983848"/>
                </a:cubicBezTo>
                <a:cubicBezTo>
                  <a:pt x="377483" y="993609"/>
                  <a:pt x="365557" y="998118"/>
                  <a:pt x="359214" y="1006998"/>
                </a:cubicBezTo>
                <a:cubicBezTo>
                  <a:pt x="346138" y="1025305"/>
                  <a:pt x="335156" y="1045063"/>
                  <a:pt x="324490" y="1064871"/>
                </a:cubicBezTo>
                <a:cubicBezTo>
                  <a:pt x="308129" y="1095255"/>
                  <a:pt x="278191" y="1157468"/>
                  <a:pt x="278191" y="1157468"/>
                </a:cubicBezTo>
                <a:cubicBezTo>
                  <a:pt x="274333" y="1172901"/>
                  <a:pt x="273731" y="1189538"/>
                  <a:pt x="266617" y="1203767"/>
                </a:cubicBezTo>
                <a:cubicBezTo>
                  <a:pt x="261737" y="1213528"/>
                  <a:pt x="247766" y="1216886"/>
                  <a:pt x="243467" y="1226917"/>
                </a:cubicBezTo>
                <a:cubicBezTo>
                  <a:pt x="235717" y="1244999"/>
                  <a:pt x="236664" y="1265704"/>
                  <a:pt x="231893" y="1284790"/>
                </a:cubicBezTo>
                <a:cubicBezTo>
                  <a:pt x="228934" y="1296627"/>
                  <a:pt x="225124" y="1308300"/>
                  <a:pt x="220318" y="1319514"/>
                </a:cubicBezTo>
                <a:cubicBezTo>
                  <a:pt x="213521" y="1335373"/>
                  <a:pt x="206046" y="1351017"/>
                  <a:pt x="197169" y="1365813"/>
                </a:cubicBezTo>
                <a:cubicBezTo>
                  <a:pt x="182855" y="1389670"/>
                  <a:pt x="159668" y="1408867"/>
                  <a:pt x="150870" y="1435261"/>
                </a:cubicBezTo>
                <a:cubicBezTo>
                  <a:pt x="147012" y="1446836"/>
                  <a:pt x="144751" y="1459072"/>
                  <a:pt x="139295" y="1469985"/>
                </a:cubicBezTo>
                <a:cubicBezTo>
                  <a:pt x="124693" y="1499190"/>
                  <a:pt x="114530" y="1506325"/>
                  <a:pt x="92996" y="1527858"/>
                </a:cubicBezTo>
                <a:cubicBezTo>
                  <a:pt x="85280" y="1551007"/>
                  <a:pt x="83382" y="1577003"/>
                  <a:pt x="69847" y="1597306"/>
                </a:cubicBezTo>
                <a:cubicBezTo>
                  <a:pt x="45535" y="1633774"/>
                  <a:pt x="46181" y="1626207"/>
                  <a:pt x="35123" y="1666754"/>
                </a:cubicBezTo>
                <a:cubicBezTo>
                  <a:pt x="26752" y="1697449"/>
                  <a:pt x="11974" y="1759352"/>
                  <a:pt x="11974" y="1759352"/>
                </a:cubicBezTo>
                <a:cubicBezTo>
                  <a:pt x="17278" y="1823001"/>
                  <a:pt x="0" y="1886274"/>
                  <a:pt x="46698" y="1932972"/>
                </a:cubicBezTo>
                <a:cubicBezTo>
                  <a:pt x="56535" y="1942809"/>
                  <a:pt x="69847" y="1948405"/>
                  <a:pt x="81422" y="1956122"/>
                </a:cubicBezTo>
                <a:cubicBezTo>
                  <a:pt x="89138" y="1967697"/>
                  <a:pt x="94734" y="1981009"/>
                  <a:pt x="104571" y="1990846"/>
                </a:cubicBezTo>
                <a:cubicBezTo>
                  <a:pt x="114408" y="2000683"/>
                  <a:pt x="114217" y="2029428"/>
                  <a:pt x="116146" y="203714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Снежный сугроб </a:t>
            </a:r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>
            <a:off x="7286644" y="1285860"/>
            <a:ext cx="7143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3536149" y="5107793"/>
            <a:ext cx="2428892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714876" y="3929066"/>
            <a:ext cx="3500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0800000">
            <a:off x="1428728" y="6357958"/>
            <a:ext cx="33575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643834" y="1643050"/>
            <a:ext cx="1357322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8179619" y="3107529"/>
            <a:ext cx="857256" cy="7858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8822561" y="2750339"/>
            <a:ext cx="642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Дуга 76"/>
          <p:cNvSpPr/>
          <p:nvPr/>
        </p:nvSpPr>
        <p:spPr>
          <a:xfrm rot="11126808">
            <a:off x="3130381" y="2421866"/>
            <a:ext cx="2377366" cy="1540722"/>
          </a:xfrm>
          <a:prstGeom prst="arc">
            <a:avLst>
              <a:gd name="adj1" fmla="val 14236020"/>
              <a:gd name="adj2" fmla="val 1417666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rot="5400000">
            <a:off x="8858248" y="2714620"/>
            <a:ext cx="5715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072066" y="3929066"/>
            <a:ext cx="230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Дорожки для ходьбы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000264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7030A0"/>
                </a:solidFill>
              </a:rPr>
              <a:t>2 этап проекта практический: </a:t>
            </a:r>
            <a:br>
              <a:rPr lang="ru-RU" sz="3200" b="1" i="1" dirty="0" smtClean="0">
                <a:solidFill>
                  <a:srgbClr val="7030A0"/>
                </a:solidFill>
              </a:rPr>
            </a:br>
            <a:r>
              <a:rPr lang="ru-RU" sz="3200" b="1" i="1" dirty="0" smtClean="0">
                <a:solidFill>
                  <a:srgbClr val="7030A0"/>
                </a:solidFill>
              </a:rPr>
              <a:t>-Действия с бытовыми предметами-орудиями </a:t>
            </a:r>
            <a:r>
              <a:rPr lang="ru-RU" sz="3200" i="1" dirty="0" smtClean="0">
                <a:solidFill>
                  <a:srgbClr val="7030A0"/>
                </a:solidFill>
              </a:rPr>
              <a:t>- </a:t>
            </a:r>
            <a:r>
              <a:rPr lang="ru-RU" sz="3200" dirty="0" smtClean="0">
                <a:solidFill>
                  <a:srgbClr val="7030A0"/>
                </a:solidFill>
              </a:rPr>
              <a:t>сгребание снега лопатами и украшение построек тканью 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1267" name="Picture 3" descr="F:\фотки зимних построек\DSCN3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214282" y="2071678"/>
            <a:ext cx="2715219" cy="2175663"/>
          </a:xfrm>
          <a:prstGeom prst="rect">
            <a:avLst/>
          </a:prstGeom>
          <a:noFill/>
        </p:spPr>
      </p:pic>
      <p:pic>
        <p:nvPicPr>
          <p:cNvPr id="11268" name="Picture 4" descr="F:\фотки зимних построек\DSCN3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000240"/>
            <a:ext cx="2857520" cy="2065675"/>
          </a:xfrm>
          <a:prstGeom prst="rect">
            <a:avLst/>
          </a:prstGeom>
          <a:noFill/>
        </p:spPr>
      </p:pic>
      <p:pic>
        <p:nvPicPr>
          <p:cNvPr id="15" name="Рисунок 14" descr="F:\фотки зимних построек\DSCN34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000240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фотки зимних построек\DSCN34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3333773" cy="2500330"/>
          </a:xfrm>
          <a:prstGeom prst="rect">
            <a:avLst/>
          </a:prstGeom>
          <a:noFill/>
        </p:spPr>
      </p:pic>
      <p:pic>
        <p:nvPicPr>
          <p:cNvPr id="8" name="Рисунок 7" descr="F:\фотки зимних построек\DSCN345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4071942"/>
            <a:ext cx="3500462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295192040_EDEEE2EEE3EEE4EDFFFF20F0EEE7EFE8F1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1807"/>
            <a:ext cx="9144000" cy="7359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8992" y="214290"/>
            <a:ext cx="2287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rgbClr val="7030A0"/>
                </a:solidFill>
              </a:rPr>
              <a:t>Экспериментирование</a:t>
            </a:r>
            <a:r>
              <a:rPr lang="ru-RU" sz="3200" dirty="0" smtClean="0">
                <a:solidFill>
                  <a:srgbClr val="7030A0"/>
                </a:solidFill>
              </a:rPr>
              <a:t> - зависимость состояния воды от температуры.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Нам все зоны хороши, коль есть занятия для души! </a:t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F:\фотки зимних построек\DSCN34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3724300" cy="3286148"/>
          </a:xfrm>
          <a:prstGeom prst="rect">
            <a:avLst/>
          </a:prstGeom>
          <a:noFill/>
        </p:spPr>
      </p:pic>
      <p:pic>
        <p:nvPicPr>
          <p:cNvPr id="2051" name="Picture 3" descr="F:\фотки зимних построек\DSCN34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3588087" cy="300672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r="7237"/>
          <a:stretch>
            <a:fillRect/>
          </a:stretch>
        </p:blipFill>
        <p:spPr bwMode="auto">
          <a:xfrm>
            <a:off x="4643438" y="414335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071942"/>
            <a:ext cx="335758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120203" y="-4643494"/>
            <a:ext cx="28572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558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</vt:lpstr>
      <vt:lpstr>  </vt:lpstr>
      <vt:lpstr>Слайд 3</vt:lpstr>
      <vt:lpstr>Слайд 4</vt:lpstr>
      <vt:lpstr>Слайд 5</vt:lpstr>
      <vt:lpstr>Этапы реализации проекта: 1 Этап проекта: теоретический     Подготовительный этап:    Рассматривание иллюстраций с изображением фигур из снега .   Чтение потешек : «Шапка и шубка», «Пошел котик по дорожке» , «Мыши водят хоровод», «Игла», «сорока- белобока», «Баиньки -  баиньки». </vt:lpstr>
      <vt:lpstr>                       План  постройки ледяных фигур «Курочка Ряба» </vt:lpstr>
      <vt:lpstr>2 этап проекта практический:  -Действия с бытовыми предметами-орудиями - сгребание снега лопатами и украшение построек тканью  </vt:lpstr>
      <vt:lpstr>Экспериментирование - зависимость состояния воды от температуры. Нам все зоны хороши, коль есть занятия для души!  </vt:lpstr>
      <vt:lpstr>Двигательная активность - подвижные игры и Совместные игры - игровые действия на прогулке.  «Вышла курочка гулять ребят на горке покатать. Наша горка небольшая только скользкая такая, я на горку поднимусь, на ледянке прокачусь.» </vt:lpstr>
      <vt:lpstr>3этап заключительный: -Театрализованные игры, насыщенная двигательная активность во время прогулки, эмоционально-положительный настрой</vt:lpstr>
      <vt:lpstr>     Поощрение родителей,  принявших участие в реализации проекта озорнина Татьяна Александровна, Гусев Дмитрий Николаевич,  Шестаков Алексей Михайлович, третьякова Татьяна Сергеевна,  Озорнина Кристина Сергеевна, Пацукевич Сергей Юрьевич    </vt:lpstr>
      <vt:lpstr>Слайд 13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Бюджетное Учреждение детский сад «Буратино»</dc:title>
  <dc:creator>User</dc:creator>
  <cp:lastModifiedBy>Admin</cp:lastModifiedBy>
  <cp:revision>184</cp:revision>
  <dcterms:created xsi:type="dcterms:W3CDTF">2013-12-28T12:28:02Z</dcterms:created>
  <dcterms:modified xsi:type="dcterms:W3CDTF">2021-03-09T10:00:30Z</dcterms:modified>
</cp:coreProperties>
</file>