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60" r:id="rId5"/>
    <p:sldId id="259" r:id="rId6"/>
    <p:sldId id="262" r:id="rId7"/>
    <p:sldId id="261" r:id="rId8"/>
    <p:sldId id="263" r:id="rId9"/>
    <p:sldId id="264" r:id="rId10"/>
    <p:sldId id="265" r:id="rId11"/>
    <p:sldId id="266" r:id="rId12"/>
    <p:sldId id="268" r:id="rId13"/>
    <p:sldId id="267" r:id="rId14"/>
    <p:sldId id="270" r:id="rId15"/>
    <p:sldId id="272" r:id="rId16"/>
    <p:sldId id="274" r:id="rId17"/>
    <p:sldId id="273" r:id="rId18"/>
    <p:sldId id="275" r:id="rId19"/>
    <p:sldId id="276" r:id="rId20"/>
    <p:sldId id="277" r:id="rId21"/>
    <p:sldId id="278" r:id="rId22"/>
    <p:sldId id="271" r:id="rId23"/>
    <p:sldId id="26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7101" autoAdjust="0"/>
  </p:normalViewPr>
  <p:slideViewPr>
    <p:cSldViewPr>
      <p:cViewPr varScale="1">
        <p:scale>
          <a:sx n="89" d="100"/>
          <a:sy n="89" d="100"/>
        </p:scale>
        <p:origin x="-10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56682E-0C49-4026-A09F-B39F03E97AED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5DB4E-A7F0-40EB-ABF5-B9C41448E8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5DB4E-A7F0-40EB-ABF5-B9C41448E85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5DB4E-A7F0-40EB-ABF5-B9C41448E85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5DB4E-A7F0-40EB-ABF5-B9C41448E85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5DB4E-A7F0-40EB-ABF5-B9C41448E85A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5DB4E-A7F0-40EB-ABF5-B9C41448E85A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5DB4E-A7F0-40EB-ABF5-B9C41448E85A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Радужная клумба около светофора.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5DB4E-A7F0-40EB-ABF5-B9C41448E85A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5DB4E-A7F0-40EB-ABF5-B9C41448E85A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Актуальность: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Природа – это самая лучшая из книг,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Написанная на особом языке,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этот язык надо изучать.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Н. Г. Гарин-Михайловский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самого рождения ребёнок является первооткрывателем, исследователем того мира, который его окружает. Он усваивает всё прочно и надолго, когда слышит, видит и делает сам.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Ребёнок стремится к активной деятельности, важно не дать этому стремлению угаснуть, способствовать его дальнейшему развитию. Чем полнее и разнообразнее детская деятельность, тем успешнее идёт развитие ребёнка, реализуются первые творческие способности.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поэтому реализация проекта «Мы садоводы – огородники» актуальна, так как огород и цветник на участке группы «Рябинка» оказывают влияние на формирование элементарных экологических представлений у детей.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Огород и цветник в детском саду – это ещё и возможность видеть результаты своей работы. Совместный труд взрослых и детей на огороде и цветнике даёт возможность научиться ответственности, способствует формированию трудовых навыков, передаётся опыт, и объединяет  детский коллектив, труд на свежем воздухе способствует сохранению и укреплению здоровья ребят.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5DB4E-A7F0-40EB-ABF5-B9C41448E85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5DB4E-A7F0-40EB-ABF5-B9C41448E85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a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Задачи:</a:t>
            </a:r>
            <a:r>
              <a:rPr lang="ba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Образовательные: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ba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Прививать любовь к родной природе, формировать к ней бережное отношение;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ba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Познакомить детей с правилами поведения нав огроде, цветнике. уточнить экологические запреты;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ba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Учить сравнивать, анализировать, устанавливать простейшие, причинно - следственные связи, делать обобщения, классифицировать по двум основаниям.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ba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Учить, правильно сеять, сажать растения.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Учить, правильно ухаживать за растениями (полоть, поливать)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Закреплять и расширять знания детей о растениях сада и огорода;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Дать наглядное представление детям о необходимости света, тепла, влаги, почвы для роста растений.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Ф</a:t>
            </a:r>
            <a:r>
              <a:rPr lang="ba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ормировать навыков экологически грамотного, нравственного поведения в природе.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5DB4E-A7F0-40EB-ABF5-B9C41448E85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5DB4E-A7F0-40EB-ABF5-B9C41448E85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Методы и приёмы: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Словесный, наглядный, игровой, практический, наблюдение, экспериментирование, трудовой.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Формы работы: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Опыты - наблюдения: «Строение растений», «Размножение, рост, развитие растений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»,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«Условия всхожести семян».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Эксперимент - наблюдение за ростом и развитием овощных культур, цветов.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НОД;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Наблюдения.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Дидактические игры.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Подвижные игры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Трудовая деятельность (прополка, полив, рыхление).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Чтение произведений.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Инсценировка по стихотворению «Овощи»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5DB4E-A7F0-40EB-ABF5-B9C41448E85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5DB4E-A7F0-40EB-ABF5-B9C41448E85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5DB4E-A7F0-40EB-ABF5-B9C41448E85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5DB4E-A7F0-40EB-ABF5-B9C41448E85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73E9-E8B7-4A52-8247-55B331811A34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6BC2-949F-40F0-9EDD-DA0CA930BA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73E9-E8B7-4A52-8247-55B331811A34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6BC2-949F-40F0-9EDD-DA0CA930BA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73E9-E8B7-4A52-8247-55B331811A34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6BC2-949F-40F0-9EDD-DA0CA930BA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73E9-E8B7-4A52-8247-55B331811A34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6BC2-949F-40F0-9EDD-DA0CA930BA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73E9-E8B7-4A52-8247-55B331811A34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6BC2-949F-40F0-9EDD-DA0CA930BA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73E9-E8B7-4A52-8247-55B331811A34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6BC2-949F-40F0-9EDD-DA0CA930BA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73E9-E8B7-4A52-8247-55B331811A34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6BC2-949F-40F0-9EDD-DA0CA930BA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73E9-E8B7-4A52-8247-55B331811A34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6BC2-949F-40F0-9EDD-DA0CA930BA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73E9-E8B7-4A52-8247-55B331811A34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6BC2-949F-40F0-9EDD-DA0CA930BA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73E9-E8B7-4A52-8247-55B331811A34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6BC2-949F-40F0-9EDD-DA0CA930BA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73E9-E8B7-4A52-8247-55B331811A34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6BC2-949F-40F0-9EDD-DA0CA930BA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773E9-E8B7-4A52-8247-55B331811A34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D6BC2-949F-40F0-9EDD-DA0CA930BA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Сергей\Pictures\i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714480" y="285728"/>
            <a:ext cx="607223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Суксунский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детский сад Улыбка»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 по экологии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«Мы садоводы - огородники»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подготовительной группы «Рябинка»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500298" y="2000240"/>
            <a:ext cx="550072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>
              <a:solidFill>
                <a:srgbClr val="333333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Воспитатели: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Максимова Алевтина Георгиевна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высшая квалификационная категория,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Коробкина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Алевтина Германовна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первая квалификационная категория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апрель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сентябрь 2019</a:t>
            </a:r>
            <a:r>
              <a:rPr lang="ru-RU" dirty="0"/>
              <a:t>г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Сергей\Pictures\s120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0034" y="285728"/>
            <a:ext cx="850112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3" descr="C:\Users\Сергей\Desktop\фото экология\DSCN057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571480"/>
            <a:ext cx="3333773" cy="250033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2910" y="214290"/>
            <a:ext cx="2714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«Огород на окне»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4" descr="C:\Users\Сергей\Desktop\фото экология\DSCN057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7" y="428604"/>
            <a:ext cx="3486157" cy="2614618"/>
          </a:xfrm>
          <a:prstGeom prst="rect">
            <a:avLst/>
          </a:prstGeom>
          <a:noFill/>
        </p:spPr>
      </p:pic>
      <p:pic>
        <p:nvPicPr>
          <p:cNvPr id="22533" name="Picture 5" descr="C:\Users\Сергей\Desktop\фото экология\DSCN057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3214686"/>
            <a:ext cx="2819403" cy="2114552"/>
          </a:xfrm>
          <a:prstGeom prst="rect">
            <a:avLst/>
          </a:prstGeom>
          <a:noFill/>
        </p:spPr>
      </p:pic>
      <p:pic>
        <p:nvPicPr>
          <p:cNvPr id="22534" name="Picture 6" descr="C:\Users\Сергей\Desktop\фото экология\DSCN057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84" y="3786190"/>
            <a:ext cx="2914653" cy="2185990"/>
          </a:xfrm>
          <a:prstGeom prst="rect">
            <a:avLst/>
          </a:prstGeom>
          <a:noFill/>
        </p:spPr>
      </p:pic>
      <p:pic>
        <p:nvPicPr>
          <p:cNvPr id="22535" name="Picture 7" descr="C:\Users\Сергей\Desktop\фото экология\DSCN058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44" y="642918"/>
            <a:ext cx="3105155" cy="2328866"/>
          </a:xfrm>
          <a:prstGeom prst="rect">
            <a:avLst/>
          </a:prstGeom>
          <a:noFill/>
        </p:spPr>
      </p:pic>
      <p:pic>
        <p:nvPicPr>
          <p:cNvPr id="1026" name="Picture 2" descr="C:\Users\Сергей\Desktop\фото экология\DSCN057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3571876"/>
            <a:ext cx="2724152" cy="20431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Сергей\Pictures\863149_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C:\Users\Сергей\Desktop\фото экология\DSCN058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500174"/>
            <a:ext cx="3429024" cy="257176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57224" y="785795"/>
            <a:ext cx="70723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Ярмарка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продажа 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Садово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ягодные культуры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3" descr="C:\Users\Сергей\Desktop\фото экология\DSCN05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1428736"/>
            <a:ext cx="3105155" cy="2328866"/>
          </a:xfrm>
          <a:prstGeom prst="rect">
            <a:avLst/>
          </a:prstGeom>
          <a:noFill/>
        </p:spPr>
      </p:pic>
      <p:pic>
        <p:nvPicPr>
          <p:cNvPr id="23557" name="Picture 5" descr="C:\Users\Сергей\Desktop\фото экология\DSCN058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3571876"/>
            <a:ext cx="3295656" cy="24717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Сергей\Pictures\863149_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57224" y="785795"/>
            <a:ext cx="70723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Ярмарка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продажа 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Садово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ягодные культуры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C:\Users\Сергей\Desktop\фото экология\DSCN059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571612"/>
            <a:ext cx="3790968" cy="2843226"/>
          </a:xfrm>
          <a:prstGeom prst="rect">
            <a:avLst/>
          </a:prstGeom>
          <a:noFill/>
        </p:spPr>
      </p:pic>
      <p:pic>
        <p:nvPicPr>
          <p:cNvPr id="10" name="Picture 4" descr="C:\Users\Сергей\Desktop\фото экология\DSCN058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1543024"/>
            <a:ext cx="3714776" cy="2786082"/>
          </a:xfrm>
          <a:prstGeom prst="rect">
            <a:avLst/>
          </a:prstGeom>
          <a:noFill/>
        </p:spPr>
      </p:pic>
      <p:pic>
        <p:nvPicPr>
          <p:cNvPr id="11" name="Picture 6" descr="C:\Users\Сергей\Desktop\фото экология\DSCN059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4143380"/>
            <a:ext cx="3143272" cy="23574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Сергей\Pictures\s120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142853"/>
            <a:ext cx="81439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адим дружно, все вместе </a:t>
            </a:r>
            <a:r>
              <a:rPr lang="ru-RU" sz="2000" b="1" baseline="0" dirty="0" smtClean="0">
                <a:latin typeface="Times New Roman" pitchFamily="18" charset="0"/>
                <a:cs typeface="Times New Roman" pitchFamily="18" charset="0"/>
              </a:rPr>
              <a:t>цветы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на клумбу </a:t>
            </a:r>
            <a:r>
              <a:rPr lang="ru-RU" sz="2000" b="1" baseline="0" dirty="0" smtClean="0">
                <a:latin typeface="Times New Roman" pitchFamily="18" charset="0"/>
                <a:cs typeface="Times New Roman" pitchFamily="18" charset="0"/>
              </a:rPr>
              <a:t>«У </a:t>
            </a:r>
            <a:r>
              <a:rPr lang="ru-RU" sz="2000" b="1" baseline="0" dirty="0" smtClean="0">
                <a:latin typeface="Times New Roman" pitchFamily="18" charset="0"/>
                <a:cs typeface="Times New Roman" pitchFamily="18" charset="0"/>
              </a:rPr>
              <a:t>гномика»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C:\Users\Сергей\Desktop\фото экология\фото экология\5l1fFojhza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928671"/>
            <a:ext cx="2214578" cy="2952770"/>
          </a:xfrm>
          <a:prstGeom prst="rect">
            <a:avLst/>
          </a:prstGeom>
          <a:noFill/>
        </p:spPr>
      </p:pic>
      <p:pic>
        <p:nvPicPr>
          <p:cNvPr id="25603" name="Picture 3" descr="C:\Users\Сергей\Desktop\фото экология\фото экология\9rnY4AmKVO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2357430"/>
            <a:ext cx="2571768" cy="3429024"/>
          </a:xfrm>
          <a:prstGeom prst="rect">
            <a:avLst/>
          </a:prstGeom>
          <a:noFill/>
        </p:spPr>
      </p:pic>
      <p:pic>
        <p:nvPicPr>
          <p:cNvPr id="25604" name="Picture 4" descr="C:\Users\Сергей\Desktop\фото экология\фото экология\AMyMIeZiRo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00232" y="3643314"/>
            <a:ext cx="2143140" cy="2857520"/>
          </a:xfrm>
          <a:prstGeom prst="rect">
            <a:avLst/>
          </a:prstGeom>
          <a:noFill/>
        </p:spPr>
      </p:pic>
      <p:pic>
        <p:nvPicPr>
          <p:cNvPr id="25606" name="Picture 6" descr="C:\Users\Сергей\Desktop\фото экология\фото экология\FLC0dQmXfV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7620" y="642918"/>
            <a:ext cx="2375294" cy="3167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Сергей\Pictures\s120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 descr="C:\Users\Сергей\Desktop\фото экология\фото экология\nvQJVQ4Tc7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706169">
            <a:off x="309402" y="737116"/>
            <a:ext cx="3327398" cy="2842031"/>
          </a:xfrm>
          <a:prstGeom prst="rect">
            <a:avLst/>
          </a:prstGeom>
          <a:noFill/>
        </p:spPr>
      </p:pic>
      <p:pic>
        <p:nvPicPr>
          <p:cNvPr id="5" name="Picture 5" descr="C:\Users\Сергей\Desktop\фото экология\фото экология\AO0ylbbmaB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82692">
            <a:off x="5893940" y="484634"/>
            <a:ext cx="2571748" cy="3428997"/>
          </a:xfrm>
          <a:prstGeom prst="rect">
            <a:avLst/>
          </a:prstGeom>
          <a:noFill/>
        </p:spPr>
      </p:pic>
      <p:pic>
        <p:nvPicPr>
          <p:cNvPr id="2050" name="Picture 2" descr="C:\Users\Сергей\Desktop\фото экология\DSCN063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66921" y="2846767"/>
            <a:ext cx="3690963" cy="27682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Сергей\Pictures\s120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Сергей\Desktop\фото экология\DSCN06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7" y="714356"/>
            <a:ext cx="2952771" cy="221457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857620" y="357166"/>
            <a:ext cx="3571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Трудимся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Сергей\Desktop\фото экология\DSCN064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214290"/>
            <a:ext cx="3105155" cy="2328866"/>
          </a:xfrm>
          <a:prstGeom prst="rect">
            <a:avLst/>
          </a:prstGeom>
          <a:noFill/>
        </p:spPr>
      </p:pic>
      <p:pic>
        <p:nvPicPr>
          <p:cNvPr id="3076" name="Picture 4" descr="C:\Users\Сергей\Desktop\фото экология\DSCN064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2514600"/>
            <a:ext cx="2438400" cy="1828800"/>
          </a:xfrm>
          <a:prstGeom prst="rect">
            <a:avLst/>
          </a:prstGeom>
          <a:noFill/>
        </p:spPr>
      </p:pic>
      <p:pic>
        <p:nvPicPr>
          <p:cNvPr id="3077" name="Picture 5" descr="C:\Users\Сергей\Desktop\фото экология\DSCN064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9322" y="3286124"/>
            <a:ext cx="2438400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Сергей\Pictures\s120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Сергей\Desktop\фото экология\DSCN06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642918"/>
            <a:ext cx="3429024" cy="2571768"/>
          </a:xfrm>
          <a:prstGeom prst="rect">
            <a:avLst/>
          </a:prstGeom>
          <a:noFill/>
        </p:spPr>
      </p:pic>
      <p:pic>
        <p:nvPicPr>
          <p:cNvPr id="4099" name="Picture 3" descr="C:\Users\Сергей\Desktop\фото экология\DSCN92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489313"/>
            <a:ext cx="2928958" cy="2196719"/>
          </a:xfrm>
          <a:prstGeom prst="rect">
            <a:avLst/>
          </a:prstGeom>
          <a:noFill/>
        </p:spPr>
      </p:pic>
      <p:pic>
        <p:nvPicPr>
          <p:cNvPr id="4100" name="Picture 4" descr="C:\Users\Сергей\Desktop\фото экология\DSCN92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2928934"/>
            <a:ext cx="3009904" cy="22574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Сергей\Pictures\s120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 descr="C:\Users\Сергей\Desktop\фото экология\фото экология\oJ5TQmqszfQ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648530"/>
            <a:ext cx="6500858" cy="520936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214290"/>
            <a:ext cx="57751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Радужная клумба около светофора.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Сергей\Pictures\s120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Сергей\Desktop\фото экология\DSCN92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714356"/>
            <a:ext cx="2438400" cy="1828800"/>
          </a:xfrm>
          <a:prstGeom prst="rect">
            <a:avLst/>
          </a:prstGeom>
          <a:noFill/>
        </p:spPr>
      </p:pic>
      <p:pic>
        <p:nvPicPr>
          <p:cNvPr id="5123" name="Picture 3" descr="C:\Users\Сергей\Desktop\фото экология\DSCN92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1285860"/>
            <a:ext cx="2857520" cy="2143140"/>
          </a:xfrm>
          <a:prstGeom prst="rect">
            <a:avLst/>
          </a:prstGeom>
          <a:noFill/>
        </p:spPr>
      </p:pic>
      <p:pic>
        <p:nvPicPr>
          <p:cNvPr id="5124" name="Picture 4" descr="C:\Users\Сергей\Desktop\фото экология\DSCN926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3429000"/>
            <a:ext cx="2438400" cy="1828800"/>
          </a:xfrm>
          <a:prstGeom prst="rect">
            <a:avLst/>
          </a:prstGeom>
          <a:noFill/>
        </p:spPr>
      </p:pic>
      <p:pic>
        <p:nvPicPr>
          <p:cNvPr id="5125" name="Picture 5" descr="C:\Users\Сергей\Desktop\фото экология\DSCN927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3786190"/>
            <a:ext cx="2438400" cy="18288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714744" y="428604"/>
            <a:ext cx="27860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Урожай у нас не плох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Сергей\Pictures\s120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C:\Users\Сергей\Desktop\фото экология\DSCN09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3214686"/>
            <a:ext cx="1928826" cy="2953843"/>
          </a:xfrm>
          <a:prstGeom prst="rect">
            <a:avLst/>
          </a:prstGeom>
          <a:noFill/>
        </p:spPr>
      </p:pic>
      <p:pic>
        <p:nvPicPr>
          <p:cNvPr id="6149" name="Picture 5" descr="C:\Users\Сергей\Desktop\фото экология\DSCN09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42852"/>
            <a:ext cx="2643206" cy="3483951"/>
          </a:xfrm>
          <a:prstGeom prst="rect">
            <a:avLst/>
          </a:prstGeom>
          <a:noFill/>
        </p:spPr>
      </p:pic>
      <p:pic>
        <p:nvPicPr>
          <p:cNvPr id="6150" name="Picture 6" descr="C:\Users\Сергей\Desktop\фото экология\DSCN093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214290"/>
            <a:ext cx="2813063" cy="2909020"/>
          </a:xfrm>
          <a:prstGeom prst="rect">
            <a:avLst/>
          </a:prstGeom>
          <a:noFill/>
        </p:spPr>
      </p:pic>
      <p:pic>
        <p:nvPicPr>
          <p:cNvPr id="6151" name="Picture 7" descr="C:\Users\Сергей\Desktop\фото экология\DSCN094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285728"/>
            <a:ext cx="2714644" cy="2799705"/>
          </a:xfrm>
          <a:prstGeom prst="rect">
            <a:avLst/>
          </a:prstGeom>
          <a:noFill/>
        </p:spPr>
      </p:pic>
      <p:pic>
        <p:nvPicPr>
          <p:cNvPr id="6152" name="Picture 8" descr="C:\Users\Сергей\Desktop\фото экология\DSCN927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71670" y="3052148"/>
            <a:ext cx="3000396" cy="3275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Сергей\Pictures\i7BBB60II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28596" y="714356"/>
            <a:ext cx="835824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Актуальность: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r"/>
            <a:r>
              <a:rPr lang="ru-RU" i="1" dirty="0">
                <a:latin typeface="Times New Roman" pitchFamily="18" charset="0"/>
                <a:cs typeface="Times New Roman" pitchFamily="18" charset="0"/>
              </a:rPr>
              <a:t>Природа – это самая лучшая из книг,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i="1" dirty="0">
                <a:latin typeface="Times New Roman" pitchFamily="18" charset="0"/>
                <a:cs typeface="Times New Roman" pitchFamily="18" charset="0"/>
              </a:rPr>
              <a:t>Написанная на особом языке,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i="1" dirty="0">
                <a:latin typeface="Times New Roman" pitchFamily="18" charset="0"/>
                <a:cs typeface="Times New Roman" pitchFamily="18" charset="0"/>
              </a:rPr>
              <a:t>этот язык надо изучать.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Н. Г. Гарин-Михайловский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 самого рождения ребёнок является первооткрывателем, исследователем того мира, который его окружает. Он усваивает всё прочно и надолго, когда слышит, видит и делает сам.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Ребёнок стремится к активной деятельности, важно не дать этому стремлению угаснуть, способствовать его дальнейшему развитию. Чем полнее и разнообразнее детская деятельность, тем успешнее идёт развитие ребёнка, реализуются первые творческие способности.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 поэтому реализация проекта «Мы садоводы – огородники» актуальна, так как огород и цветник на участке группы «Рябинка» оказывают влияние на формирование элементарных экологических представлений у детей.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Огород и цветник в детском саду – это ещё и возможность видеть результаты своей работы. Совместный труд взрослых и детей на огороде и цветнике даёт возможность научиться ответственности, способствует формированию трудовых навыков, передаётся опыт, и объединяет  детский коллектив, труд на свежем воздухе способствует сохранению и укреплению здоровья ребят.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Сергей\Pictures\s120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Сергей\Pictures\s120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Сергей\Pictures\spring-background-grass-and-wooden-fence-vector-1830390.jpg"/>
          <p:cNvPicPr/>
          <p:nvPr/>
        </p:nvPicPr>
        <p:blipFill>
          <a:blip r:embed="rId3"/>
          <a:srcRect l="7215" r="7552" b="131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28596" y="142853"/>
            <a:ext cx="8429684" cy="3782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 проекта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Познавательно - исследовательский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Продолжительность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средне - срочный (апрель – сентябрь)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Разработчик проекта: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воспитатели группы Максимова Алевтина Георгиевна,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Коробкина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Алевтина Германовна.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Участники: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младший воспитатель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Озорнина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Татьяна Александровна, дети старшей группы – 26 детей, родители – 26 семей.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Создание условий для формирования у детей элементов экологической культуры, экологически грамотного поведения в природе, гуманного отношения к живым объектам природы.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Сергей\Pictures\s120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 rot="10800000" flipV="1">
            <a:off x="428596" y="971044"/>
            <a:ext cx="81439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335846"/>
            <a:ext cx="807249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a-RU" b="1" dirty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ba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Образовательные: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ba-RU" dirty="0">
                <a:latin typeface="Times New Roman" pitchFamily="18" charset="0"/>
                <a:cs typeface="Times New Roman" pitchFamily="18" charset="0"/>
              </a:rPr>
              <a:t>- Прививать любовь к родной природе, формировать к ней бережное отношение;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ba-RU" dirty="0">
                <a:latin typeface="Times New Roman" pitchFamily="18" charset="0"/>
                <a:cs typeface="Times New Roman" pitchFamily="18" charset="0"/>
              </a:rPr>
              <a:t>- Познакомить детей с правилами поведения нав огроде, цветнике. уточнить экологические запреты;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ba-RU" dirty="0">
                <a:latin typeface="Times New Roman" pitchFamily="18" charset="0"/>
                <a:cs typeface="Times New Roman" pitchFamily="18" charset="0"/>
              </a:rPr>
              <a:t>Учить сравнивать, анализировать, устанавливать простейшие, причинно - следственные связи, делать обобщения, классифицировать по двум основаниям.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ba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Учить, правильно сеять, сажать растения.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Учить, правильно ухаживать за растениями (полоть, поливать)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Закреплять и расширять знания детей о растениях сада и огорода;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Дать наглядное представление детям о необходимости света, тепла, влаги, почвы для роста растений.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- Ф</a:t>
            </a:r>
            <a:r>
              <a:rPr lang="ba-RU" dirty="0">
                <a:latin typeface="Times New Roman" pitchFamily="18" charset="0"/>
                <a:cs typeface="Times New Roman" pitchFamily="18" charset="0"/>
              </a:rPr>
              <a:t>ормировать навыков экологически грамотного, нравственного поведения в природе.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Сергей\Pictures\s120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00034" y="357166"/>
            <a:ext cx="807249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a-RU" i="1" dirty="0">
                <a:latin typeface="Times New Roman" pitchFamily="18" charset="0"/>
                <a:cs typeface="Times New Roman" pitchFamily="18" charset="0"/>
              </a:rPr>
              <a:t>Развивающие: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ba-RU" dirty="0">
                <a:latin typeface="Times New Roman" pitchFamily="18" charset="0"/>
                <a:cs typeface="Times New Roman" pitchFamily="18" charset="0"/>
              </a:rPr>
              <a:t>- Развивать умение связно и последовательно составлять рассказ по мнемосхеме, обогащать словарный запас;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ba-RU" i="1" dirty="0">
                <a:latin typeface="Times New Roman" pitchFamily="18" charset="0"/>
                <a:cs typeface="Times New Roman" pitchFamily="18" charset="0"/>
              </a:rPr>
              <a:t>- Развивать логическое мышление, внимание, память.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ba-RU" i="1" dirty="0">
                <a:latin typeface="Times New Roman" pitchFamily="18" charset="0"/>
                <a:cs typeface="Times New Roman" pitchFamily="18" charset="0"/>
              </a:rPr>
              <a:t>Воспитательные: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ba-RU" dirty="0">
                <a:latin typeface="Times New Roman" pitchFamily="18" charset="0"/>
                <a:cs typeface="Times New Roman" pitchFamily="18" charset="0"/>
              </a:rPr>
              <a:t>- Воспитывать желание беречь природу, любовь к родному краю;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ba-RU" dirty="0">
                <a:latin typeface="Times New Roman" pitchFamily="18" charset="0"/>
                <a:cs typeface="Times New Roman" pitchFamily="18" charset="0"/>
              </a:rPr>
              <a:t>- Воспитывать умение работать в команде, закреплять умение осуществлять взаимопроверку.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Воспитать  детей трудолюбию.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Включать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родителей в процесс экологического воспитания детей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Сергей\Pictures\s120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 rot="10800000" flipV="1">
            <a:off x="714348" y="1513483"/>
            <a:ext cx="78581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42852"/>
            <a:ext cx="835824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Методы и приёмы:</a:t>
            </a:r>
            <a:r>
              <a:rPr lang="ru-RU" dirty="0"/>
              <a:t> Словесный, наглядный, игровой, практический, наблюдение, экспериментирование, трудовой.</a:t>
            </a:r>
          </a:p>
          <a:p>
            <a:r>
              <a:rPr lang="ru-RU" b="1" dirty="0"/>
              <a:t>Формы работы:</a:t>
            </a:r>
            <a:endParaRPr lang="ru-RU" dirty="0"/>
          </a:p>
          <a:p>
            <a:r>
              <a:rPr lang="ru-RU" dirty="0"/>
              <a:t>- Опыты - наблюдения: «Строение растений», «Размножение, рост, развитие растений</a:t>
            </a:r>
            <a:r>
              <a:rPr lang="ru-RU" i="1" dirty="0"/>
              <a:t>», </a:t>
            </a:r>
            <a:r>
              <a:rPr lang="ru-RU" dirty="0"/>
              <a:t>«Условия всхожести семян».</a:t>
            </a:r>
          </a:p>
          <a:p>
            <a:r>
              <a:rPr lang="ru-RU" dirty="0"/>
              <a:t>- Эксперимент - наблюдение за ростом и развитием овощных культур, цветов. </a:t>
            </a:r>
          </a:p>
          <a:p>
            <a:r>
              <a:rPr lang="ru-RU" dirty="0"/>
              <a:t>- НОД;</a:t>
            </a:r>
          </a:p>
          <a:p>
            <a:r>
              <a:rPr lang="ru-RU" dirty="0"/>
              <a:t>- Наблюдения.</a:t>
            </a:r>
          </a:p>
          <a:p>
            <a:r>
              <a:rPr lang="ru-RU" b="1" dirty="0"/>
              <a:t>- </a:t>
            </a:r>
            <a:r>
              <a:rPr lang="ru-RU" dirty="0"/>
              <a:t>Дидактические игры.</a:t>
            </a:r>
          </a:p>
          <a:p>
            <a:r>
              <a:rPr lang="ru-RU" dirty="0"/>
              <a:t>- Подвижные игры</a:t>
            </a:r>
          </a:p>
          <a:p>
            <a:r>
              <a:rPr lang="ru-RU" dirty="0"/>
              <a:t>- Трудовая деятельность (прополка, полив, рыхление).</a:t>
            </a:r>
          </a:p>
          <a:p>
            <a:r>
              <a:rPr lang="ru-RU" dirty="0"/>
              <a:t>- Чтение произведений.</a:t>
            </a:r>
          </a:p>
          <a:p>
            <a:r>
              <a:rPr lang="ru-RU" dirty="0"/>
              <a:t>Инсценировка по стихотворению «Овощи</a:t>
            </a:r>
            <a:r>
              <a:rPr lang="ru-RU" dirty="0" smtClean="0"/>
              <a:t>»</a:t>
            </a:r>
          </a:p>
          <a:p>
            <a:r>
              <a:rPr lang="ba-RU" b="1" dirty="0">
                <a:latin typeface="Times New Roman" pitchFamily="18" charset="0"/>
                <a:cs typeface="Times New Roman" pitchFamily="18" charset="0"/>
              </a:rPr>
              <a:t>Предполагаемый результат:</a:t>
            </a:r>
            <a:r>
              <a:rPr lang="ba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ba-RU" dirty="0">
                <a:latin typeface="Times New Roman" pitchFamily="18" charset="0"/>
                <a:cs typeface="Times New Roman" pitchFamily="18" charset="0"/>
              </a:rPr>
              <a:t>Проявляют интерес к насекомым и растениям, их особенностям, простейшим взаимосвязям в природе.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ba-RU" dirty="0">
                <a:latin typeface="Times New Roman" pitchFamily="18" charset="0"/>
                <a:cs typeface="Times New Roman" pitchFamily="18" charset="0"/>
              </a:rPr>
              <a:t>Проявляют эмоциональную отзывчивость на красоту объектов природы.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ba-RU" dirty="0">
                <a:latin typeface="Times New Roman" pitchFamily="18" charset="0"/>
                <a:cs typeface="Times New Roman" pitchFamily="18" charset="0"/>
              </a:rPr>
              <a:t>- Проявляют бережное отношение к природе.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ba-RU" dirty="0">
                <a:latin typeface="Times New Roman" pitchFamily="18" charset="0"/>
                <a:cs typeface="Times New Roman" pitchFamily="18" charset="0"/>
              </a:rPr>
              <a:t>У детей сформированы элементарные экологические знания и культура поведения в природе.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ba-RU" dirty="0">
                <a:latin typeface="Times New Roman" pitchFamily="18" charset="0"/>
                <a:cs typeface="Times New Roman" pitchFamily="18" charset="0"/>
              </a:rPr>
              <a:t>- Дети научились экспериментировать, анализировать и делать выводы.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Сергей\Pictures\s120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214290"/>
            <a:ext cx="85725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адачи с родителями: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1. Заинтересовать родителей в совместной деятельности: воспитатель-родитель-ребенок на подготовительном этапе.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2. Выполнять совместные задания по проекту.</a:t>
            </a:r>
          </a:p>
          <a:p>
            <a:r>
              <a:rPr lang="ba-RU" b="1" dirty="0">
                <a:latin typeface="Times New Roman" pitchFamily="18" charset="0"/>
                <a:cs typeface="Times New Roman" pitchFamily="18" charset="0"/>
              </a:rPr>
              <a:t>Работа с родителями:</a:t>
            </a:r>
            <a:r>
              <a:rPr lang="ba-RU" dirty="0">
                <a:latin typeface="Times New Roman" pitchFamily="18" charset="0"/>
                <a:cs typeface="Times New Roman" pitchFamily="18" charset="0"/>
              </a:rPr>
              <a:t> Анкетирование родителей по выявлению организации экологического воспитания детей дома, проведение индивидуальных бесед, изготовление дидактических игр на экологическую тему, привлечение родителей к заготовке  семян, земли, контейнеров, инвентаря для выращивания рассады цветов</a:t>
            </a:r>
            <a:r>
              <a:rPr lang="ba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Этапы реализации проекта: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1. Подготовительный этап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Подобрать и изучить методическую литературу. Познакомить родителей с планом работы проекта. Организовать родителей в участие проектной деятельности (подготовка участка, инвентаря, семян, рассады).</a:t>
            </a:r>
          </a:p>
          <a:p>
            <a:r>
              <a:rPr lang="ba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Сергей\Pictures\s120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57224" y="214290"/>
            <a:ext cx="785818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2.Основной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этап – творческий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(направленный на реализацию проекта)</a:t>
            </a:r>
          </a:p>
          <a:p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Продуктивная деятельность: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ba-RU" sz="1600" dirty="0">
                <a:latin typeface="Times New Roman" pitchFamily="18" charset="0"/>
                <a:cs typeface="Times New Roman" pitchFamily="18" charset="0"/>
              </a:rPr>
              <a:t>1.Посадка рассады «Огород на подоконнике»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ba-RU" sz="1600" dirty="0">
                <a:latin typeface="Times New Roman" pitchFamily="18" charset="0"/>
                <a:cs typeface="Times New Roman" pitchFamily="18" charset="0"/>
              </a:rPr>
              <a:t>(посев семян цветов для рассады, уход, рыхление, подлив) 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2.Лепка: «Овощи».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Рисование: «Витамины на грядке», «Лук», «Что нам осень подарила»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Аппликация: «Корзинка для овощей и фруктов»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3.Дидактические игры: «Чудесный мешочек», «Вершки и Корешки», «Узнай на ощупь», «Узнай на вкус», «От какого овоща эта часть?», «Овощи - Фрукты», «Сад-Огород».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4.Беседы с детьми: «Как выращивают овощи на огороде?», «Полезные свойства лука», «Витамины для детей», «Овощи и фрукты» «Что мы знаем о картофеле», «Значение картофеля в жизни человека», «Лекарь в мундире», «Какой вырос у нас урожай?».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5. Чтение художественной литературы: Дж.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Родари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«Приключения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Чиполлино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», Е. Жуковская «Ох уж, этот злющий лук!», загадки, пословицы и поговорки.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6. Подвижные игры: «Горячая картошка», «Перенеси картошку», «Баба сеяла горох», «Кабачок»,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Огород у нас в порядке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Огородник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»,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«Вершки - корешки».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7. Сюжетно - ролевые игры: «Магазин овощей», «Семья», «Садовник», «Дары осени», «У бабушки в деревни».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Сергей\Pictures\s120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0034" y="285728"/>
            <a:ext cx="850112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3.Заключительный этап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Сбор урожая, подготовка огорода к зиме.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Показ презентации родителям, коллегам.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Выставка рисунков по теме «Овощи нашего огорода», «Наш цветник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Перспективный план работы по проекту «Мы садоводы – огородники» воспитатели - Максимова А.Г.,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Коробкина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А.Г., дети подготовительной группы «Рябинка», родители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Перспективный план работы по проекту «Мы садоводы – огородники» воспитатели - Максимова А.Г.,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Коробкина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А.Г., дети подготовительной группы «Рябинка»,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родители (см. в приложении)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1169</Words>
  <Application>Microsoft Office PowerPoint</Application>
  <PresentationFormat>Экран (4:3)</PresentationFormat>
  <Paragraphs>148</Paragraphs>
  <Slides>23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Сергей</cp:lastModifiedBy>
  <cp:revision>12</cp:revision>
  <dcterms:created xsi:type="dcterms:W3CDTF">2019-10-28T17:43:49Z</dcterms:created>
  <dcterms:modified xsi:type="dcterms:W3CDTF">2019-10-29T17:01:26Z</dcterms:modified>
</cp:coreProperties>
</file>