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2" r:id="rId4"/>
    <p:sldId id="258" r:id="rId5"/>
    <p:sldId id="259" r:id="rId6"/>
    <p:sldId id="260" r:id="rId7"/>
    <p:sldId id="265" r:id="rId8"/>
    <p:sldId id="264" r:id="rId9"/>
    <p:sldId id="272" r:id="rId10"/>
    <p:sldId id="263" r:id="rId11"/>
    <p:sldId id="274" r:id="rId12"/>
    <p:sldId id="266" r:id="rId13"/>
    <p:sldId id="267" r:id="rId14"/>
    <p:sldId id="268" r:id="rId15"/>
    <p:sldId id="269" r:id="rId16"/>
    <p:sldId id="273" r:id="rId17"/>
    <p:sldId id="270" r:id="rId18"/>
    <p:sldId id="271" r:id="rId19"/>
    <p:sldId id="261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0033"/>
    <a:srgbClr val="800000"/>
    <a:srgbClr val="663300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9469" autoAdjust="0"/>
    <p:restoredTop sz="94660"/>
  </p:normalViewPr>
  <p:slideViewPr>
    <p:cSldViewPr>
      <p:cViewPr varScale="1">
        <p:scale>
          <a:sx n="68" d="100"/>
          <a:sy n="68" d="100"/>
        </p:scale>
        <p:origin x="-128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09.03.2021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09.03.2021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09.03.2021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09.03.2021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09.03.2021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09.03.2021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09.03.2021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09.03.2021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09.03.2021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09.03.2021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09.03.2021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09.03.2021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726" y="0"/>
            <a:ext cx="9156584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TextBox 2"/>
          <p:cNvSpPr txBox="1"/>
          <p:nvPr/>
        </p:nvSpPr>
        <p:spPr>
          <a:xfrm>
            <a:off x="1828025" y="2636702"/>
            <a:ext cx="4896544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 smtClean="0">
              <a:latin typeface="Monotype Corsiva" pitchFamily="66" charset="0"/>
            </a:endParaRPr>
          </a:p>
          <a:p>
            <a:pPr algn="ctr"/>
            <a:r>
              <a:rPr lang="ru-RU" sz="3200" b="1" dirty="0" smtClean="0">
                <a:solidFill>
                  <a:srgbClr val="663300"/>
                </a:solidFill>
                <a:latin typeface="Monotype Corsiva" pitchFamily="66" charset="0"/>
              </a:rPr>
              <a:t>Академия родительского образования </a:t>
            </a:r>
          </a:p>
          <a:p>
            <a:pPr algn="ctr"/>
            <a:r>
              <a:rPr lang="ru-RU" sz="3200" b="1" dirty="0" smtClean="0">
                <a:solidFill>
                  <a:srgbClr val="663300"/>
                </a:solidFill>
                <a:latin typeface="Monotype Corsiva" pitchFamily="66" charset="0"/>
              </a:rPr>
              <a:t>технология «Письма»</a:t>
            </a:r>
          </a:p>
          <a:p>
            <a:pPr algn="r"/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r"/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algn="r"/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оспитатель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: Беляевских Т.А.</a:t>
            </a:r>
          </a:p>
          <a:p>
            <a:pPr algn="r"/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19.01.2017 г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34268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43608" y="188640"/>
            <a:ext cx="74888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663300"/>
                </a:solidFill>
                <a:latin typeface="Monotype Corsiva" pitchFamily="66" charset="0"/>
              </a:rPr>
              <a:t>«Секреты семейного счастья…»</a:t>
            </a:r>
            <a:endParaRPr lang="ru-RU" sz="2800" b="1" dirty="0">
              <a:solidFill>
                <a:srgbClr val="663300"/>
              </a:solidFill>
              <a:latin typeface="Monotype Corsiva" pitchFamily="66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1994" r="9794" b="31111"/>
          <a:stretch/>
        </p:blipFill>
        <p:spPr>
          <a:xfrm rot="20891927">
            <a:off x="640680" y="1040632"/>
            <a:ext cx="3752729" cy="520195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3694" t="1625" r="7299" b="38384"/>
          <a:stretch/>
        </p:blipFill>
        <p:spPr>
          <a:xfrm rot="20855796">
            <a:off x="3438049" y="1134381"/>
            <a:ext cx="4837836" cy="4475503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3783646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3047013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43608" y="146061"/>
            <a:ext cx="74888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663300"/>
                </a:solidFill>
                <a:latin typeface="Monotype Corsiva" pitchFamily="66" charset="0"/>
              </a:rPr>
              <a:t>«Портрет любящего мужа…»</a:t>
            </a:r>
            <a:endParaRPr lang="ru-RU" sz="2800" b="1" dirty="0">
              <a:solidFill>
                <a:srgbClr val="663300"/>
              </a:solidFill>
              <a:latin typeface="Monotype Corsiva" pitchFamily="66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50000"/>
          <a:stretch/>
        </p:blipFill>
        <p:spPr>
          <a:xfrm rot="21050870">
            <a:off x="1137118" y="1225445"/>
            <a:ext cx="7055170" cy="4841783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12752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43608" y="188640"/>
            <a:ext cx="74888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663300"/>
                </a:solidFill>
                <a:latin typeface="Monotype Corsiva" pitchFamily="66" charset="0"/>
              </a:rPr>
              <a:t>«Жена моей мечты…»</a:t>
            </a:r>
            <a:endParaRPr lang="ru-RU" sz="2800" b="1" dirty="0">
              <a:solidFill>
                <a:srgbClr val="663300"/>
              </a:solidFill>
              <a:latin typeface="Monotype Corsiva" pitchFamily="66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47785"/>
          <a:stretch/>
        </p:blipFill>
        <p:spPr>
          <a:xfrm rot="21174148">
            <a:off x="843996" y="881993"/>
            <a:ext cx="7508421" cy="538109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841260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43608" y="188640"/>
            <a:ext cx="74888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663300"/>
                </a:solidFill>
                <a:latin typeface="Monotype Corsiva" pitchFamily="66" charset="0"/>
              </a:rPr>
              <a:t>«Любовь в нашем доме…»</a:t>
            </a:r>
            <a:endParaRPr lang="ru-RU" sz="2800" b="1" dirty="0">
              <a:solidFill>
                <a:srgbClr val="663300"/>
              </a:solidFill>
              <a:latin typeface="Monotype Corsiva" pitchFamily="66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4694" t="1037" r="4354" b="66667"/>
          <a:stretch/>
        </p:blipFill>
        <p:spPr>
          <a:xfrm>
            <a:off x="323528" y="1340768"/>
            <a:ext cx="8414997" cy="420396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951146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43608" y="188640"/>
            <a:ext cx="74888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663300"/>
                </a:solidFill>
                <a:latin typeface="Monotype Corsiva" pitchFamily="66" charset="0"/>
              </a:rPr>
              <a:t>«Какое оно – счастливое детство наших детей…»</a:t>
            </a:r>
            <a:endParaRPr lang="ru-RU" sz="2800" b="1" dirty="0">
              <a:solidFill>
                <a:srgbClr val="663300"/>
              </a:solidFill>
              <a:latin typeface="Monotype Corsiva" pitchFamily="66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9495"/>
          <a:stretch/>
        </p:blipFill>
        <p:spPr>
          <a:xfrm>
            <a:off x="2289752" y="691613"/>
            <a:ext cx="4996543" cy="620683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957112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4275503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899" r="1899"/>
          <a:stretch/>
        </p:blipFill>
        <p:spPr>
          <a:xfrm>
            <a:off x="0" y="1"/>
            <a:ext cx="9144000" cy="68421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TextBox 3"/>
          <p:cNvSpPr txBox="1"/>
          <p:nvPr/>
        </p:nvSpPr>
        <p:spPr>
          <a:xfrm>
            <a:off x="755576" y="1268760"/>
            <a:ext cx="7632848" cy="38779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660033"/>
                </a:solidFill>
                <a:latin typeface="Monotype Corsiva" pitchFamily="66" charset="0"/>
              </a:rPr>
              <a:t>Предполагаемый результат: </a:t>
            </a:r>
          </a:p>
          <a:p>
            <a:pPr algn="ctr"/>
            <a:r>
              <a:rPr lang="ru-RU" sz="6000" b="1" dirty="0">
                <a:solidFill>
                  <a:srgbClr val="660033"/>
                </a:solidFill>
                <a:latin typeface="Monotype Corsiva" pitchFamily="66" charset="0"/>
              </a:rPr>
              <a:t> </a:t>
            </a:r>
            <a:r>
              <a:rPr lang="ru-RU" sz="6000" b="1" dirty="0" smtClean="0">
                <a:solidFill>
                  <a:srgbClr val="660033"/>
                </a:solidFill>
                <a:latin typeface="Monotype Corsiva" pitchFamily="66" charset="0"/>
              </a:rPr>
              <a:t>гармонизация </a:t>
            </a:r>
            <a:r>
              <a:rPr lang="ru-RU" sz="6000" b="1" dirty="0">
                <a:solidFill>
                  <a:srgbClr val="660033"/>
                </a:solidFill>
                <a:latin typeface="Monotype Corsiva" pitchFamily="66" charset="0"/>
              </a:rPr>
              <a:t>отношений </a:t>
            </a:r>
            <a:endParaRPr lang="ru-RU" sz="6000" b="1" dirty="0" smtClean="0">
              <a:solidFill>
                <a:srgbClr val="660033"/>
              </a:solidFill>
              <a:latin typeface="Monotype Corsiva" pitchFamily="66" charset="0"/>
            </a:endParaRPr>
          </a:p>
          <a:p>
            <a:pPr algn="ctr"/>
            <a:r>
              <a:rPr lang="ru-RU" sz="6000" b="1" dirty="0" smtClean="0">
                <a:solidFill>
                  <a:srgbClr val="660033"/>
                </a:solidFill>
                <a:latin typeface="Monotype Corsiva" pitchFamily="66" charset="0"/>
              </a:rPr>
              <a:t>ребенок - родитель</a:t>
            </a:r>
            <a:endParaRPr lang="ru-RU" sz="6000" b="1" dirty="0">
              <a:solidFill>
                <a:srgbClr val="660033"/>
              </a:solidFill>
              <a:latin typeface="Monotype Corsiva" pitchFamily="66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838011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899" r="1899"/>
          <a:stretch/>
        </p:blipFill>
        <p:spPr>
          <a:xfrm>
            <a:off x="2023" y="0"/>
            <a:ext cx="9144000" cy="68421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TextBox 2"/>
          <p:cNvSpPr txBox="1"/>
          <p:nvPr/>
        </p:nvSpPr>
        <p:spPr>
          <a:xfrm>
            <a:off x="1691680" y="1484784"/>
            <a:ext cx="5760640" cy="3077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660033"/>
                </a:solidFill>
                <a:latin typeface="Monotype Corsiva" pitchFamily="66" charset="0"/>
              </a:rPr>
              <a:t>Перспективы на будущее:</a:t>
            </a:r>
          </a:p>
          <a:p>
            <a:pPr algn="ctr"/>
            <a:endParaRPr lang="ru-RU" sz="4400" b="1" dirty="0">
              <a:solidFill>
                <a:srgbClr val="660033"/>
              </a:solidFill>
              <a:latin typeface="Monotype Corsiva" pitchFamily="66" charset="0"/>
            </a:endParaRPr>
          </a:p>
          <a:p>
            <a:pPr algn="ctr"/>
            <a:r>
              <a:rPr lang="ru-RU" sz="4400" b="1" dirty="0">
                <a:solidFill>
                  <a:srgbClr val="660033"/>
                </a:solidFill>
                <a:latin typeface="Monotype Corsiva" pitchFamily="66" charset="0"/>
              </a:rPr>
              <a:t>Поработать с письмами, адресованным мужчинам </a:t>
            </a:r>
            <a:endParaRPr lang="ru-RU" b="1" dirty="0">
              <a:solidFill>
                <a:srgbClr val="660033"/>
              </a:solidFill>
              <a:latin typeface="Monotype Corsiva" pitchFamily="66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322126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81817"/>
            <a:ext cx="7974988" cy="654454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267744" y="2071223"/>
            <a:ext cx="3384376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660033"/>
                </a:solidFill>
                <a:latin typeface="Monotype Corsiva" pitchFamily="66" charset="0"/>
              </a:rPr>
              <a:t>СПАСИБО </a:t>
            </a:r>
          </a:p>
          <a:p>
            <a:pPr algn="ctr"/>
            <a:r>
              <a:rPr lang="ru-RU" sz="4400" b="1" dirty="0" smtClean="0">
                <a:solidFill>
                  <a:srgbClr val="660033"/>
                </a:solidFill>
                <a:latin typeface="Monotype Corsiva" pitchFamily="66" charset="0"/>
              </a:rPr>
              <a:t>ЗА </a:t>
            </a:r>
          </a:p>
          <a:p>
            <a:pPr algn="ctr"/>
            <a:r>
              <a:rPr lang="ru-RU" sz="4400" b="1" dirty="0" smtClean="0">
                <a:solidFill>
                  <a:srgbClr val="660033"/>
                </a:solidFill>
                <a:latin typeface="Monotype Corsiva" pitchFamily="66" charset="0"/>
              </a:rPr>
              <a:t>ВНИМАНИЕ!</a:t>
            </a:r>
            <a:endParaRPr lang="ru-RU" sz="4400" b="1" dirty="0">
              <a:solidFill>
                <a:srgbClr val="660033"/>
              </a:solidFill>
              <a:latin typeface="Monotype Corsiva" pitchFamily="66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57618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sharpenSoften amount="18000"/>
                    </a14:imgEffect>
                    <a14:imgEffect>
                      <a14:brightnessContrast bright="14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08" y="-55883"/>
            <a:ext cx="9144000" cy="69158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/>
          <p:cNvSpPr txBox="1"/>
          <p:nvPr/>
        </p:nvSpPr>
        <p:spPr>
          <a:xfrm>
            <a:off x="1187624" y="908720"/>
            <a:ext cx="51125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1187624" y="692696"/>
            <a:ext cx="5328592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800" dirty="0" smtClean="0"/>
          </a:p>
          <a:p>
            <a:r>
              <a:rPr lang="ru-RU" sz="4800" b="1" dirty="0" smtClean="0">
                <a:solidFill>
                  <a:srgbClr val="660033"/>
                </a:solidFill>
                <a:latin typeface="Monotype Corsiva" pitchFamily="66" charset="0"/>
              </a:rPr>
              <a:t>Цель: </a:t>
            </a:r>
          </a:p>
          <a:p>
            <a:r>
              <a:rPr lang="ru-RU" sz="4800" dirty="0" smtClean="0">
                <a:latin typeface="Monotype Corsiva" pitchFamily="66" charset="0"/>
              </a:rPr>
              <a:t>- </a:t>
            </a:r>
            <a:r>
              <a:rPr lang="ru-RU" sz="4800" dirty="0" err="1" smtClean="0">
                <a:latin typeface="Monotype Corsiva" pitchFamily="66" charset="0"/>
              </a:rPr>
              <a:t>отлаживание</a:t>
            </a:r>
            <a:r>
              <a:rPr lang="ru-RU" sz="4800" dirty="0" smtClean="0">
                <a:latin typeface="Monotype Corsiva" pitchFamily="66" charset="0"/>
              </a:rPr>
              <a:t> </a:t>
            </a:r>
            <a:r>
              <a:rPr lang="ru-RU" sz="4800" dirty="0">
                <a:latin typeface="Monotype Corsiva" pitchFamily="66" charset="0"/>
              </a:rPr>
              <a:t>внутрисемейных отношений, отношений с социумом и с самим </a:t>
            </a:r>
            <a:r>
              <a:rPr lang="ru-RU" sz="4800" dirty="0" smtClean="0">
                <a:latin typeface="Monotype Corsiva" pitchFamily="66" charset="0"/>
              </a:rPr>
              <a:t>собой.</a:t>
            </a:r>
            <a:endParaRPr lang="ru-RU" sz="4800" dirty="0">
              <a:latin typeface="Monotype Corsiva" pitchFamily="66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8504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sharpenSoften amount="18000"/>
                    </a14:imgEffect>
                    <a14:imgEffect>
                      <a14:brightnessContrast bright="14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85" y="0"/>
            <a:ext cx="9144000" cy="69158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/>
          <p:cNvSpPr txBox="1"/>
          <p:nvPr/>
        </p:nvSpPr>
        <p:spPr>
          <a:xfrm>
            <a:off x="1187624" y="908720"/>
            <a:ext cx="51125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755576" y="692695"/>
            <a:ext cx="5760640" cy="65864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660033"/>
                </a:solidFill>
                <a:latin typeface="Monotype Corsiva" pitchFamily="66" charset="0"/>
              </a:rPr>
              <a:t>Задачи: </a:t>
            </a:r>
          </a:p>
          <a:p>
            <a:pPr marL="285750" indent="-285750" algn="just">
              <a:buFont typeface="Arial" pitchFamily="34" charset="0"/>
              <a:buChar char="•"/>
            </a:pPr>
            <a:r>
              <a:rPr lang="ru-RU" sz="2400" dirty="0" smtClean="0">
                <a:latin typeface="Monotype Corsiva" pitchFamily="66" charset="0"/>
              </a:rPr>
              <a:t>Способствовать </a:t>
            </a:r>
            <a:r>
              <a:rPr lang="ru-RU" sz="2400" dirty="0">
                <a:latin typeface="Monotype Corsiva" pitchFamily="66" charset="0"/>
              </a:rPr>
              <a:t>обеспечению семейного благополучия через создание доброго психологического микроклимата с помощью использования технологии </a:t>
            </a:r>
            <a:endParaRPr lang="ru-RU" sz="2400" dirty="0" smtClean="0">
              <a:latin typeface="Monotype Corsiva" pitchFamily="66" charset="0"/>
            </a:endParaRPr>
          </a:p>
          <a:p>
            <a:pPr algn="just"/>
            <a:r>
              <a:rPr lang="ru-RU" sz="2400" dirty="0" smtClean="0">
                <a:latin typeface="Monotype Corsiva" pitchFamily="66" charset="0"/>
              </a:rPr>
              <a:t>    Е.В</a:t>
            </a:r>
            <a:r>
              <a:rPr lang="ru-RU" sz="2400" dirty="0">
                <a:latin typeface="Monotype Corsiva" pitchFamily="66" charset="0"/>
              </a:rPr>
              <a:t>. </a:t>
            </a:r>
            <a:r>
              <a:rPr lang="ru-RU" sz="2400" dirty="0" err="1" smtClean="0">
                <a:latin typeface="Monotype Corsiva" pitchFamily="66" charset="0"/>
              </a:rPr>
              <a:t>Бачевой</a:t>
            </a:r>
            <a:r>
              <a:rPr lang="ru-RU" sz="2400" dirty="0" smtClean="0">
                <a:latin typeface="Monotype Corsiva" pitchFamily="66" charset="0"/>
              </a:rPr>
              <a:t>  «Письма»;</a:t>
            </a:r>
            <a:endParaRPr lang="ru-RU" sz="2400" dirty="0">
              <a:latin typeface="Monotype Corsiva" pitchFamily="66" charset="0"/>
            </a:endParaRPr>
          </a:p>
          <a:p>
            <a:pPr marL="285750" indent="-285750" algn="just">
              <a:buFont typeface="Arial" pitchFamily="34" charset="0"/>
              <a:buChar char="•"/>
            </a:pPr>
            <a:r>
              <a:rPr lang="ru-RU" sz="2400" dirty="0">
                <a:latin typeface="Monotype Corsiva" pitchFamily="66" charset="0"/>
              </a:rPr>
              <a:t>Способствовать умению выстраивать взаимоотношения воспитатель – ребенок - родитель;</a:t>
            </a:r>
          </a:p>
          <a:p>
            <a:pPr marL="285750" indent="-285750" algn="just">
              <a:buFont typeface="Arial" pitchFamily="34" charset="0"/>
              <a:buChar char="•"/>
            </a:pPr>
            <a:r>
              <a:rPr lang="ru-RU" sz="2400" dirty="0" smtClean="0">
                <a:latin typeface="Monotype Corsiva" pitchFamily="66" charset="0"/>
              </a:rPr>
              <a:t>Развитие </a:t>
            </a:r>
            <a:r>
              <a:rPr lang="ru-RU" sz="2400" dirty="0">
                <a:latin typeface="Monotype Corsiva" pitchFamily="66" charset="0"/>
              </a:rPr>
              <a:t>уверенности в себе, повышение самооценки, повышение сплоченности родительского коллектива</a:t>
            </a:r>
            <a:r>
              <a:rPr lang="ru-RU" sz="2400" dirty="0" smtClean="0">
                <a:latin typeface="Monotype Corsiva" pitchFamily="66" charset="0"/>
              </a:rPr>
              <a:t>.</a:t>
            </a:r>
          </a:p>
          <a:p>
            <a:pPr marL="285750" indent="-285750" algn="just">
              <a:buFont typeface="Arial" pitchFamily="34" charset="0"/>
              <a:buChar char="•"/>
            </a:pPr>
            <a:r>
              <a:rPr lang="ru-RU" sz="2400" dirty="0">
                <a:latin typeface="Monotype Corsiva" pitchFamily="66" charset="0"/>
              </a:rPr>
              <a:t>Способствовать установлению партнёрских, сотруднических отношений ДОУ с семьёй каждого воспитанника.</a:t>
            </a:r>
          </a:p>
          <a:p>
            <a:endParaRPr lang="ru-RU" sz="5400" dirty="0">
              <a:latin typeface="Monotype Corsiva" pitchFamily="66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60136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764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TextBox 2"/>
          <p:cNvSpPr txBox="1"/>
          <p:nvPr/>
        </p:nvSpPr>
        <p:spPr>
          <a:xfrm>
            <a:off x="1115616" y="5158274"/>
            <a:ext cx="707795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660033"/>
                </a:solidFill>
                <a:latin typeface="Monotype Corsiva" pitchFamily="66" charset="0"/>
              </a:rPr>
              <a:t>Письма  и  дневники </a:t>
            </a:r>
          </a:p>
          <a:p>
            <a:pPr algn="ctr"/>
            <a:r>
              <a:rPr lang="ru-RU" sz="3600" b="1" dirty="0" smtClean="0">
                <a:solidFill>
                  <a:srgbClr val="660033"/>
                </a:solidFill>
                <a:latin typeface="Monotype Corsiva" pitchFamily="66" charset="0"/>
              </a:rPr>
              <a:t>Александры Федоровны  Романовой</a:t>
            </a:r>
            <a:endParaRPr lang="ru-RU" sz="3600" b="1" dirty="0">
              <a:solidFill>
                <a:srgbClr val="660033"/>
              </a:solidFill>
              <a:latin typeface="Monotype Corsiva" pitchFamily="66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900033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Заголовок 6"/>
          <p:cNvSpPr>
            <a:spLocks noGrp="1"/>
          </p:cNvSpPr>
          <p:nvPr/>
        </p:nvSpPr>
        <p:spPr>
          <a:xfrm>
            <a:off x="500034" y="450057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dirty="0"/>
          </a:p>
        </p:txBody>
      </p:sp>
      <p:sp>
        <p:nvSpPr>
          <p:cNvPr id="6" name="Содержимое 7"/>
          <p:cNvSpPr>
            <a:spLocks noGrp="1"/>
          </p:cNvSpPr>
          <p:nvPr/>
        </p:nvSpPr>
        <p:spPr>
          <a:xfrm>
            <a:off x="500034" y="5210319"/>
            <a:ext cx="8334098" cy="116998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None/>
            </a:pPr>
            <a:r>
              <a:rPr lang="ru-RU" sz="2800" dirty="0" smtClean="0"/>
              <a:t>	</a:t>
            </a:r>
            <a:r>
              <a:rPr lang="ru-RU" sz="2400" b="1" dirty="0" smtClean="0">
                <a:solidFill>
                  <a:srgbClr val="660033"/>
                </a:solidFill>
                <a:latin typeface="Monotype Corsiva" pitchFamily="66" charset="0"/>
              </a:rPr>
              <a:t>Знакомство с семейным укладом династии Романовых, с использованием отрывков из дневником и писем Государыни Императрицы Александры Федоровны</a:t>
            </a:r>
            <a:endParaRPr lang="ru-RU" sz="1800" b="1" dirty="0">
              <a:solidFill>
                <a:srgbClr val="660033"/>
              </a:solidFill>
              <a:latin typeface="Monotype Corsiva" pitchFamily="66" charset="0"/>
            </a:endParaRPr>
          </a:p>
        </p:txBody>
      </p:sp>
      <p:pic>
        <p:nvPicPr>
          <p:cNvPr id="7" name="Picture 5" descr="C:\Users\Boss\Desktop\Y_y4SJfLf3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03648" y="428425"/>
            <a:ext cx="6336704" cy="4752529"/>
          </a:xfrm>
          <a:prstGeom prst="rect">
            <a:avLst/>
          </a:prstGeom>
          <a:noFill/>
          <a:effectLst>
            <a:softEdge rad="127000"/>
          </a:effectLst>
        </p:spPr>
      </p:pic>
    </p:spTree>
    <p:extLst>
      <p:ext uri="{BB962C8B-B14F-4D97-AF65-F5344CB8AC3E}">
        <p14:creationId xmlns="" xmlns:p14="http://schemas.microsoft.com/office/powerpoint/2010/main" val="6274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899" r="1899"/>
          <a:stretch/>
        </p:blipFill>
        <p:spPr>
          <a:xfrm>
            <a:off x="0" y="1"/>
            <a:ext cx="9144000" cy="68421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TextBox 2"/>
          <p:cNvSpPr txBox="1"/>
          <p:nvPr/>
        </p:nvSpPr>
        <p:spPr>
          <a:xfrm>
            <a:off x="1619672" y="1268760"/>
            <a:ext cx="5976664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663300"/>
                </a:solidFill>
                <a:latin typeface="Monotype Corsiva" pitchFamily="66" charset="0"/>
              </a:rPr>
              <a:t>«Наша  любовь друг к другу может быть искренней и глубокой в солнечные дни, но никогда она не бывает настолько сильной, как  в дни страданий и горя, когда раскрываются все ее скрытые до этого богатства…» </a:t>
            </a:r>
            <a:endParaRPr lang="ru-RU" sz="3600" b="1" dirty="0">
              <a:solidFill>
                <a:srgbClr val="663300"/>
              </a:solidFill>
              <a:latin typeface="Monotype Corsiva" pitchFamily="66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62474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43608" y="188640"/>
            <a:ext cx="74888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663300"/>
                </a:solidFill>
                <a:latin typeface="Monotype Corsiva" pitchFamily="66" charset="0"/>
              </a:rPr>
              <a:t>«Брак принесет счастье…»</a:t>
            </a:r>
            <a:endParaRPr lang="ru-RU" sz="2800" b="1" dirty="0">
              <a:solidFill>
                <a:srgbClr val="663300"/>
              </a:solidFill>
              <a:latin typeface="Monotype Corsiva" pitchFamily="66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23434"/>
          <a:stretch/>
        </p:blipFill>
        <p:spPr>
          <a:xfrm rot="21310101">
            <a:off x="535787" y="1181824"/>
            <a:ext cx="4996543" cy="525087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3953" r="14231" b="30505"/>
          <a:stretch/>
        </p:blipFill>
        <p:spPr>
          <a:xfrm rot="20684397">
            <a:off x="4524166" y="860317"/>
            <a:ext cx="3819277" cy="507270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808542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36162"/>
          <a:stretch/>
        </p:blipFill>
        <p:spPr>
          <a:xfrm>
            <a:off x="1331640" y="476672"/>
            <a:ext cx="6408712" cy="561539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593201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1001663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1168</TotalTime>
  <Words>183</Words>
  <Application>Microsoft Office PowerPoint</Application>
  <PresentationFormat>Экран (4:3)</PresentationFormat>
  <Paragraphs>37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Марина</dc:creator>
  <cp:lastModifiedBy>Admin</cp:lastModifiedBy>
  <cp:revision>24</cp:revision>
  <dcterms:created xsi:type="dcterms:W3CDTF">2017-01-13T15:51:01Z</dcterms:created>
  <dcterms:modified xsi:type="dcterms:W3CDTF">2021-03-09T07:40:54Z</dcterms:modified>
</cp:coreProperties>
</file>