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70" r:id="rId4"/>
    <p:sldId id="271" r:id="rId5"/>
    <p:sldId id="272" r:id="rId6"/>
    <p:sldId id="279" r:id="rId7"/>
    <p:sldId id="277" r:id="rId8"/>
    <p:sldId id="280" r:id="rId9"/>
    <p:sldId id="273" r:id="rId10"/>
    <p:sldId id="274" r:id="rId11"/>
    <p:sldId id="268" r:id="rId12"/>
  </p:sldIdLst>
  <p:sldSz cx="9144000" cy="5143500" type="screen16x9"/>
  <p:notesSz cx="9144000" cy="51435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5" d="100"/>
          <a:sy n="85" d="100"/>
        </p:scale>
        <p:origin x="-137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21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37125274" y="205980"/>
            <a:ext cx="11520488" cy="43886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2560640" y="205980"/>
            <a:ext cx="34412237" cy="43886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2560638" y="1200152"/>
            <a:ext cx="22966362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25679402" y="1200152"/>
            <a:ext cx="2296636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CFE88D6-4DE3-4EC5-8126-638B5789149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7B4805-0E36-41CE-B992-35FD0C32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.tania10@yandex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extBox 5"/>
          <p:cNvSpPr txBox="1"/>
          <p:nvPr/>
        </p:nvSpPr>
        <p:spPr bwMode="auto">
          <a:xfrm>
            <a:off x="611560" y="2355726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dirty="0"/>
              <a:t>Ваша фотография</a:t>
            </a:r>
            <a:endParaRPr dirty="0"/>
          </a:p>
          <a:p>
            <a:pPr>
              <a:defRPr/>
            </a:pPr>
            <a:endParaRPr lang="ru-RU" dirty="0"/>
          </a:p>
        </p:txBody>
      </p:sp>
      <p:sp>
        <p:nvSpPr>
          <p:cNvPr id="9" name="TextBox 6"/>
          <p:cNvSpPr txBox="1"/>
          <p:nvPr/>
        </p:nvSpPr>
        <p:spPr bwMode="auto">
          <a:xfrm>
            <a:off x="395536" y="3786196"/>
            <a:ext cx="531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Бабушкина Татьяна Сергеевна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Воспитатель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I </a:t>
            </a:r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квалификационная категория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МДОУ «Суксунский детский сад Улыбка»</a:t>
            </a:r>
            <a:endParaRPr lang="ru-RU" b="1" dirty="0">
              <a:latin typeface="Proxima Nova Rg" panose="02000506030000020004" pitchFamily="50" charset="0"/>
            </a:endParaRPr>
          </a:p>
        </p:txBody>
      </p:sp>
      <p:pic>
        <p:nvPicPr>
          <p:cNvPr id="4" name="Рисунок 3" descr="Бабушкин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785932"/>
            <a:ext cx="190500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6019216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ru-RU" sz="2000" dirty="0" smtClean="0"/>
              <a:t>Таким образом, реализация проекта значима для развития системы образования, так как способствует: обеспечению работы в рамках ФГОС ДО, формированию имиджа ДОУ, удовлетворённости родителей в образовательных услугах ДОУ; повышению профессионального уровня педагогов. </a:t>
            </a:r>
          </a:p>
          <a:p>
            <a:pPr lvl="0" algn="ctr">
              <a:buNone/>
            </a:pPr>
            <a:endParaRPr lang="ru-RU" sz="2000" dirty="0" smtClean="0"/>
          </a:p>
          <a:p>
            <a:pPr lvl="0" algn="ctr">
              <a:buNone/>
            </a:pPr>
            <a:r>
              <a:rPr lang="ru-RU" sz="2000" dirty="0" smtClean="0"/>
              <a:t>Данный проект может быть рекомендован воспитателям ДОУ, педагогам дополнительного образования в рамках внедрения ФГОС ДО, родителям и всем заинтересованным лицам.</a:t>
            </a:r>
          </a:p>
          <a:p>
            <a:pPr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7417399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 bwMode="auto">
          <a:xfrm>
            <a:off x="467544" y="3867894"/>
            <a:ext cx="26339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Контакты</a:t>
            </a:r>
            <a:endParaRPr lang="en-US" sz="1600" dirty="0" smtClean="0">
              <a:solidFill>
                <a:schemeClr val="bg1"/>
              </a:solidFill>
              <a:latin typeface="Proxima Nova Rg" panose="02000506030000020004" pitchFamily="50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b.tania10@yandex.ru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Тел. 89523207916</a:t>
            </a:r>
          </a:p>
          <a:p>
            <a:pPr>
              <a:defRPr/>
            </a:pPr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dirty="0">
              <a:solidFill>
                <a:schemeClr val="bg1"/>
              </a:solidFill>
              <a:latin typeface="Proxima Nova Rg"/>
            </a:endParaRPr>
          </a:p>
        </p:txBody>
      </p:sp>
      <p:pic>
        <p:nvPicPr>
          <p:cNvPr id="3" name="Рисунок 2" descr="Бабушкин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71472" y="1785932"/>
            <a:ext cx="190500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007988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357173"/>
            <a:ext cx="878687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Робототехника как инновационная технология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образовательном процессе ДОУ</a:t>
            </a:r>
          </a:p>
          <a:p>
            <a:pPr algn="ctr"/>
            <a:endParaRPr lang="ru-RU" sz="12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indent="450850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В образовательной деятельности детского сада робототехника приобрела большую значимость и актуальность . Изучая робототехнику, дети знакомятся с законами реального мира, учатся применять теоретические знания на практике, развивают наблюдательность, мышление, </a:t>
            </a:r>
            <a:r>
              <a:rPr lang="ru-RU" dirty="0" err="1" smtClean="0">
                <a:ea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 и сообразительность. Применение такой новой формы игры, как конструирование и робототехника, способствует всестороннему развитию в соответствии с ФГОС. И эта тема весьма актуальна на сегодняшний день.</a:t>
            </a:r>
            <a:endParaRPr lang="ru-RU" dirty="0" smtClean="0">
              <a:cs typeface="Arial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        Изучив методическую литературу, информационные ресурсы по данной теме, а также подготовив наборы </a:t>
            </a:r>
            <a:r>
              <a:rPr lang="ru-RU" dirty="0" smtClean="0"/>
              <a:t>конструктора </a:t>
            </a:r>
            <a:r>
              <a:rPr lang="en-US" dirty="0" smtClean="0"/>
              <a:t>Lego Education 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Vedo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2.0,  я начала работу по</a:t>
            </a:r>
            <a:r>
              <a:rPr lang="ru-RU" dirty="0" smtClean="0">
                <a:solidFill>
                  <a:srgbClr val="232D2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проекту «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Робототехника как инновационная технология в образовательном процессе ДОУ»</a:t>
            </a:r>
          </a:p>
          <a:p>
            <a:pPr lvl="0" indent="45085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cs typeface="Arial" pitchFamily="34" charset="0"/>
            </a:endParaRPr>
          </a:p>
          <a:p>
            <a:pPr lvl="0" algn="ctr"/>
            <a:endParaRPr lang="ru-RU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 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52"/>
            <a:ext cx="8229600" cy="3523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 </a:t>
            </a:r>
            <a:r>
              <a:rPr lang="ru-RU" sz="2400" dirty="0" smtClean="0"/>
              <a:t>Развитие творческо-конструктивных способностей и познавательной активности дошкольников посредством Lego-конструирования и робототехники.</a:t>
            </a:r>
          </a:p>
          <a:p>
            <a:pPr>
              <a:buNone/>
            </a:pPr>
            <a:endParaRPr lang="ru-RU" sz="2400" dirty="0" smtClean="0"/>
          </a:p>
          <a:p>
            <a:endParaRPr lang="ru-RU" sz="2000" dirty="0"/>
          </a:p>
        </p:txBody>
      </p:sp>
      <p:pic>
        <p:nvPicPr>
          <p:cNvPr id="10242" name="Picture 2" descr="C:\Users\Admin\Desktop\lego-we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428874"/>
            <a:ext cx="3435780" cy="2000264"/>
          </a:xfrm>
          <a:prstGeom prst="rect">
            <a:avLst/>
          </a:prstGeom>
          <a:noFill/>
        </p:spPr>
      </p:pic>
      <p:pic>
        <p:nvPicPr>
          <p:cNvPr id="10243" name="Picture 3" descr="C:\Users\Admin\Desktop\dsc08093-2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2429503"/>
            <a:ext cx="2071702" cy="2062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414731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6"/>
            <a:ext cx="8229600" cy="3665948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Образовательная:</a:t>
            </a:r>
            <a:r>
              <a:rPr lang="ru-RU" sz="1800" dirty="0" smtClean="0"/>
              <a:t> формировать первичные представления о робототехнике; умения и навыки конструирования; представления о профессиях, связанных с изобретением и производством технических средств. Приобретение первого опыта при решении конструкторских задач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r>
              <a:rPr lang="ru-RU" sz="1800" b="1" dirty="0" smtClean="0"/>
              <a:t>Развивающая:</a:t>
            </a:r>
            <a:r>
              <a:rPr lang="ru-RU" sz="1800" dirty="0" smtClean="0"/>
              <a:t> развивать познавательный интерес к Lego-конструированию и робототехнике. Развивать творческую активность, самостоятельность в принятии оптимальных решений в различных ситуациях. Развивать внимание, мелкую моторику, оперативную память, логическое мышление и воображение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r>
              <a:rPr lang="ru-RU" sz="1800" b="1" dirty="0" smtClean="0"/>
              <a:t>Воспитательная:</a:t>
            </a:r>
            <a:r>
              <a:rPr lang="ru-RU" sz="1800" dirty="0" smtClean="0"/>
              <a:t> воспитывать ценностное отношение ответственности к собственному труду, труду других людей и его результатам. Воспитывать коммуникативные способности, умение работать в паре и группе.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42065666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Методы и приемы работы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800"/>
            <a:ext cx="8229600" cy="3714776"/>
          </a:xfrm>
        </p:spPr>
        <p:txBody>
          <a:bodyPr>
            <a:normAutofit/>
          </a:bodyPr>
          <a:lstStyle/>
          <a:p>
            <a:pPr lvl="0"/>
            <a:r>
              <a:rPr lang="ru-RU" sz="1800" b="1" dirty="0" smtClean="0"/>
              <a:t>Наглядный </a:t>
            </a:r>
            <a:r>
              <a:rPr lang="ru-RU" sz="1800" dirty="0" smtClean="0"/>
              <a:t>(рассматривание построек, работа по инструкции).</a:t>
            </a:r>
          </a:p>
          <a:p>
            <a:pPr lvl="0"/>
            <a:r>
              <a:rPr lang="ru-RU" sz="1800" b="1" dirty="0" smtClean="0"/>
              <a:t>Словесный </a:t>
            </a:r>
            <a:r>
              <a:rPr lang="ru-RU" sz="1800" dirty="0" smtClean="0"/>
              <a:t>(беседа, рассказ, инструктаж, объяснение).</a:t>
            </a:r>
          </a:p>
          <a:p>
            <a:pPr lvl="0"/>
            <a:r>
              <a:rPr lang="ru-RU" sz="1800" b="1" dirty="0" smtClean="0"/>
              <a:t>Репродуктивный</a:t>
            </a:r>
            <a:r>
              <a:rPr lang="ru-RU" sz="1800" dirty="0" smtClean="0"/>
              <a:t> (восприятие и усвоение готовой информации).</a:t>
            </a:r>
          </a:p>
          <a:p>
            <a:pPr lvl="0"/>
            <a:r>
              <a:rPr lang="ru-RU" sz="1800" b="1" dirty="0" smtClean="0"/>
              <a:t>Практический</a:t>
            </a:r>
            <a:r>
              <a:rPr lang="ru-RU" sz="1800" dirty="0" smtClean="0"/>
              <a:t> (сборка моделей).</a:t>
            </a:r>
          </a:p>
          <a:p>
            <a:pPr lvl="0"/>
            <a:r>
              <a:rPr lang="ru-RU" sz="1800" b="1" dirty="0" smtClean="0"/>
              <a:t>Частично-поисковый</a:t>
            </a:r>
            <a:r>
              <a:rPr lang="ru-RU" sz="1800" dirty="0" smtClean="0"/>
              <a:t> (выполнение вариативных заданий).</a:t>
            </a:r>
          </a:p>
          <a:p>
            <a:pPr lvl="0"/>
            <a:r>
              <a:rPr lang="ru-RU" sz="1800" b="1" dirty="0" smtClean="0"/>
              <a:t>Исследовательский метод.</a:t>
            </a:r>
          </a:p>
          <a:p>
            <a:pPr lvl="0"/>
            <a:r>
              <a:rPr lang="ru-RU" sz="1800" b="1" dirty="0" smtClean="0"/>
              <a:t>Игровой</a:t>
            </a:r>
            <a:r>
              <a:rPr lang="ru-RU" sz="1800" dirty="0" smtClean="0"/>
              <a:t>  (использование сюжета игр для организации детской деятельности).</a:t>
            </a:r>
          </a:p>
          <a:p>
            <a:pPr lvl="0"/>
            <a:r>
              <a:rPr lang="ru-RU" sz="1800" b="1" dirty="0" smtClean="0"/>
              <a:t>Информационно – рецептивный </a:t>
            </a:r>
            <a:r>
              <a:rPr lang="ru-RU" sz="1800" dirty="0" smtClean="0"/>
              <a:t>(обследование LEGO  - деталей, которое предполагает подключение различных анализаторов: зрительных и тактильных, для знакомства с формой, определения пространственных соотношений между ними).  </a:t>
            </a:r>
          </a:p>
          <a:p>
            <a:r>
              <a:rPr lang="ru-RU" sz="1800" b="1" dirty="0" smtClean="0"/>
              <a:t>Метод стимулирования и мотивации деятельности </a:t>
            </a:r>
            <a:r>
              <a:rPr lang="ru-RU" sz="1800" dirty="0" smtClean="0"/>
              <a:t>(игровые эмоциональные ситуации, похвала, поощрение).</a:t>
            </a:r>
          </a:p>
        </p:txBody>
      </p:sp>
    </p:spTree>
    <p:extLst>
      <p:ext uri="{BB962C8B-B14F-4D97-AF65-F5344CB8AC3E}">
        <p14:creationId xmlns="" xmlns:p14="http://schemas.microsoft.com/office/powerpoint/2010/main" val="35119045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конструирования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14"/>
            <a:ext cx="8229600" cy="3594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- принцип личностно-ориентированного подхода;</a:t>
            </a:r>
          </a:p>
          <a:p>
            <a:pPr>
              <a:buNone/>
            </a:pPr>
            <a:r>
              <a:rPr lang="ru-RU" sz="1800" dirty="0" smtClean="0"/>
              <a:t>- принцип доступности;</a:t>
            </a:r>
          </a:p>
          <a:p>
            <a:pPr>
              <a:buNone/>
            </a:pPr>
            <a:r>
              <a:rPr lang="ru-RU" sz="1800" dirty="0" smtClean="0"/>
              <a:t>- принцип наглядности;</a:t>
            </a:r>
          </a:p>
          <a:p>
            <a:pPr>
              <a:buNone/>
            </a:pPr>
            <a:r>
              <a:rPr lang="ru-RU" sz="1800" dirty="0" smtClean="0"/>
              <a:t>- принцип развивающего обучения.</a:t>
            </a:r>
          </a:p>
          <a:p>
            <a:endParaRPr lang="ru-RU" sz="1600" dirty="0" smtClean="0"/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Алгоритмы работы по 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конструированию и робототехнике</a:t>
            </a:r>
            <a:endParaRPr lang="ru-RU" sz="2000" dirty="0" smtClean="0"/>
          </a:p>
          <a:p>
            <a:pPr>
              <a:buNone/>
            </a:pPr>
            <a:r>
              <a:rPr lang="ru-RU" sz="1800" dirty="0" smtClean="0"/>
              <a:t>1. Рассматривание образца, схемы, чертежа, рисунка, картинки.</a:t>
            </a:r>
          </a:p>
          <a:p>
            <a:pPr>
              <a:buNone/>
            </a:pPr>
            <a:r>
              <a:rPr lang="ru-RU" sz="1800" dirty="0" smtClean="0"/>
              <a:t>2. Поиск-выбор необходимых деталей из общего набора.</a:t>
            </a:r>
          </a:p>
          <a:p>
            <a:pPr>
              <a:buNone/>
            </a:pPr>
            <a:r>
              <a:rPr lang="ru-RU" sz="1800" dirty="0" smtClean="0"/>
              <a:t>3. Сборка частей модели.</a:t>
            </a:r>
          </a:p>
          <a:p>
            <a:pPr>
              <a:buNone/>
            </a:pPr>
            <a:r>
              <a:rPr lang="ru-RU" sz="1800" dirty="0" smtClean="0"/>
              <a:t>4. Последовательное соединение всех собранных</a:t>
            </a:r>
            <a:r>
              <a:rPr lang="ru-RU" sz="1800" b="1" dirty="0" smtClean="0"/>
              <a:t> </a:t>
            </a:r>
            <a:r>
              <a:rPr lang="ru-RU" sz="1800" dirty="0" smtClean="0"/>
              <a:t>частей в одну целую модель.</a:t>
            </a:r>
          </a:p>
          <a:p>
            <a:pPr>
              <a:buNone/>
            </a:pPr>
            <a:r>
              <a:rPr lang="ru-RU" sz="1800" dirty="0" smtClean="0"/>
              <a:t>5. Сравнение своей собранной модели с образцом</a:t>
            </a:r>
            <a:r>
              <a:rPr lang="ru-RU" sz="1800" b="1" dirty="0" smtClean="0"/>
              <a:t>,</a:t>
            </a:r>
            <a:r>
              <a:rPr lang="ru-RU" sz="1800" dirty="0" smtClean="0"/>
              <a:t> схемой, чертежом, рисунком, картинкой </a:t>
            </a:r>
            <a:r>
              <a:rPr lang="ru-RU" sz="1800" i="1" dirty="0" smtClean="0"/>
              <a:t>(или анализ собранной конструкции)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938480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4286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реализации проекта: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8"/>
            <a:ext cx="8786874" cy="409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900" b="1" dirty="0" smtClean="0"/>
              <a:t>1этап – организационно – подготовительный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- Подбор методической литературы по теме проекта; </a:t>
            </a:r>
          </a:p>
          <a:p>
            <a:pPr>
              <a:buNone/>
            </a:pPr>
            <a:r>
              <a:rPr lang="ru-RU" sz="1900" dirty="0" smtClean="0"/>
              <a:t>-Выявление  проблемной ситуации в ближайшем окружении; </a:t>
            </a:r>
          </a:p>
          <a:p>
            <a:pPr>
              <a:buNone/>
            </a:pPr>
            <a:r>
              <a:rPr lang="ru-RU" sz="1900" dirty="0" smtClean="0"/>
              <a:t>-Поиск способов, путей решения проблемы;</a:t>
            </a:r>
          </a:p>
          <a:p>
            <a:pPr>
              <a:buNone/>
            </a:pPr>
            <a:r>
              <a:rPr lang="ru-RU" sz="1900" dirty="0" smtClean="0"/>
              <a:t>-подготовка схем для конструирования;</a:t>
            </a:r>
          </a:p>
          <a:p>
            <a:pPr>
              <a:buNone/>
            </a:pPr>
            <a:r>
              <a:rPr lang="ru-RU" sz="1900" dirty="0" smtClean="0"/>
              <a:t>-подбор необходимого оборудования и пособий для практической работы детей; </a:t>
            </a:r>
          </a:p>
          <a:p>
            <a:pPr>
              <a:buNone/>
            </a:pPr>
            <a:r>
              <a:rPr lang="ru-RU" sz="1900" dirty="0" smtClean="0"/>
              <a:t>-совместное с родителями планирование образовательной и творческой  деятельности.</a:t>
            </a:r>
          </a:p>
          <a:p>
            <a:pPr>
              <a:buNone/>
            </a:pPr>
            <a:r>
              <a:rPr lang="ru-RU" sz="1900" b="1" dirty="0" smtClean="0"/>
              <a:t>Работа с родителями в реализации проекта: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-Подготовка наборов LEGO – конструкторов Vedo2.0; </a:t>
            </a:r>
          </a:p>
          <a:p>
            <a:pPr>
              <a:buNone/>
            </a:pPr>
            <a:r>
              <a:rPr lang="ru-RU" sz="1900" dirty="0" smtClean="0"/>
              <a:t>-Беседы с родителями о подготовке детей к конкурсу «</a:t>
            </a:r>
            <a:r>
              <a:rPr lang="ru-RU" sz="1900" dirty="0" err="1" smtClean="0"/>
              <a:t>ИКаРёнок</a:t>
            </a:r>
            <a:r>
              <a:rPr lang="ru-RU" sz="1900" dirty="0" smtClean="0"/>
              <a:t>» сезона 2021-2022года муниципальный и межмуниципальный уровень;</a:t>
            </a:r>
          </a:p>
          <a:p>
            <a:pPr>
              <a:buNone/>
            </a:pPr>
            <a:r>
              <a:rPr lang="ru-RU" sz="1900" dirty="0" smtClean="0"/>
              <a:t>-Разработка модели «Новое средство защиты от вирусов и микробов» с использованием LEGO – конструктора;</a:t>
            </a:r>
          </a:p>
          <a:p>
            <a:pPr>
              <a:buNone/>
            </a:pPr>
            <a:r>
              <a:rPr lang="ru-RU" sz="1900" dirty="0" smtClean="0"/>
              <a:t>-Участие во Всероссийском робототехническом Форуме дошкольных  образовательных организаций «</a:t>
            </a:r>
            <a:r>
              <a:rPr lang="ru-RU" sz="1900" dirty="0" err="1" smtClean="0"/>
              <a:t>ИКаРёнок</a:t>
            </a:r>
            <a:r>
              <a:rPr lang="ru-RU" sz="1900" dirty="0" smtClean="0"/>
              <a:t>» сезона 2021 -2022года - муниципальный и межмуниципальный уровень.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0542565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4286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реализации проекта: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6"/>
            <a:ext cx="8786874" cy="40231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900" b="1" dirty="0" smtClean="0"/>
              <a:t>2 этап – Основной – практический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-Выполнение плана мероприятий:</a:t>
            </a:r>
          </a:p>
          <a:p>
            <a:pPr>
              <a:buNone/>
            </a:pPr>
            <a:r>
              <a:rPr lang="ru-RU" sz="1900" dirty="0" smtClean="0"/>
              <a:t>-Совместная деятельность педагога и детей </a:t>
            </a:r>
          </a:p>
          <a:p>
            <a:pPr>
              <a:buNone/>
            </a:pPr>
            <a:r>
              <a:rPr lang="ru-RU" sz="1900" dirty="0" smtClean="0"/>
              <a:t>–Игровая </a:t>
            </a:r>
            <a:r>
              <a:rPr lang="ru-RU" sz="1900" dirty="0" smtClean="0"/>
              <a:t>деятельность, НОД, чтение познавательной, художественной литературы, экскурсии, наблюдения, опыты, экспериментирование, просмотр видеороликов;</a:t>
            </a:r>
          </a:p>
          <a:p>
            <a:pPr>
              <a:buNone/>
            </a:pPr>
            <a:r>
              <a:rPr lang="ru-RU" sz="1900" dirty="0" smtClean="0"/>
              <a:t>-Изготовление построек из  LEGO – конструктора по теме  проекта, по замыслу, по схемам.</a:t>
            </a:r>
          </a:p>
          <a:p>
            <a:pPr>
              <a:buNone/>
            </a:pPr>
            <a:r>
              <a:rPr lang="ru-RU" sz="1900" dirty="0" smtClean="0"/>
              <a:t>-Разработка дидактического материала, привлечение в работу проекта родителей детей, социум</a:t>
            </a:r>
            <a:r>
              <a:rPr lang="ru-RU" sz="1900" dirty="0" smtClean="0"/>
              <a:t>.</a:t>
            </a:r>
            <a:endParaRPr lang="ru-RU" sz="1900" dirty="0" smtClean="0"/>
          </a:p>
          <a:p>
            <a:pPr>
              <a:buNone/>
            </a:pPr>
            <a:r>
              <a:rPr lang="ru-RU" sz="1900" b="1" dirty="0" smtClean="0"/>
              <a:t>3 этап – Итоговый.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-Представление проекта « Новое средство защиты от вирусов и микробов» педагогам детского сада, обмен опытом между дошкольниками;</a:t>
            </a:r>
          </a:p>
          <a:p>
            <a:pPr>
              <a:buNone/>
            </a:pPr>
            <a:r>
              <a:rPr lang="ru-RU" sz="1900" dirty="0" smtClean="0"/>
              <a:t>-Участие во Всероссийском робототехническом Форуме дошкольных образовательных организаций «</a:t>
            </a:r>
            <a:r>
              <a:rPr lang="ru-RU" sz="1900" dirty="0" err="1" smtClean="0"/>
              <a:t>ИКаРёнок</a:t>
            </a:r>
            <a:r>
              <a:rPr lang="ru-RU" sz="1900" dirty="0" smtClean="0"/>
              <a:t>» сезона 2021 -2022года - муниципальный  и межмуниципальный уровень.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0542565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24"/>
            <a:ext cx="8229600" cy="39517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 </a:t>
            </a:r>
            <a:endParaRPr lang="ru-RU" sz="1600" dirty="0" smtClean="0"/>
          </a:p>
          <a:p>
            <a:pPr>
              <a:buNone/>
            </a:pPr>
            <a:r>
              <a:rPr lang="ru-RU" sz="1900" b="1" dirty="0" smtClean="0"/>
              <a:t>В результате  работы по проекту  дети:</a:t>
            </a:r>
          </a:p>
          <a:p>
            <a:pPr>
              <a:buFontTx/>
              <a:buChar char="-"/>
            </a:pPr>
            <a:r>
              <a:rPr lang="ru-RU" sz="1900" dirty="0" smtClean="0"/>
              <a:t>применили первый опыт инженерного мышления;</a:t>
            </a:r>
          </a:p>
          <a:p>
            <a:pPr>
              <a:buFontTx/>
              <a:buChar char="-"/>
            </a:pPr>
            <a:r>
              <a:rPr lang="ru-RU" sz="1900" dirty="0" smtClean="0"/>
              <a:t>изготовили модель Новой  линии производства  РОСОМЗ  « Средство защиты будущего»;</a:t>
            </a:r>
          </a:p>
          <a:p>
            <a:pPr>
              <a:buFontTx/>
              <a:buChar char="-"/>
            </a:pPr>
            <a:r>
              <a:rPr lang="ru-RU" sz="1900" dirty="0" smtClean="0"/>
              <a:t>стали </a:t>
            </a:r>
            <a:r>
              <a:rPr lang="ru-RU" sz="1900" dirty="0" smtClean="0">
                <a:solidFill>
                  <a:srgbClr val="FF0000"/>
                </a:solidFill>
              </a:rPr>
              <a:t>победителями</a:t>
            </a:r>
            <a:r>
              <a:rPr lang="ru-RU" sz="1900" dirty="0" smtClean="0"/>
              <a:t> на муниципальном этапе 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Всероссийского </a:t>
            </a:r>
            <a:r>
              <a:rPr lang="ru-RU" sz="1900" dirty="0" smtClean="0"/>
              <a:t>робототехнического форума 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дошкольных </a:t>
            </a:r>
            <a:r>
              <a:rPr lang="ru-RU" sz="1900" dirty="0" smtClean="0"/>
              <a:t>образовательных </a:t>
            </a:r>
            <a:r>
              <a:rPr lang="ru-RU" sz="1900" dirty="0" smtClean="0"/>
              <a:t>организаций</a:t>
            </a:r>
          </a:p>
          <a:p>
            <a:pPr>
              <a:buNone/>
            </a:pPr>
            <a:r>
              <a:rPr lang="ru-RU" sz="1900" dirty="0" smtClean="0"/>
              <a:t> </a:t>
            </a:r>
            <a:r>
              <a:rPr lang="ru-RU" sz="1900" dirty="0" smtClean="0"/>
              <a:t>«</a:t>
            </a:r>
            <a:r>
              <a:rPr lang="ru-RU" sz="1900" dirty="0" err="1" smtClean="0"/>
              <a:t>ИКаРёнок</a:t>
            </a:r>
            <a:r>
              <a:rPr lang="ru-RU" sz="1900" dirty="0" smtClean="0"/>
              <a:t>» сезона 2021-2022года,</a:t>
            </a:r>
          </a:p>
          <a:p>
            <a:pPr>
              <a:buFontTx/>
              <a:buChar char="-"/>
            </a:pPr>
            <a:r>
              <a:rPr lang="ru-RU" sz="1900" dirty="0" smtClean="0">
                <a:solidFill>
                  <a:srgbClr val="FF0000"/>
                </a:solidFill>
              </a:rPr>
              <a:t>заняли 3 место </a:t>
            </a:r>
            <a:r>
              <a:rPr lang="ru-RU" sz="1900" dirty="0" smtClean="0"/>
              <a:t>на межмуниципальном </a:t>
            </a:r>
            <a:r>
              <a:rPr lang="ru-RU" sz="1900" dirty="0" smtClean="0"/>
              <a:t>конкурсе</a:t>
            </a:r>
          </a:p>
          <a:p>
            <a:pPr>
              <a:buNone/>
            </a:pPr>
            <a:r>
              <a:rPr lang="ru-RU" sz="1900" dirty="0" smtClean="0"/>
              <a:t> </a:t>
            </a:r>
            <a:r>
              <a:rPr lang="ru-RU" sz="1900" dirty="0" smtClean="0"/>
              <a:t>«</a:t>
            </a:r>
            <a:r>
              <a:rPr lang="ru-RU" sz="1900" dirty="0" err="1" smtClean="0"/>
              <a:t>ИКаРёнок</a:t>
            </a:r>
            <a:r>
              <a:rPr lang="ru-RU" sz="1900" dirty="0" smtClean="0"/>
              <a:t>» 2021-2022года.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5" name="Рисунок 4" descr="C:\Users\ДС Улыбка\Desktop\икаренок\20211226_152954.jpg"/>
          <p:cNvPicPr/>
          <p:nvPr/>
        </p:nvPicPr>
        <p:blipFill>
          <a:blip r:embed="rId3" cstate="print"/>
          <a:srcRect l="21068" r="26171"/>
          <a:stretch>
            <a:fillRect/>
          </a:stretch>
        </p:blipFill>
        <p:spPr bwMode="auto">
          <a:xfrm>
            <a:off x="6072198" y="1928808"/>
            <a:ext cx="2857520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="" xmlns:p14="http://schemas.microsoft.com/office/powerpoint/2010/main" val="41817075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706</Words>
  <Application>Microsoft Office PowerPoint</Application>
  <DocSecurity>0</DocSecurity>
  <PresentationFormat>Экран (16:9)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 Цель:  </vt:lpstr>
      <vt:lpstr> Задачи:</vt:lpstr>
      <vt:lpstr>Методы и приемы работы</vt:lpstr>
      <vt:lpstr>Принципы LEGO- конструирования</vt:lpstr>
      <vt:lpstr>Этапы реализации проекта:</vt:lpstr>
      <vt:lpstr>Этапы реализации проекта:</vt:lpstr>
      <vt:lpstr> Результаты  </vt:lpstr>
      <vt:lpstr>Вывод:</vt:lpstr>
      <vt:lpstr>Слайд 11</vt:lpstr>
    </vt:vector>
  </TitlesOfParts>
  <Company>SPecialiST RePack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Admin</cp:lastModifiedBy>
  <cp:revision>22</cp:revision>
  <dcterms:created xsi:type="dcterms:W3CDTF">2020-12-21T17:16:38Z</dcterms:created>
  <dcterms:modified xsi:type="dcterms:W3CDTF">2022-02-01T00:06:58Z</dcterms:modified>
  <dc:identifier/>
  <dc:language/>
  <cp:version/>
</cp:coreProperties>
</file>