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9" r:id="rId3"/>
    <p:sldId id="258" r:id="rId4"/>
    <p:sldId id="257" r:id="rId5"/>
    <p:sldId id="260" r:id="rId6"/>
    <p:sldId id="262" r:id="rId7"/>
    <p:sldId id="261" r:id="rId8"/>
    <p:sldId id="263" r:id="rId9"/>
    <p:sldId id="265" r:id="rId10"/>
    <p:sldId id="264" r:id="rId11"/>
    <p:sldId id="266" r:id="rId12"/>
    <p:sldId id="267" r:id="rId13"/>
    <p:sldId id="269" r:id="rId14"/>
    <p:sldId id="273" r:id="rId15"/>
    <p:sldId id="274" r:id="rId16"/>
    <p:sldId id="271" r:id="rId17"/>
    <p:sldId id="276" r:id="rId18"/>
    <p:sldId id="277" r:id="rId19"/>
    <p:sldId id="278" r:id="rId20"/>
    <p:sldId id="280" r:id="rId21"/>
    <p:sldId id="279" r:id="rId22"/>
    <p:sldId id="282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Раздел по умолчанию" id="{0B3878F9-B743-4AED-88A9-F3FBAC72480F}">
          <p14:sldIdLst>
            <p14:sldId id="256"/>
            <p14:sldId id="259"/>
            <p14:sldId id="258"/>
            <p14:sldId id="257"/>
            <p14:sldId id="260"/>
            <p14:sldId id="262"/>
            <p14:sldId id="261"/>
            <p14:sldId id="263"/>
            <p14:sldId id="265"/>
            <p14:sldId id="264"/>
            <p14:sldId id="266"/>
            <p14:sldId id="267"/>
            <p14:sldId id="269"/>
            <p14:sldId id="273"/>
            <p14:sldId id="274"/>
            <p14:sldId id="272"/>
          </p14:sldIdLst>
        </p14:section>
        <p14:section name="Раздел без заголовка" id="{89C34B9B-1B4F-4B5C-B833-F264CA7A46B3}">
          <p14:sldIdLst>
            <p14:sldId id="271"/>
            <p14:sldId id="270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FEF218-93FD-4C9B-96DD-9AC1ED6D0C92}" type="datetimeFigureOut">
              <a:rPr lang="ru-RU" smtClean="0"/>
              <a:pPr/>
              <a:t>30.10.2017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C283D7-5C2C-4FC0-8C21-1B439C6306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788028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«Огород у нас хорош»</a:t>
            </a:r>
            <a:endParaRPr lang="ru-RU" sz="2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C283D7-5C2C-4FC0-8C21-1B439C6306D1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Благодарим за внимание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C283D7-5C2C-4FC0-8C21-1B439C6306D1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C283D7-5C2C-4FC0-8C21-1B439C6306D1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C283D7-5C2C-4FC0-8C21-1B439C6306D1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Удивляется народ</a:t>
            </a:r>
          </a:p>
          <a:p>
            <a:r>
              <a:rPr lang="ru-RU" dirty="0" smtClean="0"/>
              <a:t>Что за чудо огород?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C283D7-5C2C-4FC0-8C21-1B439C6306D1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Трудовая деятельность в</a:t>
            </a:r>
            <a:r>
              <a:rPr lang="ru-RU" baseline="0" dirty="0" smtClean="0"/>
              <a:t> огороде: </a:t>
            </a:r>
          </a:p>
          <a:p>
            <a:r>
              <a:rPr lang="ru-RU" baseline="0" dirty="0" smtClean="0"/>
              <a:t>рыхление, поливка овощных культур.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C283D7-5C2C-4FC0-8C21-1B439C6306D1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Найди</a:t>
            </a:r>
            <a:r>
              <a:rPr lang="ru-RU" baseline="0" dirty="0" smtClean="0"/>
              <a:t> меня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C283D7-5C2C-4FC0-8C21-1B439C6306D1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Едем за урожаем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C283D7-5C2C-4FC0-8C21-1B439C6306D1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Это вовсе не игрушка -</a:t>
            </a:r>
            <a:b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Ароматная…</a:t>
            </a:r>
            <a:b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(Петрушка)</a:t>
            </a:r>
            <a:b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C283D7-5C2C-4FC0-8C21-1B439C6306D1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Наше творчество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C283D7-5C2C-4FC0-8C21-1B439C6306D1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Опробование</a:t>
            </a:r>
            <a:r>
              <a:rPr lang="ru-RU" baseline="0" dirty="0" smtClean="0"/>
              <a:t> </a:t>
            </a:r>
            <a:r>
              <a:rPr lang="ru-RU" dirty="0" smtClean="0"/>
              <a:t>овощей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C283D7-5C2C-4FC0-8C21-1B439C6306D1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C283D7-5C2C-4FC0-8C21-1B439C6306D1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82BB1-27C7-439B-8F53-B70F30F2D300}" type="datetimeFigureOut">
              <a:rPr lang="ru-RU" smtClean="0"/>
              <a:pPr/>
              <a:t>30.10.2017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8E69E-565F-4987-92A8-C43F1AC38D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82BB1-27C7-439B-8F53-B70F30F2D300}" type="datetimeFigureOut">
              <a:rPr lang="ru-RU" smtClean="0"/>
              <a:pPr/>
              <a:t>30.10.2017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8E69E-565F-4987-92A8-C43F1AC38D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82BB1-27C7-439B-8F53-B70F30F2D300}" type="datetimeFigureOut">
              <a:rPr lang="ru-RU" smtClean="0"/>
              <a:pPr/>
              <a:t>30.10.2017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8E69E-565F-4987-92A8-C43F1AC38D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82BB1-27C7-439B-8F53-B70F30F2D300}" type="datetimeFigureOut">
              <a:rPr lang="ru-RU" smtClean="0"/>
              <a:pPr/>
              <a:t>30.10.2017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8E69E-565F-4987-92A8-C43F1AC38D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82BB1-27C7-439B-8F53-B70F30F2D300}" type="datetimeFigureOut">
              <a:rPr lang="ru-RU" smtClean="0"/>
              <a:pPr/>
              <a:t>30.10.2017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8E69E-565F-4987-92A8-C43F1AC38D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82BB1-27C7-439B-8F53-B70F30F2D300}" type="datetimeFigureOut">
              <a:rPr lang="ru-RU" smtClean="0"/>
              <a:pPr/>
              <a:t>30.10.2017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8E69E-565F-4987-92A8-C43F1AC38D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82BB1-27C7-439B-8F53-B70F30F2D300}" type="datetimeFigureOut">
              <a:rPr lang="ru-RU" smtClean="0"/>
              <a:pPr/>
              <a:t>30.10.2017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8E69E-565F-4987-92A8-C43F1AC38D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82BB1-27C7-439B-8F53-B70F30F2D300}" type="datetimeFigureOut">
              <a:rPr lang="ru-RU" smtClean="0"/>
              <a:pPr/>
              <a:t>30.10.2017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8E69E-565F-4987-92A8-C43F1AC38D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82BB1-27C7-439B-8F53-B70F30F2D300}" type="datetimeFigureOut">
              <a:rPr lang="ru-RU" smtClean="0"/>
              <a:pPr/>
              <a:t>30.10.2017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8E69E-565F-4987-92A8-C43F1AC38D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82BB1-27C7-439B-8F53-B70F30F2D300}" type="datetimeFigureOut">
              <a:rPr lang="ru-RU" smtClean="0"/>
              <a:pPr/>
              <a:t>30.10.2017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8E69E-565F-4987-92A8-C43F1AC38D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82BB1-27C7-439B-8F53-B70F30F2D300}" type="datetimeFigureOut">
              <a:rPr lang="ru-RU" smtClean="0"/>
              <a:pPr/>
              <a:t>30.10.2017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8E69E-565F-4987-92A8-C43F1AC38D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382BB1-27C7-439B-8F53-B70F30F2D300}" type="datetimeFigureOut">
              <a:rPr lang="ru-RU" smtClean="0"/>
              <a:pPr/>
              <a:t>30.10.2017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C8E69E-565F-4987-92A8-C43F1AC38D6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Сергей\Desktop\шаблоны экология\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286844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043608" y="908720"/>
            <a:ext cx="6957416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4000" dirty="0" smtClean="0"/>
          </a:p>
          <a:p>
            <a:pPr algn="ctr"/>
            <a:r>
              <a:rPr lang="ru-RU" sz="4000" dirty="0" smtClean="0"/>
              <a:t>Педагогический</a:t>
            </a:r>
            <a:endParaRPr lang="ru-RU" sz="4000" dirty="0"/>
          </a:p>
          <a:p>
            <a:pPr algn="ctr"/>
            <a:r>
              <a:rPr lang="ru-RU" sz="4000" dirty="0"/>
              <a:t>п</a:t>
            </a:r>
            <a:r>
              <a:rPr lang="ru-RU" sz="4000" dirty="0" smtClean="0"/>
              <a:t>роект:</a:t>
            </a:r>
          </a:p>
          <a:p>
            <a:pPr algn="ctr"/>
            <a:r>
              <a:rPr lang="ru-RU" sz="4000" b="1" dirty="0" smtClean="0"/>
              <a:t>«Огород у нас хорош»</a:t>
            </a:r>
          </a:p>
          <a:p>
            <a:pPr algn="ctr"/>
            <a:r>
              <a:rPr lang="ru-RU" sz="2800" dirty="0" smtClean="0"/>
              <a:t>Дети младшего дошкольного возраста, родители группы «Рябинка»</a:t>
            </a:r>
            <a:endParaRPr lang="ru-RU" sz="2800" dirty="0"/>
          </a:p>
          <a:p>
            <a:pPr algn="r"/>
            <a:endParaRPr lang="ru-RU" sz="2800" i="1" dirty="0"/>
          </a:p>
          <a:p>
            <a:pPr algn="r"/>
            <a:r>
              <a:rPr lang="ru-RU" sz="2800" i="1" dirty="0" smtClean="0"/>
              <a:t>Воспитатели: </a:t>
            </a:r>
          </a:p>
          <a:p>
            <a:pPr algn="r"/>
            <a:r>
              <a:rPr lang="ru-RU" sz="2800" dirty="0" smtClean="0"/>
              <a:t>Максимова Алевтина Георгиевна,</a:t>
            </a:r>
          </a:p>
          <a:p>
            <a:pPr algn="r"/>
            <a:r>
              <a:rPr lang="ru-RU" sz="2800" dirty="0" err="1" smtClean="0"/>
              <a:t>Коробкина</a:t>
            </a:r>
            <a:r>
              <a:rPr lang="ru-RU" sz="2800" dirty="0" smtClean="0"/>
              <a:t> Алевтина Германовна</a:t>
            </a:r>
          </a:p>
          <a:p>
            <a:pPr algn="ctr"/>
            <a:r>
              <a:rPr lang="ru-RU" sz="2000" dirty="0" smtClean="0"/>
              <a:t>Май – сентябрь 2017г.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Сергей\Desktop\шаблоны экология\4 - копия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-642966"/>
            <a:ext cx="9995474" cy="750096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85720" y="0"/>
            <a:ext cx="900118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/>
              <a:t>Удивляется народ</a:t>
            </a:r>
          </a:p>
          <a:p>
            <a:pPr algn="ctr"/>
            <a:r>
              <a:rPr lang="ru-RU" sz="3200" dirty="0" smtClean="0"/>
              <a:t>Что за чудо огород?</a:t>
            </a:r>
          </a:p>
          <a:p>
            <a:pPr algn="ctr"/>
            <a:r>
              <a:rPr lang="ru-RU" sz="3200" dirty="0" smtClean="0"/>
              <a:t>Здесь морковка и петрушка</a:t>
            </a:r>
          </a:p>
          <a:p>
            <a:pPr algn="ctr"/>
            <a:r>
              <a:rPr lang="ru-RU" sz="3200" dirty="0" smtClean="0"/>
              <a:t>Свёкла, тыква и капуста,</a:t>
            </a:r>
          </a:p>
          <a:p>
            <a:pPr algn="ctr"/>
            <a:r>
              <a:rPr lang="ru-RU" sz="3200" dirty="0" smtClean="0"/>
              <a:t>Растут на грядке</a:t>
            </a:r>
          </a:p>
          <a:p>
            <a:pPr algn="ctr"/>
            <a:r>
              <a:rPr lang="ru-RU" sz="3200" dirty="0" smtClean="0"/>
              <a:t>Густо, густо.</a:t>
            </a:r>
          </a:p>
          <a:p>
            <a:pPr algn="ctr"/>
            <a:r>
              <a:rPr lang="ru-RU" sz="3200" dirty="0" smtClean="0"/>
              <a:t>И все дружно говорят</a:t>
            </a:r>
          </a:p>
          <a:p>
            <a:pPr algn="ctr"/>
            <a:r>
              <a:rPr lang="ru-RU" sz="3200" dirty="0" smtClean="0"/>
              <a:t>«Мы растём здесь для ребят.</a:t>
            </a:r>
          </a:p>
          <a:p>
            <a:pPr algn="ctr"/>
            <a:r>
              <a:rPr lang="ru-RU" sz="3200" dirty="0" smtClean="0"/>
              <a:t>За усердие и труд урожай весь соберут».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Сергей\Desktop\шаблоны экология\4 - копия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61990"/>
          </a:xfrm>
          <a:prstGeom prst="rect">
            <a:avLst/>
          </a:prstGeom>
          <a:noFill/>
        </p:spPr>
      </p:pic>
      <p:pic>
        <p:nvPicPr>
          <p:cNvPr id="1026" name="Picture 2" descr="E:\июль 2017\DSCN748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4704523" cy="352839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E:\июль 2017\DSCN749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690"/>
          <a:stretch/>
        </p:blipFill>
        <p:spPr bwMode="auto">
          <a:xfrm>
            <a:off x="4239490" y="2780928"/>
            <a:ext cx="4652429" cy="3780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072066" y="500042"/>
            <a:ext cx="378621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Огород у нас в порядке,</a:t>
            </a:r>
            <a:br>
              <a:rPr lang="ru-RU" dirty="0" smtClean="0"/>
            </a:br>
            <a:r>
              <a:rPr lang="ru-RU" dirty="0" smtClean="0"/>
              <a:t>Мы весной вскопали грядки </a:t>
            </a:r>
            <a:br>
              <a:rPr lang="ru-RU" dirty="0" smtClean="0"/>
            </a:br>
            <a:r>
              <a:rPr lang="ru-RU" dirty="0" smtClean="0"/>
              <a:t>Мы пололи огород, </a:t>
            </a:r>
            <a:br>
              <a:rPr lang="ru-RU" dirty="0" smtClean="0"/>
            </a:br>
            <a:r>
              <a:rPr lang="ru-RU" dirty="0" smtClean="0"/>
              <a:t>Поливали огород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Сергей\Desktop\шаблоны экология\4 - копия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38684" cy="6858000"/>
          </a:xfrm>
          <a:prstGeom prst="rect">
            <a:avLst/>
          </a:prstGeom>
          <a:noFill/>
        </p:spPr>
      </p:pic>
      <p:pic>
        <p:nvPicPr>
          <p:cNvPr id="2051" name="Picture 3" descr="E:\июль 2017\DSCN749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5232000" cy="3924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E:\июль 2017\DSCN749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057258"/>
            <a:ext cx="4767484" cy="35756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85720" y="3500437"/>
            <a:ext cx="657228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sz="2000" b="1" dirty="0" smtClean="0"/>
              <a:t>Трудовая </a:t>
            </a:r>
            <a:r>
              <a:rPr lang="ru-RU" sz="2000" b="1" dirty="0" smtClean="0"/>
              <a:t>деятельность в огороде: </a:t>
            </a:r>
          </a:p>
          <a:p>
            <a:r>
              <a:rPr lang="ru-RU" sz="2000" b="1" dirty="0" smtClean="0"/>
              <a:t>рыхление, поливка овощных </a:t>
            </a:r>
            <a:endParaRPr lang="ru-RU" sz="2000" b="1" dirty="0" smtClean="0"/>
          </a:p>
          <a:p>
            <a:r>
              <a:rPr lang="ru-RU" sz="2000" b="1" dirty="0" smtClean="0"/>
              <a:t>культур</a:t>
            </a:r>
            <a:r>
              <a:rPr lang="ru-RU" b="1" dirty="0" smtClean="0"/>
              <a:t>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Сергей\Desktop\шаблоны экология\4 - копия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-142900"/>
            <a:ext cx="9138684" cy="6858000"/>
          </a:xfrm>
          <a:prstGeom prst="rect">
            <a:avLst/>
          </a:prstGeom>
          <a:noFill/>
        </p:spPr>
      </p:pic>
      <p:pic>
        <p:nvPicPr>
          <p:cNvPr id="3074" name="Picture 2" descr="E:\июль 2017\DSCN749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3803915" cy="285293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E:\июль 2017\DSCN749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3454" y="3392590"/>
            <a:ext cx="4428526" cy="332139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E:\июль 2017\DSCN750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628" y="3392590"/>
            <a:ext cx="4354372" cy="326577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357686" y="2357430"/>
            <a:ext cx="435771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r>
              <a:rPr lang="ru-RU" sz="2000" b="1" dirty="0" smtClean="0"/>
              <a:t>Что же там растёт? </a:t>
            </a:r>
            <a:endParaRPr lang="ru-RU" sz="20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429124" y="642918"/>
            <a:ext cx="335758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«</a:t>
            </a:r>
            <a:r>
              <a:rPr lang="ru-RU" sz="2000" b="1" dirty="0" smtClean="0"/>
              <a:t>Найди меня</a:t>
            </a:r>
            <a:r>
              <a:rPr lang="ru-RU" dirty="0" smtClean="0"/>
              <a:t>»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916096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Сергей\Desktop\шаблоны экология\4 - копия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316" y="0"/>
            <a:ext cx="9138684" cy="6858000"/>
          </a:xfrm>
          <a:prstGeom prst="rect">
            <a:avLst/>
          </a:prstGeom>
          <a:noFill/>
        </p:spPr>
      </p:pic>
      <p:pic>
        <p:nvPicPr>
          <p:cNvPr id="4098" name="Picture 2" descr="E:\июль 2017\DSCN750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3803915" cy="285293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E:\IMG_20170921_112413 - копия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094" t="5455" b="11920"/>
          <a:stretch/>
        </p:blipFill>
        <p:spPr bwMode="auto">
          <a:xfrm>
            <a:off x="5076057" y="2030630"/>
            <a:ext cx="3795918" cy="44532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14282" y="3244334"/>
            <a:ext cx="392909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Едем за урожаем</a:t>
            </a:r>
            <a:endParaRPr lang="ru-RU" sz="2000" b="1" dirty="0"/>
          </a:p>
        </p:txBody>
      </p:sp>
    </p:spTree>
    <p:extLst>
      <p:ext uri="{BB962C8B-B14F-4D97-AF65-F5344CB8AC3E}">
        <p14:creationId xmlns="" xmlns:p14="http://schemas.microsoft.com/office/powerpoint/2010/main" val="614375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Сергей\Desktop\шаблоны экология\4 - копия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316" y="0"/>
            <a:ext cx="9138684" cy="6858000"/>
          </a:xfrm>
          <a:prstGeom prst="rect">
            <a:avLst/>
          </a:prstGeom>
          <a:noFill/>
        </p:spPr>
      </p:pic>
      <p:pic>
        <p:nvPicPr>
          <p:cNvPr id="5122" name="Picture 2" descr="E:\Рябинка осень\Photo194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3131" b="20606"/>
          <a:stretch/>
        </p:blipFill>
        <p:spPr bwMode="auto">
          <a:xfrm>
            <a:off x="179512" y="188640"/>
            <a:ext cx="3423124" cy="302433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E:\Рябинка осень\Photo194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314" y="1643050"/>
            <a:ext cx="3723878" cy="496517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E:\Рябинка осень\Photo194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56" y="2857496"/>
            <a:ext cx="2595708" cy="346094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643306" y="214291"/>
            <a:ext cx="471490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Посадили мы капусту </a:t>
            </a:r>
            <a:br>
              <a:rPr lang="ru-RU" dirty="0" smtClean="0"/>
            </a:br>
            <a:r>
              <a:rPr lang="ru-RU" dirty="0" smtClean="0"/>
              <a:t>Лето все она толстела,</a:t>
            </a:r>
            <a:br>
              <a:rPr lang="ru-RU" dirty="0" smtClean="0"/>
            </a:br>
            <a:r>
              <a:rPr lang="ru-RU" dirty="0" smtClean="0"/>
              <a:t>Разрасталась вширь и ввысь </a:t>
            </a:r>
            <a:br>
              <a:rPr lang="ru-RU" dirty="0" smtClean="0"/>
            </a:br>
            <a:r>
              <a:rPr lang="ru-RU" dirty="0" smtClean="0"/>
              <a:t>А сейчас ей тесто, бедной,</a:t>
            </a:r>
            <a:br>
              <a:rPr lang="ru-RU" dirty="0" smtClean="0"/>
            </a:br>
            <a:r>
              <a:rPr lang="ru-RU" dirty="0" smtClean="0"/>
              <a:t>Говорит: «Посторонись!»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614375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Сергей\Desktop\шаблоны экология\4 - копия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38684" cy="6858000"/>
          </a:xfrm>
          <a:prstGeom prst="rect">
            <a:avLst/>
          </a:prstGeom>
          <a:noFill/>
        </p:spPr>
      </p:pic>
      <p:pic>
        <p:nvPicPr>
          <p:cNvPr id="3" name="Рисунок 2" descr="E:\IMG_20170921_171459.jpg"/>
          <p:cNvPicPr/>
          <p:nvPr/>
        </p:nvPicPr>
        <p:blipFill rotWithShape="1">
          <a:blip r:embed="rId4" cstate="print"/>
          <a:srcRect t="28126" r="54463" b="24090"/>
          <a:stretch/>
        </p:blipFill>
        <p:spPr bwMode="auto">
          <a:xfrm>
            <a:off x="357158" y="500042"/>
            <a:ext cx="2643206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E:\фото Рябинка 2017\U3hAE1oFP00.jpg"/>
          <p:cNvPicPr/>
          <p:nvPr/>
        </p:nvPicPr>
        <p:blipFill>
          <a:blip r:embed="rId5" cstate="print">
            <a:lum bright="-10000"/>
          </a:blip>
          <a:srcRect l="7561" r="35610"/>
          <a:stretch>
            <a:fillRect/>
          </a:stretch>
        </p:blipFill>
        <p:spPr bwMode="auto">
          <a:xfrm rot="987031">
            <a:off x="3252721" y="2992106"/>
            <a:ext cx="2928958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E:\IMG_20170921_17145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60097">
            <a:off x="199529" y="3285595"/>
            <a:ext cx="2033569" cy="27114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E:\фото Рябинка 2017\TWuErt7bTUQ.jpg"/>
          <p:cNvPicPr/>
          <p:nvPr/>
        </p:nvPicPr>
        <p:blipFill>
          <a:blip r:embed="rId7" cstate="print"/>
          <a:srcRect l="31951" r="29756"/>
          <a:stretch>
            <a:fillRect/>
          </a:stretch>
        </p:blipFill>
        <p:spPr bwMode="auto">
          <a:xfrm>
            <a:off x="6072198" y="0"/>
            <a:ext cx="2571768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3214678" y="928670"/>
            <a:ext cx="2643206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Уродилась я на славу,</a:t>
            </a:r>
            <a:br>
              <a:rPr lang="ru-RU" sz="2000" dirty="0" smtClean="0"/>
            </a:br>
            <a:r>
              <a:rPr lang="ru-RU" sz="2000" dirty="0" smtClean="0"/>
              <a:t>Голова бела, кудрява.</a:t>
            </a:r>
            <a:br>
              <a:rPr lang="ru-RU" sz="2000" dirty="0" smtClean="0"/>
            </a:br>
            <a:r>
              <a:rPr lang="ru-RU" sz="2000" dirty="0" smtClean="0"/>
              <a:t>Кто любит щи -</a:t>
            </a:r>
            <a:br>
              <a:rPr lang="ru-RU" sz="2000" dirty="0" smtClean="0"/>
            </a:br>
            <a:r>
              <a:rPr lang="ru-RU" sz="2000" dirty="0" smtClean="0"/>
              <a:t>Меня в них ищи.</a:t>
            </a:r>
            <a:br>
              <a:rPr lang="ru-RU" sz="2000" dirty="0" smtClean="0"/>
            </a:br>
            <a:r>
              <a:rPr lang="ru-RU" sz="2000" dirty="0" smtClean="0"/>
              <a:t>(Капуста)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929322" y="3143248"/>
            <a:ext cx="285752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     Это вовсе не игрушка -</a:t>
            </a:r>
            <a:br>
              <a:rPr lang="ru-RU" dirty="0" smtClean="0"/>
            </a:br>
            <a:r>
              <a:rPr lang="ru-RU" dirty="0" smtClean="0"/>
              <a:t>      Ароматная…</a:t>
            </a:r>
            <a:br>
              <a:rPr lang="ru-RU" dirty="0" smtClean="0"/>
            </a:br>
            <a:r>
              <a:rPr lang="ru-RU" dirty="0" smtClean="0"/>
              <a:t>       (Петрушка)</a:t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614375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L:\шаблоны экология\4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38684" cy="6858000"/>
          </a:xfrm>
          <a:prstGeom prst="rect">
            <a:avLst/>
          </a:prstGeom>
          <a:noFill/>
        </p:spPr>
      </p:pic>
      <p:pic>
        <p:nvPicPr>
          <p:cNvPr id="5" name="Picture 3" descr="L:\DSCN771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500042"/>
            <a:ext cx="4235413" cy="3176924"/>
          </a:xfrm>
          <a:prstGeom prst="rect">
            <a:avLst/>
          </a:prstGeom>
          <a:noFill/>
        </p:spPr>
      </p:pic>
      <p:pic>
        <p:nvPicPr>
          <p:cNvPr id="6" name="Picture 4" descr="L:\DSCN771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72132" y="785794"/>
            <a:ext cx="2735197" cy="2051633"/>
          </a:xfrm>
          <a:prstGeom prst="rect">
            <a:avLst/>
          </a:prstGeom>
          <a:noFill/>
        </p:spPr>
      </p:pic>
      <p:pic>
        <p:nvPicPr>
          <p:cNvPr id="7" name="Picture 2" descr="L:\DSCN771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357290" y="4357694"/>
            <a:ext cx="2781287" cy="2085965"/>
          </a:xfrm>
          <a:prstGeom prst="rect">
            <a:avLst/>
          </a:prstGeom>
          <a:noFill/>
        </p:spPr>
      </p:pic>
      <p:pic>
        <p:nvPicPr>
          <p:cNvPr id="8" name="Picture 2" descr="L:\DSCN772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143504" y="3929066"/>
            <a:ext cx="3524274" cy="2643206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1857355" y="3357562"/>
            <a:ext cx="257176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r>
              <a:rPr lang="ru-RU" sz="2000" b="1" dirty="0" smtClean="0"/>
              <a:t>Наше творчество</a:t>
            </a:r>
            <a:endParaRPr lang="ru-RU" sz="2000" b="1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L:\шаблоны экология\4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316" y="0"/>
            <a:ext cx="9138684" cy="6858000"/>
          </a:xfrm>
          <a:prstGeom prst="rect">
            <a:avLst/>
          </a:prstGeom>
          <a:noFill/>
        </p:spPr>
      </p:pic>
      <p:pic>
        <p:nvPicPr>
          <p:cNvPr id="9" name="Picture 3" descr="L:\DSCN770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500042"/>
            <a:ext cx="3581408" cy="2686056"/>
          </a:xfrm>
          <a:prstGeom prst="rect">
            <a:avLst/>
          </a:prstGeom>
          <a:noFill/>
        </p:spPr>
      </p:pic>
      <p:pic>
        <p:nvPicPr>
          <p:cNvPr id="10" name="Рисунок 9" descr="L:\DSCN7692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472" y="3571876"/>
            <a:ext cx="3357586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L:\DSCN7704.JPG"/>
          <p:cNvPicPr>
            <a:picLocks noChangeAspect="1" noChangeArrowheads="1"/>
          </p:cNvPicPr>
          <p:nvPr/>
        </p:nvPicPr>
        <p:blipFill>
          <a:blip r:embed="rId6" cstate="print"/>
          <a:srcRect l="11354" r="6819"/>
          <a:stretch>
            <a:fillRect/>
          </a:stretch>
        </p:blipFill>
        <p:spPr bwMode="auto">
          <a:xfrm>
            <a:off x="5611098" y="785794"/>
            <a:ext cx="2961430" cy="2714644"/>
          </a:xfrm>
          <a:prstGeom prst="rect">
            <a:avLst/>
          </a:prstGeom>
          <a:noFill/>
        </p:spPr>
      </p:pic>
      <p:pic>
        <p:nvPicPr>
          <p:cNvPr id="12" name="Рисунок 11" descr="L:\DSCN7703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43438" y="3786190"/>
            <a:ext cx="2940050" cy="2204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1357290" y="3244334"/>
            <a:ext cx="7215238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/>
          </a:p>
          <a:p>
            <a:endParaRPr lang="ru-RU" b="1" dirty="0" smtClean="0"/>
          </a:p>
          <a:p>
            <a:endParaRPr lang="ru-RU" b="1" dirty="0" smtClean="0"/>
          </a:p>
          <a:p>
            <a:endParaRPr lang="ru-RU" b="1" dirty="0" smtClean="0"/>
          </a:p>
          <a:p>
            <a:endParaRPr lang="ru-RU" b="1" dirty="0" smtClean="0"/>
          </a:p>
          <a:p>
            <a:endParaRPr lang="ru-RU" b="1" dirty="0" smtClean="0"/>
          </a:p>
          <a:p>
            <a:endParaRPr lang="ru-RU" b="1" dirty="0" smtClean="0"/>
          </a:p>
          <a:p>
            <a:endParaRPr lang="ru-RU" b="1" dirty="0" smtClean="0"/>
          </a:p>
          <a:p>
            <a:endParaRPr lang="ru-RU" b="1" dirty="0" smtClean="0"/>
          </a:p>
          <a:p>
            <a:endParaRPr lang="ru-RU" b="1" dirty="0" smtClean="0"/>
          </a:p>
          <a:p>
            <a:r>
              <a:rPr lang="ru-RU" b="1" dirty="0" smtClean="0"/>
              <a:t>                                                             Составляем рассказы об овощах   </a:t>
            </a:r>
          </a:p>
          <a:p>
            <a:endParaRPr lang="ru-RU" b="1" dirty="0" smtClean="0"/>
          </a:p>
          <a:p>
            <a:endParaRPr lang="ru-RU" b="1" dirty="0" smtClean="0"/>
          </a:p>
          <a:p>
            <a:endParaRPr lang="ru-RU" b="1" dirty="0" smtClean="0"/>
          </a:p>
          <a:p>
            <a:endParaRPr lang="ru-RU" b="1" dirty="0" smtClean="0"/>
          </a:p>
          <a:p>
            <a:endParaRPr lang="ru-RU" b="1" dirty="0" smtClean="0"/>
          </a:p>
          <a:p>
            <a:endParaRPr lang="ru-RU" b="1" dirty="0" smtClean="0"/>
          </a:p>
          <a:p>
            <a:endParaRPr lang="ru-RU" b="1" dirty="0" smtClean="0"/>
          </a:p>
          <a:p>
            <a:endParaRPr lang="ru-RU" b="1" dirty="0" smtClean="0"/>
          </a:p>
          <a:p>
            <a:endParaRPr lang="ru-RU" b="1" dirty="0" smtClean="0"/>
          </a:p>
          <a:p>
            <a:r>
              <a:rPr lang="ru-RU" b="1" dirty="0" smtClean="0"/>
              <a:t> </a:t>
            </a:r>
            <a:endParaRPr lang="ru-RU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428728" y="3244334"/>
            <a:ext cx="45720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Опробование овощей</a:t>
            </a:r>
            <a:endParaRPr lang="ru-RU" b="1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L:\шаблоны экология\4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38684" cy="6858000"/>
          </a:xfrm>
          <a:prstGeom prst="rect">
            <a:avLst/>
          </a:prstGeom>
          <a:noFill/>
        </p:spPr>
      </p:pic>
      <p:pic>
        <p:nvPicPr>
          <p:cNvPr id="5" name="Содержимое 3" descr="L:\DSCN7691.JPG"/>
          <p:cNvPicPr>
            <a:picLocks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628" y="1357298"/>
            <a:ext cx="3517374" cy="3125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L:\DSCN7689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472" y="428604"/>
            <a:ext cx="3500462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428596" y="3143248"/>
            <a:ext cx="35719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Рассказы детей об овощах,</a:t>
            </a:r>
          </a:p>
          <a:p>
            <a:r>
              <a:rPr lang="ru-RU" b="1" dirty="0" smtClean="0"/>
              <a:t>Рассматривание картинок овощей</a:t>
            </a:r>
            <a:endParaRPr lang="ru-RU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429124" y="714356"/>
            <a:ext cx="44291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Игра в настольное лото «Овощи»</a:t>
            </a:r>
            <a:endParaRPr lang="ru-RU" b="1" dirty="0"/>
          </a:p>
        </p:txBody>
      </p:sp>
      <p:pic>
        <p:nvPicPr>
          <p:cNvPr id="9" name="Рисунок 8" descr="F:\Георгиевна\Photo1937.jpg"/>
          <p:cNvPicPr/>
          <p:nvPr/>
        </p:nvPicPr>
        <p:blipFill>
          <a:blip r:embed="rId6" cstate="print"/>
          <a:srcRect t="18987"/>
          <a:stretch>
            <a:fillRect/>
          </a:stretch>
        </p:blipFill>
        <p:spPr bwMode="auto">
          <a:xfrm>
            <a:off x="2285984" y="3857628"/>
            <a:ext cx="2546501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Сергей\Desktop\шаблоны экология\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38684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85720" y="357166"/>
            <a:ext cx="864399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Тип </a:t>
            </a:r>
            <a:r>
              <a:rPr lang="ru-RU" sz="2800" b="1" dirty="0" smtClean="0"/>
              <a:t>проекта: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>• </a:t>
            </a:r>
            <a:r>
              <a:rPr lang="ru-RU" sz="2800" dirty="0" smtClean="0"/>
              <a:t>Педагогический, исследовательский</a:t>
            </a:r>
            <a:r>
              <a:rPr lang="ru-RU" sz="2800" dirty="0"/>
              <a:t>, творческий</a:t>
            </a:r>
            <a:br>
              <a:rPr lang="ru-RU" sz="2800" dirty="0"/>
            </a:br>
            <a:r>
              <a:rPr lang="ru-RU" sz="2800" dirty="0"/>
              <a:t>• Групповой, с привлечением родителей</a:t>
            </a:r>
            <a:br>
              <a:rPr lang="ru-RU" sz="2800" dirty="0"/>
            </a:br>
            <a:r>
              <a:rPr lang="ru-RU" sz="2800" dirty="0"/>
              <a:t>• Краткосрочный </a:t>
            </a:r>
            <a:br>
              <a:rPr lang="ru-RU" sz="2800" dirty="0"/>
            </a:br>
            <a:r>
              <a:rPr lang="ru-RU" sz="2800" b="1" dirty="0"/>
              <a:t>Участники </a:t>
            </a:r>
            <a:r>
              <a:rPr lang="ru-RU" sz="2800" b="1" dirty="0" smtClean="0"/>
              <a:t>проекта: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>Дети </a:t>
            </a:r>
            <a:r>
              <a:rPr lang="ru-RU" sz="2800" dirty="0" smtClean="0"/>
              <a:t>младшей группы</a:t>
            </a:r>
            <a:r>
              <a:rPr lang="ru-RU" sz="2800" dirty="0"/>
              <a:t>, </a:t>
            </a:r>
            <a:r>
              <a:rPr lang="ru-RU" sz="2800" dirty="0" smtClean="0"/>
              <a:t>воспитатели, </a:t>
            </a:r>
            <a:r>
              <a:rPr lang="ru-RU" sz="2800" dirty="0"/>
              <a:t>родители.</a:t>
            </a:r>
            <a:br>
              <a:rPr lang="ru-RU" sz="2800" dirty="0"/>
            </a:br>
            <a:r>
              <a:rPr lang="ru-RU" sz="2800" b="1" dirty="0"/>
              <a:t>Срок реализации </a:t>
            </a:r>
            <a:r>
              <a:rPr lang="ru-RU" sz="2800" b="1" dirty="0" smtClean="0"/>
              <a:t>проекта – краткосрочный </a:t>
            </a:r>
          </a:p>
          <a:p>
            <a:r>
              <a:rPr lang="ru-RU" sz="2800" dirty="0" smtClean="0"/>
              <a:t>( май –сентябрь 2017г.)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L:\шаблоны экология\4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38684" cy="6858000"/>
          </a:xfrm>
          <a:prstGeom prst="rect">
            <a:avLst/>
          </a:prstGeom>
          <a:noFill/>
        </p:spPr>
      </p:pic>
      <p:pic>
        <p:nvPicPr>
          <p:cNvPr id="5" name="Рисунок 4" descr="F:\Георгиевна\Photo1949.jpg"/>
          <p:cNvPicPr/>
          <p:nvPr/>
        </p:nvPicPr>
        <p:blipFill>
          <a:blip r:embed="rId4" cstate="print"/>
          <a:srcRect t="3966" r="17398"/>
          <a:stretch>
            <a:fillRect/>
          </a:stretch>
        </p:blipFill>
        <p:spPr bwMode="auto">
          <a:xfrm>
            <a:off x="357158" y="285728"/>
            <a:ext cx="2357454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F:\Георгиевна\Photo1947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72198" y="3286124"/>
            <a:ext cx="2547508" cy="3204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F:\Георгиевна\Photo1948.jpg"/>
          <p:cNvPicPr/>
          <p:nvPr/>
        </p:nvPicPr>
        <p:blipFill>
          <a:blip r:embed="rId6"/>
          <a:srcRect l="54465" t="35177" b="27212"/>
          <a:stretch>
            <a:fillRect/>
          </a:stretch>
        </p:blipFill>
        <p:spPr bwMode="auto">
          <a:xfrm>
            <a:off x="3929058" y="500042"/>
            <a:ext cx="2391641" cy="2623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285720" y="3143249"/>
            <a:ext cx="5643602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b="1" dirty="0" smtClean="0"/>
          </a:p>
          <a:p>
            <a:pPr lvl="0"/>
            <a:r>
              <a:rPr lang="ru-RU" sz="2000" dirty="0" smtClean="0"/>
              <a:t>Завхоз – Елена Геннадьевна взвешивает</a:t>
            </a:r>
          </a:p>
          <a:p>
            <a:pPr lvl="0"/>
            <a:r>
              <a:rPr lang="ru-RU" sz="2000" dirty="0" smtClean="0"/>
              <a:t> наш урожай на кухне.</a:t>
            </a:r>
          </a:p>
          <a:p>
            <a:pPr lvl="0"/>
            <a:r>
              <a:rPr lang="ru-RU" sz="2000" b="1" dirty="0" smtClean="0"/>
              <a:t>Собрали овощей: </a:t>
            </a:r>
            <a:endParaRPr lang="ru-RU" sz="2000" dirty="0" smtClean="0"/>
          </a:p>
          <a:p>
            <a:r>
              <a:rPr lang="ru-RU" sz="2000" dirty="0" smtClean="0"/>
              <a:t>Морковь , Свёкла - 3.700кг.</a:t>
            </a:r>
          </a:p>
          <a:p>
            <a:r>
              <a:rPr lang="ru-RU" sz="2000" dirty="0" smtClean="0"/>
              <a:t> Кабачок , тыква  - 2.5кг</a:t>
            </a:r>
          </a:p>
          <a:p>
            <a:r>
              <a:rPr lang="ru-RU" sz="2000" dirty="0" smtClean="0"/>
              <a:t>Капуста – 5.300кг.</a:t>
            </a:r>
          </a:p>
          <a:p>
            <a:r>
              <a:rPr lang="ru-RU" sz="2000" dirty="0" smtClean="0"/>
              <a:t>Укроп, петрушку – в течение сезона </a:t>
            </a:r>
          </a:p>
          <a:p>
            <a:r>
              <a:rPr lang="ru-RU" sz="2000" dirty="0" smtClean="0"/>
              <a:t>относили на кухню</a:t>
            </a:r>
            <a:r>
              <a:rPr lang="ru-RU" dirty="0" smtClean="0"/>
              <a:t>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L:\шаблоны экология\4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316" y="0"/>
            <a:ext cx="9138684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357422" y="642918"/>
            <a:ext cx="55721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/>
              <a:t>Результат:</a:t>
            </a:r>
            <a:endParaRPr lang="ru-RU" sz="28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00034" y="1071546"/>
            <a:ext cx="814393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Wingdings" pitchFamily="2" charset="2"/>
              <a:buChar char="v"/>
              <a:defRPr/>
            </a:pPr>
            <a:r>
              <a:rPr lang="ru-RU" dirty="0" smtClean="0"/>
              <a:t>У детей сформировались знания о росте и потребности  растений (что растениям нужно тепло, влага, свет, если не будет этого, растение не будет расти или погибнет).</a:t>
            </a:r>
          </a:p>
          <a:p>
            <a:pPr lvl="0">
              <a:buFont typeface="Wingdings" pitchFamily="2" charset="2"/>
              <a:buChar char="v"/>
            </a:pPr>
            <a:r>
              <a:rPr lang="ru-RU" dirty="0" smtClean="0"/>
              <a:t>Дети научились ухаживать за овощными культурами, сформировались умения наблюдать за огородными культурами. </a:t>
            </a:r>
          </a:p>
          <a:p>
            <a:pPr lvl="0">
              <a:buFont typeface="Wingdings" pitchFamily="2" charset="2"/>
              <a:buChar char="v"/>
            </a:pPr>
            <a:r>
              <a:rPr lang="ru-RU" dirty="0" smtClean="0"/>
              <a:t> Дети стали любознательнее, появился  интерес к исследовательской деятельности, экспериментированию.</a:t>
            </a:r>
          </a:p>
          <a:p>
            <a:pPr lvl="0">
              <a:buFont typeface="Wingdings" pitchFamily="2" charset="2"/>
              <a:buChar char="v"/>
            </a:pPr>
            <a:r>
              <a:rPr lang="ru-RU" dirty="0" smtClean="0"/>
              <a:t>Дети бережно и заботливо относятся к растениям.</a:t>
            </a:r>
          </a:p>
          <a:p>
            <a:pPr lvl="0">
              <a:buFont typeface="Wingdings" pitchFamily="2" charset="2"/>
              <a:buChar char="v"/>
            </a:pPr>
            <a:r>
              <a:rPr lang="ru-RU" dirty="0" smtClean="0"/>
              <a:t> Во время совместной деятельности сформировались партнерские взаимоотношения между педагогом, детьми и родителями</a:t>
            </a:r>
            <a:r>
              <a:rPr lang="ru-RU" dirty="0" smtClean="0"/>
              <a:t>.</a:t>
            </a:r>
          </a:p>
          <a:p>
            <a:pPr lvl="0">
              <a:buFont typeface="Wingdings" pitchFamily="2" charset="2"/>
              <a:buChar char="v"/>
            </a:pPr>
            <a:r>
              <a:rPr lang="ru-RU" dirty="0" smtClean="0"/>
              <a:t>Нашу группу наградили </a:t>
            </a:r>
            <a:r>
              <a:rPr lang="ru-RU" dirty="0" smtClean="0"/>
              <a:t> </a:t>
            </a:r>
            <a:r>
              <a:rPr lang="ru-RU" dirty="0" smtClean="0"/>
              <a:t>грамотой в номинации «Лучший мини – огород» в конкурсе «Огород у нас хорош»</a:t>
            </a:r>
            <a:endParaRPr lang="ru-RU" dirty="0" smtClean="0"/>
          </a:p>
          <a:p>
            <a:pPr lvl="0">
              <a:defRPr/>
            </a:pPr>
            <a:endParaRPr lang="ru-RU" dirty="0" smtClean="0"/>
          </a:p>
          <a:p>
            <a:pPr lvl="0">
              <a:buFont typeface="Wingdings" pitchFamily="2" charset="2"/>
              <a:buChar char="v"/>
              <a:defRPr/>
            </a:pPr>
            <a:endParaRPr lang="ru-RU" dirty="0" smtClean="0"/>
          </a:p>
        </p:txBody>
      </p:sp>
      <p:pic>
        <p:nvPicPr>
          <p:cNvPr id="6" name="Рисунок 5" descr="C:\Documents and Settings\Admin\Мои документы\Максимова А.Г\диплом огород у нас хорош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43702" y="3786190"/>
            <a:ext cx="1939448" cy="2648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L:\шаблоны экология\4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38684" cy="68580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500034" y="1071546"/>
            <a:ext cx="81439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3200" b="1" dirty="0" smtClean="0"/>
              <a:t>Благодарим за внимание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Сергей\Desktop\шаблоны экология\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38684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71472" y="571480"/>
            <a:ext cx="8143932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/>
              <a:t>Актуальность </a:t>
            </a:r>
            <a:r>
              <a:rPr lang="ru-RU" dirty="0"/>
              <a:t/>
            </a:r>
            <a:br>
              <a:rPr lang="ru-RU" dirty="0"/>
            </a:br>
            <a:r>
              <a:rPr lang="ru-RU" sz="2800" dirty="0"/>
              <a:t>Ребенок является первооткрывателем всего того, что его окружает. Он может усвоить все прочно и надолго, если ему расскажут, покажут и если он попробует сам сделать. </a:t>
            </a:r>
            <a:endParaRPr lang="ru-RU" sz="2800" dirty="0" smtClean="0"/>
          </a:p>
          <a:p>
            <a:pPr algn="ctr"/>
            <a:r>
              <a:rPr lang="ru-RU" sz="2800" b="1" dirty="0" smtClean="0"/>
              <a:t>Проблема:</a:t>
            </a:r>
          </a:p>
          <a:p>
            <a:pPr algn="ctr"/>
            <a:r>
              <a:rPr lang="ru-RU" sz="2800" dirty="0" smtClean="0"/>
              <a:t>Дети </a:t>
            </a:r>
            <a:r>
              <a:rPr lang="ru-RU" sz="2800" dirty="0"/>
              <a:t>младшего дошкольного возраста в недостаточной степени имеют представления о растениях, о том, где они растут, о необходимых условиях их роста, их интерес к познавательно-исследовательской деятельности недостаточно развит.</a:t>
            </a:r>
            <a:br>
              <a:rPr lang="ru-RU" sz="2800" dirty="0"/>
            </a:b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Сергей\Desktop\шаблоны экология\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38684" cy="68580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571472" y="428604"/>
            <a:ext cx="8072494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Цель</a:t>
            </a:r>
            <a:r>
              <a:rPr lang="ru-RU" sz="2400" b="1" dirty="0" smtClean="0"/>
              <a:t>: </a:t>
            </a:r>
            <a:r>
              <a:rPr lang="ru-RU" sz="2400" dirty="0" smtClean="0"/>
              <a:t>Воспитание у детей чувства патриотизма, любви к посёлку,  детскому саду, где они проживают, через участие в формировании окружающей среды.</a:t>
            </a:r>
          </a:p>
          <a:p>
            <a:r>
              <a:rPr lang="ru-RU" sz="2400" b="1" dirty="0" smtClean="0"/>
              <a:t>Задачи: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• Формировать у детей знания о росте и потребности  растений (тепло, влага, свет).</a:t>
            </a:r>
            <a:br>
              <a:rPr lang="ru-RU" sz="2400" dirty="0" smtClean="0"/>
            </a:br>
            <a:r>
              <a:rPr lang="ru-RU" sz="2400" dirty="0" smtClean="0"/>
              <a:t>• Формировать умения наблюдать, ухаживать за огородными культурами. Развивать любознательность, интерес к исследовательской деятельности, экспериментированию.</a:t>
            </a:r>
            <a:br>
              <a:rPr lang="ru-RU" sz="2400" dirty="0" smtClean="0"/>
            </a:br>
            <a:r>
              <a:rPr lang="ru-RU" sz="2400" dirty="0" smtClean="0"/>
              <a:t>• Воспитывать бережное и заботливое отношение к растениям.</a:t>
            </a:r>
            <a:br>
              <a:rPr lang="ru-RU" sz="2400" dirty="0" smtClean="0"/>
            </a:br>
            <a:r>
              <a:rPr lang="ru-RU" sz="2400" dirty="0" smtClean="0"/>
              <a:t>• Формировать партнерские взаимоотношения между педагогом, детьми и родителями.</a:t>
            </a:r>
            <a:br>
              <a:rPr lang="ru-RU" sz="2400" dirty="0" smtClean="0"/>
            </a:b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Сергей\Desktop\шаблоны экология\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6199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85720" y="285728"/>
            <a:ext cx="821537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Этапы проекта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Проект реализуется в три этапа – </a:t>
            </a:r>
            <a:endParaRPr lang="ru-RU" dirty="0" smtClean="0"/>
          </a:p>
          <a:p>
            <a:r>
              <a:rPr lang="ru-RU" dirty="0" smtClean="0"/>
              <a:t>подготовительный,  </a:t>
            </a:r>
            <a:r>
              <a:rPr lang="ru-RU" dirty="0"/>
              <a:t>основной, </a:t>
            </a:r>
            <a:r>
              <a:rPr lang="ru-RU" dirty="0" smtClean="0"/>
              <a:t>заключительный.</a:t>
            </a:r>
          </a:p>
          <a:p>
            <a:pPr algn="ctr"/>
            <a:r>
              <a:rPr lang="ru-RU" b="1" dirty="0" smtClean="0"/>
              <a:t>Предполагаемый </a:t>
            </a:r>
            <a:r>
              <a:rPr lang="ru-RU" b="1" dirty="0"/>
              <a:t>результат </a:t>
            </a:r>
            <a:r>
              <a:rPr lang="ru-RU" b="1" dirty="0" smtClean="0"/>
              <a:t>проекта</a:t>
            </a:r>
          </a:p>
          <a:p>
            <a:r>
              <a:rPr lang="ru-RU" dirty="0" smtClean="0"/>
              <a:t>• </a:t>
            </a:r>
            <a:r>
              <a:rPr lang="ru-RU" dirty="0"/>
              <a:t>Дети научатся сажать и ухаживать за культурными огородными растениями. Познакомятся с условиями их содержания.</a:t>
            </a:r>
            <a:br>
              <a:rPr lang="ru-RU" dirty="0"/>
            </a:br>
            <a:r>
              <a:rPr lang="ru-RU" dirty="0"/>
              <a:t>• Дети узнают особенности строения растения, узнают много интересного из жизни растений.</a:t>
            </a:r>
            <a:br>
              <a:rPr lang="ru-RU" dirty="0"/>
            </a:br>
            <a:r>
              <a:rPr lang="ru-RU" dirty="0"/>
              <a:t>• Опытным путем дети исследуют условия необходимые для роста культурных растений.</a:t>
            </a:r>
            <a:br>
              <a:rPr lang="ru-RU" dirty="0"/>
            </a:br>
            <a:r>
              <a:rPr lang="ru-RU" dirty="0"/>
              <a:t>• Дети научаться вести наблюдения.</a:t>
            </a:r>
            <a:br>
              <a:rPr lang="ru-RU" dirty="0"/>
            </a:br>
            <a:r>
              <a:rPr lang="ru-RU" dirty="0"/>
              <a:t>• Воспитатель продолжает осваивать метод проектирования, который позволяет эффективно развивать познавательно-исследовательское и творческое мышление дошкольников</a:t>
            </a:r>
            <a:r>
              <a:rPr lang="ru-RU" dirty="0" smtClean="0"/>
              <a:t>.</a:t>
            </a:r>
          </a:p>
          <a:p>
            <a:pPr algn="ctr"/>
            <a:r>
              <a:rPr lang="ru-RU" b="1" dirty="0" smtClean="0"/>
              <a:t>Формы </a:t>
            </a:r>
            <a:r>
              <a:rPr lang="ru-RU" b="1" dirty="0"/>
              <a:t>реализации проекта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Формы работы с детьми: наблюдения, эксперименты, организованная деятельность, беседы с рассматриванием картинок, чтение художественной литературы, продуктивная деятельность, тематические прогулки.</a:t>
            </a:r>
            <a:br>
              <a:rPr lang="ru-RU" dirty="0"/>
            </a:br>
            <a:r>
              <a:rPr lang="ru-RU" b="1" dirty="0"/>
              <a:t>Формы работы с родителями: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Индивидуальные беседы, рекомендации, наглядные информационные материалы, выполнение творческих заданий, конкурсы.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C:\Users\Сергей\Desktop\шаблоны экология\4 - коп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16" y="0"/>
            <a:ext cx="9138684" cy="6858000"/>
          </a:xfrm>
          <a:prstGeom prst="rect">
            <a:avLst/>
          </a:prstGeom>
          <a:noFill/>
        </p:spPr>
      </p:pic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899592" y="867050"/>
            <a:ext cx="7458622" cy="4739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39306F"/>
              </a:solidFill>
              <a:effectLst/>
              <a:latin typeface="Trebuchet MS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rebuchet MS" pitchFamily="34" charset="0"/>
                <a:ea typeface="Times New Roman" pitchFamily="18" charset="0"/>
                <a:cs typeface="Arial" pitchFamily="34" charset="0"/>
              </a:rPr>
              <a:t>Этапы реализации проекта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Подготовительный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•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4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П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одборка материала (литература, наглядный материал, дидактические игры, муляжи овощей, семена для посадки);</a:t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•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Беседы с детьми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«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Что такое огород и что  там растёт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»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;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Работа с родителями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–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ознакомить с предстоящим проектом, сбор необходимого материала для создания огорода;</a:t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•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Подготовка семян.</a:t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C:\Users\Сергей\Desktop\шаблоны экология\4 - коп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38684" cy="6858000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500034" y="500042"/>
            <a:ext cx="785818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effectLst/>
                <a:latin typeface="Trebuchet MS" pitchFamily="34" charset="0"/>
                <a:ea typeface="Times New Roman" pitchFamily="18" charset="0"/>
                <a:cs typeface="Arial" pitchFamily="34" charset="0"/>
              </a:rPr>
              <a:t>2. Основной</a:t>
            </a:r>
            <a:endParaRPr kumimoji="0" lang="ru-RU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Содержание деятельности воспитателя и детей: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dirty="0">
                <a:ea typeface="Times New Roman" pitchFamily="18" charset="0"/>
                <a:cs typeface="Arial" pitchFamily="34" charset="0"/>
              </a:rPr>
              <a:t>•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рассматривание и сравнение семян (помидор, морковь, огурец, перец, кабачок, горох, фасоль, баклажан, редис); 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dirty="0">
                <a:ea typeface="Times New Roman" pitchFamily="18" charset="0"/>
                <a:cs typeface="Arial" pitchFamily="34" charset="0"/>
              </a:rPr>
              <a:t>•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посадка: морковь, свёкла, капуста, петрушка, салат, кабачки, тыква.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ea typeface="Times New Roman" pitchFamily="18" charset="0"/>
                <a:cs typeface="Arial" pitchFamily="34" charset="0"/>
              </a:rPr>
              <a:t>•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исследовательская и практическая деятельность по изучению особенностей выращивания культурных насаждений: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подготовка почвы;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З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накомство с моделью трудового процесса: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посадка; 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полив; 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рыхление;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-прополка;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Методы и приёмы:</a:t>
            </a:r>
          </a:p>
          <a:p>
            <a:pPr marL="285750" lvl="0" indent="-285750" algn="ctr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наблюдение за первыми всходами и дальнейшим развитием; 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отражение результата в художественно - творческой деятельности;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чтение детской литературы про овощи; 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отгадывание загадок про овощи;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дидактические игры: </a:t>
            </a:r>
            <a:r>
              <a:rPr lang="ru-RU" dirty="0">
                <a:ea typeface="Times New Roman" pitchFamily="18" charset="0"/>
                <a:cs typeface="Arial" pitchFamily="34" charset="0"/>
              </a:rPr>
              <a:t>«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Что сначала, а что потом?</a:t>
            </a:r>
            <a:r>
              <a:rPr lang="ru-RU" dirty="0" smtClean="0">
                <a:ea typeface="Times New Roman" pitchFamily="18" charset="0"/>
                <a:cs typeface="Arial" pitchFamily="34" charset="0"/>
              </a:rPr>
              <a:t>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</a:t>
            </a:r>
          </a:p>
          <a:p>
            <a:pPr marL="285750" lvl="0" indent="-285750" algn="ctr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dirty="0">
                <a:ea typeface="Times New Roman" pitchFamily="18" charset="0"/>
                <a:cs typeface="Arial" pitchFamily="34" charset="0"/>
              </a:rPr>
              <a:t>«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Собери из частей целое</a:t>
            </a:r>
            <a:r>
              <a:rPr lang="ru-RU" dirty="0">
                <a:ea typeface="Times New Roman" pitchFamily="18" charset="0"/>
                <a:cs typeface="Arial" pitchFamily="34" charset="0"/>
              </a:rPr>
              <a:t>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lang="ru-RU" dirty="0">
                <a:ea typeface="Times New Roman" pitchFamily="18" charset="0"/>
                <a:cs typeface="Arial" pitchFamily="34" charset="0"/>
              </a:rPr>
              <a:t>«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Чудесный мешочек</a:t>
            </a:r>
            <a:r>
              <a:rPr lang="ru-RU" dirty="0">
                <a:ea typeface="Times New Roman" pitchFamily="18" charset="0"/>
                <a:cs typeface="Arial" pitchFamily="34" charset="0"/>
              </a:rPr>
              <a:t>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Сергей\Desktop\шаблоны экология\4 - копия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-3989"/>
            <a:ext cx="9144000" cy="6861989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 rot="10800000" flipV="1">
            <a:off x="642910" y="53981"/>
            <a:ext cx="807249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Работа с родителями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2800" dirty="0">
                <a:ea typeface="Times New Roman" pitchFamily="18" charset="0"/>
                <a:cs typeface="Arial" pitchFamily="34" charset="0"/>
              </a:rPr>
              <a:t>•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8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Б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еседы с родителями: </a:t>
            </a:r>
            <a:r>
              <a:rPr lang="ru-RU" sz="2800" dirty="0">
                <a:ea typeface="Times New Roman" pitchFamily="18" charset="0"/>
                <a:cs typeface="Arial" pitchFamily="34" charset="0"/>
              </a:rPr>
              <a:t>«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Для чего нужен огород? </a:t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2800" dirty="0">
                <a:ea typeface="Times New Roman" pitchFamily="18" charset="0"/>
                <a:cs typeface="Arial" pitchFamily="34" charset="0"/>
              </a:rPr>
              <a:t>•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Помощь родителей в оформлении </a:t>
            </a:r>
            <a:r>
              <a:rPr lang="ru-RU" sz="2800" dirty="0">
                <a:ea typeface="Times New Roman" pitchFamily="18" charset="0"/>
                <a:cs typeface="Arial" pitchFamily="34" charset="0"/>
              </a:rPr>
              <a:t>«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мини </a:t>
            </a:r>
            <a:r>
              <a:rPr lang="ru-RU" sz="2800" dirty="0">
                <a:ea typeface="Times New Roman" pitchFamily="18" charset="0"/>
                <a:cs typeface="Arial" pitchFamily="34" charset="0"/>
              </a:rPr>
              <a:t>–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огорода</a:t>
            </a:r>
            <a:r>
              <a:rPr lang="ru-RU" sz="2800" dirty="0" smtClean="0">
                <a:ea typeface="Times New Roman" pitchFamily="18" charset="0"/>
                <a:cs typeface="Arial" pitchFamily="34" charset="0"/>
              </a:rPr>
              <a:t>»</a:t>
            </a:r>
            <a:r>
              <a:rPr lang="ru-RU" sz="28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(изготовление грядок из досок разной геометрической формы).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2800" dirty="0">
                <a:ea typeface="Times New Roman" pitchFamily="18" charset="0"/>
                <a:cs typeface="Arial" pitchFamily="34" charset="0"/>
              </a:rPr>
              <a:t>•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Памятка для родителей </a:t>
            </a:r>
            <a:r>
              <a:rPr lang="ru-RU" sz="2800" dirty="0">
                <a:ea typeface="Times New Roman" pitchFamily="18" charset="0"/>
                <a:cs typeface="Arial" pitchFamily="34" charset="0"/>
              </a:rPr>
              <a:t>«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Лук от всех недуг</a:t>
            </a:r>
            <a:r>
              <a:rPr lang="ru-RU" sz="2800" dirty="0">
                <a:ea typeface="Times New Roman" pitchFamily="18" charset="0"/>
                <a:cs typeface="Arial" pitchFamily="34" charset="0"/>
              </a:rPr>
              <a:t>»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; </a:t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2800" dirty="0">
                <a:ea typeface="Times New Roman" pitchFamily="18" charset="0"/>
                <a:cs typeface="Arial" pitchFamily="34" charset="0"/>
              </a:rPr>
              <a:t>•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Подборка литературы про овощи с участием родителей.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Users\Сергей\Desktop\шаблоны экология\4 - копия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38684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42910" y="571480"/>
            <a:ext cx="750099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3. </a:t>
            </a:r>
            <a:r>
              <a:rPr lang="ru-RU" sz="2800" b="1" dirty="0" smtClean="0"/>
              <a:t>Заключительный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•Результат нашей работы (выращенные овощи)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>• </a:t>
            </a:r>
            <a:r>
              <a:rPr lang="ru-RU" sz="2800" dirty="0" smtClean="0"/>
              <a:t>Презентация </a:t>
            </a:r>
            <a:r>
              <a:rPr lang="ru-RU" sz="2800" dirty="0"/>
              <a:t>проекта «</a:t>
            </a:r>
            <a:r>
              <a:rPr lang="ru-RU" sz="2800" dirty="0" smtClean="0"/>
              <a:t>Огород у нас хорош». 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366</TotalTime>
  <Words>413</Words>
  <Application>Microsoft Office PowerPoint</Application>
  <PresentationFormat>Экран (4:3)</PresentationFormat>
  <Paragraphs>138</Paragraphs>
  <Slides>22</Slides>
  <Notes>12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Сергей</dc:creator>
  <cp:lastModifiedBy>Admin</cp:lastModifiedBy>
  <cp:revision>39</cp:revision>
  <dcterms:created xsi:type="dcterms:W3CDTF">2017-10-05T05:26:47Z</dcterms:created>
  <dcterms:modified xsi:type="dcterms:W3CDTF">2017-10-30T07:53:22Z</dcterms:modified>
</cp:coreProperties>
</file>