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60" r:id="rId3"/>
    <p:sldId id="261" r:id="rId4"/>
    <p:sldId id="257" r:id="rId5"/>
    <p:sldId id="25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6E4F11-0C69-4660-9101-99234BB452AD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DE7DD-78E3-4CDD-BD0B-B55175C37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09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6DE7DD-78E3-4CDD-BD0B-B55175C378E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473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energy-dv.ru/photos/igry-na-razvitie-pamyati-dlya-detey-7-let-81990-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714620"/>
            <a:ext cx="5744498" cy="35719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Прямоугольник 5"/>
          <p:cNvSpPr/>
          <p:nvPr/>
        </p:nvSpPr>
        <p:spPr>
          <a:xfrm>
            <a:off x="5572132" y="2500306"/>
            <a:ext cx="30718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72132" y="3500438"/>
            <a:ext cx="30718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детей раннего возраста не посещающих ДОУ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10" y="1571613"/>
            <a:ext cx="82153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Говорим, </a:t>
            </a:r>
          </a:p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               играем </a:t>
            </a:r>
          </a:p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                             и поем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                                       с мамой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72198" y="4929198"/>
            <a:ext cx="264320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</a:rPr>
              <a:t>Учитель – логопед</a:t>
            </a:r>
          </a:p>
          <a:p>
            <a:r>
              <a:rPr lang="ru-RU" sz="1400" b="1" i="1" dirty="0" err="1" smtClean="0">
                <a:solidFill>
                  <a:schemeClr val="accent2">
                    <a:lumMod val="50000"/>
                  </a:schemeClr>
                </a:solidFill>
              </a:rPr>
              <a:t>Утемова</a:t>
            </a:r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</a:rPr>
              <a:t> Тамара Николаевна,</a:t>
            </a:r>
          </a:p>
          <a:p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</a:rPr>
              <a:t>музыкальный руководитель</a:t>
            </a:r>
          </a:p>
          <a:p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</a:rPr>
              <a:t>Будина Елена Васильевна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357554" y="6215082"/>
            <a:ext cx="714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6357982"/>
          </a:xfrm>
        </p:spPr>
        <p:txBody>
          <a:bodyPr>
            <a:noAutofit/>
          </a:bodyPr>
          <a:lstStyle/>
          <a:p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Ранний возраст – период развития ребенка от 1 года до 3 лет. </a:t>
            </a:r>
            <a:b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период с 1 года до 3 лет изменяется социальная ситуация развития </a:t>
            </a:r>
            <a:b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ведущая деятельность детей.</a:t>
            </a:r>
            <a:b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Ранний возраст – время, когда закладываются основы физического, психического, личностного развития человека. </a:t>
            </a:r>
            <a:b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психологии и педагогике доказаны уникальность, </a:t>
            </a:r>
            <a:b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неповторимость и огромное значение данного возраста </a:t>
            </a:r>
            <a:b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последующей жизни человека. </a:t>
            </a:r>
            <a:b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Потери в развитии ребенка, допущенные в данный  период, </a:t>
            </a:r>
            <a:b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невосполнимы в полной мере в последующей жизни. </a:t>
            </a:r>
            <a:b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 обстоятельство накладывает особую ответственность на взрослых</a:t>
            </a:r>
            <a:b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судьбу растущего человека. </a:t>
            </a:r>
            <a:b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предлагаем игровые </a:t>
            </a:r>
            <a:r>
              <a:rPr lang="ru-RU" sz="1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приемы </a:t>
            </a:r>
            <a:br>
              <a:rPr lang="ru-RU" sz="1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построения  диалога и взаимодействия с ребенком раннего возраста</a:t>
            </a:r>
            <a:r>
              <a:rPr lang="ru-RU" sz="1600" b="1" i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sz="1600" b="1" i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посещающего ДОУ, </a:t>
            </a:r>
            <a:br>
              <a:rPr lang="ru-RU" sz="1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которые помогут организовать </a:t>
            </a:r>
            <a:r>
              <a:rPr lang="ru-RU" sz="1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образовательно</a:t>
            </a:r>
            <a:r>
              <a:rPr lang="ru-RU" sz="1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развивающую   деятельность, </a:t>
            </a:r>
            <a:br>
              <a:rPr lang="ru-RU" sz="1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направленную на целостное развитие </a:t>
            </a:r>
            <a:br>
              <a:rPr lang="ru-RU" sz="1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личности ребенка.</a:t>
            </a:r>
            <a:br>
              <a:rPr lang="ru-RU" sz="1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257176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l"/>
            <a:r>
              <a:rPr lang="ru-RU" sz="3200" dirty="0" smtClean="0"/>
              <a:t>                                </a:t>
            </a:r>
            <a:br>
              <a:rPr lang="ru-RU" sz="3200" dirty="0" smtClean="0"/>
            </a:br>
            <a:r>
              <a:rPr lang="ru-RU" sz="2700" dirty="0" smtClean="0"/>
              <a:t>                                          </a:t>
            </a:r>
            <a:r>
              <a:rPr lang="ru-RU" sz="2700" b="1" dirty="0" smtClean="0">
                <a:solidFill>
                  <a:srgbClr val="C00000"/>
                </a:solidFill>
              </a:rPr>
              <a:t>Птичка прилетела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>
                <a:solidFill>
                  <a:srgbClr val="002060"/>
                </a:solidFill>
              </a:rPr>
              <a:t>1. Стимулировать повторение слов: </a:t>
            </a:r>
            <a:r>
              <a:rPr lang="ru-RU" sz="1800" b="1" i="1" dirty="0" smtClean="0">
                <a:solidFill>
                  <a:srgbClr val="002060"/>
                </a:solidFill>
              </a:rPr>
              <a:t>Птичка, голова, перышки, крылышки, хвостик.</a:t>
            </a:r>
            <a:r>
              <a:rPr lang="ru-RU" sz="1800" dirty="0" smtClean="0">
                <a:solidFill>
                  <a:srgbClr val="002060"/>
                </a:solidFill>
              </a:rPr>
              <a:t/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2. Развивать подвижность губ и языка, выполняя артикуляционные упражнения: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</a:rPr>
              <a:t>«Клювики»</a:t>
            </a:r>
            <a:r>
              <a:rPr lang="ru-RU" sz="1800" dirty="0" smtClean="0">
                <a:solidFill>
                  <a:srgbClr val="002060"/>
                </a:solidFill>
              </a:rPr>
              <a:t> (выдвинуть губы вперед, смыкать и размыкать их);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</a:rPr>
              <a:t>«Птичка чистит клювик» </a:t>
            </a:r>
            <a:r>
              <a:rPr lang="ru-RU" sz="1800" dirty="0" smtClean="0">
                <a:solidFill>
                  <a:srgbClr val="002060"/>
                </a:solidFill>
              </a:rPr>
              <a:t>( открыть рот, кончиком широкого языка касаться верхней губы, как бы облизывая губку).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Развивать речевой выдох и ритм речи: Как поет птичка?  </a:t>
            </a:r>
            <a:r>
              <a:rPr lang="ru-RU" sz="1800" b="1" i="1" dirty="0" smtClean="0">
                <a:solidFill>
                  <a:srgbClr val="002060"/>
                </a:solidFill>
              </a:rPr>
              <a:t>Чик – </a:t>
            </a:r>
            <a:r>
              <a:rPr lang="ru-RU" sz="1800" b="1" i="1" dirty="0" err="1" smtClean="0">
                <a:solidFill>
                  <a:srgbClr val="002060"/>
                </a:solidFill>
              </a:rPr>
              <a:t>чирик</a:t>
            </a:r>
            <a:r>
              <a:rPr lang="ru-RU" sz="1800" b="1" i="1" dirty="0" smtClean="0">
                <a:solidFill>
                  <a:srgbClr val="002060"/>
                </a:solidFill>
              </a:rPr>
              <a:t>, чик – </a:t>
            </a:r>
            <a:r>
              <a:rPr lang="ru-RU" sz="1800" b="1" i="1" dirty="0" err="1" smtClean="0">
                <a:solidFill>
                  <a:srgbClr val="002060"/>
                </a:solidFill>
              </a:rPr>
              <a:t>чирик</a:t>
            </a:r>
            <a:r>
              <a:rPr lang="ru-RU" sz="1800" b="1" i="1" dirty="0" smtClean="0">
                <a:solidFill>
                  <a:srgbClr val="002060"/>
                </a:solidFill>
              </a:rPr>
              <a:t>.</a:t>
            </a:r>
            <a:br>
              <a:rPr lang="ru-RU" sz="1800" b="1" i="1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3. Развивать слуховое внимание. Формировать умение соотносить движение со словами песенки.</a:t>
            </a:r>
            <a:br>
              <a:rPr lang="ru-RU" sz="1800" dirty="0" smtClean="0">
                <a:solidFill>
                  <a:srgbClr val="002060"/>
                </a:solidFill>
              </a:rPr>
            </a:b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s://im0-tub-ru.yandex.net/i?id=f60c24cb37e328db3328d54479623da6&amp;n=33&amp;h=215&amp;w=34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714620"/>
            <a:ext cx="4522522" cy="278608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00694" y="2500306"/>
            <a:ext cx="25003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 smtClean="0">
                <a:solidFill>
                  <a:schemeClr val="tx2">
                    <a:lumMod val="50000"/>
                  </a:schemeClr>
                </a:solidFill>
              </a:rPr>
              <a:t>                       Песенка</a:t>
            </a:r>
          </a:p>
          <a:p>
            <a:pPr algn="ctr"/>
            <a:r>
              <a:rPr lang="ru-RU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«Маленькая птичка»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sz="1100" i="1" dirty="0" smtClean="0">
                <a:solidFill>
                  <a:schemeClr val="tx2">
                    <a:lumMod val="50000"/>
                  </a:schemeClr>
                </a:solidFill>
              </a:rPr>
              <a:t>Музыка Т. </a:t>
            </a:r>
            <a:r>
              <a:rPr lang="ru-RU" sz="1100" i="1" dirty="0" err="1" smtClean="0">
                <a:solidFill>
                  <a:schemeClr val="tx2">
                    <a:lumMod val="50000"/>
                  </a:schemeClr>
                </a:solidFill>
              </a:rPr>
              <a:t>Попатенко</a:t>
            </a:r>
            <a:r>
              <a:rPr lang="ru-RU" sz="1100" i="1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  <a:p>
            <a:pPr algn="ctr"/>
            <a:r>
              <a:rPr lang="ru-RU" sz="1100" i="1" dirty="0" smtClean="0">
                <a:solidFill>
                  <a:schemeClr val="tx2">
                    <a:lumMod val="50000"/>
                  </a:schemeClr>
                </a:solidFill>
              </a:rPr>
              <a:t>Слова Н. Найденовой.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72132" y="3500438"/>
            <a:ext cx="33575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1. Маленькая птичка</a:t>
            </a:r>
            <a:b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     Прилетела к нам, к нам, к нам.</a:t>
            </a:r>
            <a:b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     Маленькой птичке</a:t>
            </a:r>
            <a:b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     Зернышек я дам, дам, дам.</a:t>
            </a:r>
          </a:p>
          <a:p>
            <a:endParaRPr lang="ru-RU" sz="16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2.  Маленькая птичка</a:t>
            </a:r>
            <a:b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     Зернышки клюет, клюет.</a:t>
            </a:r>
            <a:b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     Маленькая птичка</a:t>
            </a:r>
            <a:b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     Песенки поет, поет.</a:t>
            </a:r>
            <a:endParaRPr lang="ru-RU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" name="15_-_MALENKAYA_PTICHKA_PRILETELA_K_NAM_(iPlayer.f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83968" y="5525486"/>
            <a:ext cx="718050" cy="718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314327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l"/>
            <a:r>
              <a:rPr lang="ru-RU" sz="2800" b="1" dirty="0" smtClean="0">
                <a:solidFill>
                  <a:srgbClr val="C00000"/>
                </a:solidFill>
              </a:rPr>
              <a:t>                                          Кошечка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1. Стимулировать повторение звукоподражаний и слов: </a:t>
            </a:r>
            <a:r>
              <a:rPr lang="ru-RU" sz="1800" b="1" i="1" dirty="0" smtClean="0">
                <a:solidFill>
                  <a:srgbClr val="002060"/>
                </a:solidFill>
              </a:rPr>
              <a:t>Мяу, киса, лапки, хвостик.</a:t>
            </a:r>
            <a:r>
              <a:rPr lang="ru-RU" sz="1800" dirty="0" smtClean="0">
                <a:solidFill>
                  <a:srgbClr val="002060"/>
                </a:solidFill>
              </a:rPr>
              <a:t/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2. Развивать подвижность губ и языка, выполняя артикуляционные упражнения</a:t>
            </a:r>
            <a:r>
              <a:rPr lang="ru-RU" sz="2800" dirty="0" smtClean="0">
                <a:solidFill>
                  <a:srgbClr val="002060"/>
                </a:solidFill>
              </a:rPr>
              <a:t>: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</a:rPr>
              <a:t>«Клювики»</a:t>
            </a:r>
            <a:r>
              <a:rPr lang="ru-RU" sz="1800" dirty="0" smtClean="0">
                <a:solidFill>
                  <a:srgbClr val="002060"/>
                </a:solidFill>
              </a:rPr>
              <a:t> (выдвинуть губы вперед, смыкать и размыкать их);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</a:rPr>
              <a:t/>
            </a:r>
            <a:br>
              <a:rPr lang="ru-RU" sz="1800" b="1" i="1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3. Развивать слуховое внимание. Формировать умение соотносить движение со словами песенки.</a:t>
            </a:r>
            <a:br>
              <a:rPr lang="ru-RU" sz="1800" dirty="0" smtClean="0">
                <a:solidFill>
                  <a:srgbClr val="002060"/>
                </a:solidFill>
              </a:rPr>
            </a:b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15361" name="Picture 1" descr="C:\Documents and Settings\1\Рабочий стол\к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571876"/>
            <a:ext cx="3907382" cy="235745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572132" y="2786058"/>
            <a:ext cx="250033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solidFill>
                  <a:schemeClr val="tx2">
                    <a:lumMod val="50000"/>
                  </a:schemeClr>
                </a:solidFill>
              </a:rPr>
              <a:t>Песенка </a:t>
            </a:r>
            <a:r>
              <a:rPr lang="ru-RU" sz="1400" i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</a:rPr>
              <a:t>Кошка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»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</a:rPr>
              <a:t>Музыка Ан. Александрова.</a:t>
            </a:r>
          </a:p>
          <a:p>
            <a:pPr algn="ctr"/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</a:rPr>
              <a:t>Слова Н. Френкель.</a:t>
            </a:r>
            <a:endParaRPr lang="ru-RU" sz="1200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43570" y="3929066"/>
            <a:ext cx="292895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Киска к детям подошла.</a:t>
            </a:r>
            <a:b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Молочка просила,</a:t>
            </a:r>
            <a:b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Молочка просила.</a:t>
            </a:r>
            <a:b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«Мяу» говорила,</a:t>
            </a:r>
            <a:b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Мяу… Мяу… Мяу…</a:t>
            </a:r>
          </a:p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Угостили молочком —</a:t>
            </a:r>
            <a:b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b="1" dirty="0" err="1" smtClean="0">
                <a:solidFill>
                  <a:schemeClr val="tx2">
                    <a:lumMod val="50000"/>
                  </a:schemeClr>
                </a:solidFill>
              </a:rPr>
              <a:t>Кисанька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 поела,</a:t>
            </a:r>
            <a:b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b="1" dirty="0" err="1" smtClean="0">
                <a:solidFill>
                  <a:schemeClr val="tx2">
                    <a:lumMod val="50000"/>
                  </a:schemeClr>
                </a:solidFill>
              </a:rPr>
              <a:t>Кисанька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 поела:</a:t>
            </a:r>
            <a:b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Песенку запела:</a:t>
            </a:r>
            <a:b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1600" b="1" dirty="0" err="1" smtClean="0">
                <a:solidFill>
                  <a:schemeClr val="tx2">
                    <a:lumMod val="50000"/>
                  </a:schemeClr>
                </a:solidFill>
              </a:rPr>
              <a:t>Мурр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…</a:t>
            </a:r>
            <a:r>
              <a:rPr lang="ru-RU" sz="1600" b="1" dirty="0" err="1" smtClean="0">
                <a:solidFill>
                  <a:schemeClr val="tx2">
                    <a:lumMod val="50000"/>
                  </a:schemeClr>
                </a:solidFill>
              </a:rPr>
              <a:t>Мурр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…</a:t>
            </a:r>
            <a:r>
              <a:rPr lang="ru-RU" sz="1600" b="1" dirty="0" err="1" smtClean="0">
                <a:solidFill>
                  <a:schemeClr val="tx2">
                    <a:lumMod val="50000"/>
                  </a:schemeClr>
                </a:solidFill>
              </a:rPr>
              <a:t>Мурр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…»</a:t>
            </a:r>
            <a:endParaRPr lang="ru-RU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Muz._An._Aleksandrova_sl._N._Frenkel_-_Koshka_(iPlayer.f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07704" y="561026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2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285752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l"/>
            <a:r>
              <a:rPr lang="ru-RU" sz="3100" b="1" dirty="0" smtClean="0">
                <a:solidFill>
                  <a:srgbClr val="C00000"/>
                </a:solidFill>
              </a:rPr>
              <a:t>                                          Лошадка</a:t>
            </a: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1. Стимулировать повторение звукоподражаний и слов: </a:t>
            </a:r>
            <a:r>
              <a:rPr lang="ru-RU" sz="1800" b="1" i="1" dirty="0" smtClean="0">
                <a:solidFill>
                  <a:srgbClr val="002060"/>
                </a:solidFill>
              </a:rPr>
              <a:t>Но – </a:t>
            </a:r>
            <a:r>
              <a:rPr lang="ru-RU" sz="1800" b="1" i="1" dirty="0" err="1" smtClean="0">
                <a:solidFill>
                  <a:srgbClr val="002060"/>
                </a:solidFill>
              </a:rPr>
              <a:t>но</a:t>
            </a:r>
            <a:r>
              <a:rPr lang="ru-RU" sz="1800" b="1" i="1" dirty="0" smtClean="0">
                <a:solidFill>
                  <a:srgbClr val="002060"/>
                </a:solidFill>
              </a:rPr>
              <a:t>, цок – </a:t>
            </a:r>
            <a:r>
              <a:rPr lang="ru-RU" sz="1800" b="1" i="1" dirty="0" err="1" smtClean="0">
                <a:solidFill>
                  <a:srgbClr val="002060"/>
                </a:solidFill>
              </a:rPr>
              <a:t>цок</a:t>
            </a:r>
            <a:r>
              <a:rPr lang="ru-RU" sz="1800" b="1" i="1" dirty="0" smtClean="0">
                <a:solidFill>
                  <a:srgbClr val="002060"/>
                </a:solidFill>
              </a:rPr>
              <a:t>, </a:t>
            </a:r>
            <a:r>
              <a:rPr lang="ru-RU" sz="1800" b="1" i="1" dirty="0" err="1" smtClean="0">
                <a:solidFill>
                  <a:srgbClr val="002060"/>
                </a:solidFill>
              </a:rPr>
              <a:t>и-го</a:t>
            </a:r>
            <a:r>
              <a:rPr lang="ru-RU" sz="1800" b="1" i="1" dirty="0" smtClean="0">
                <a:solidFill>
                  <a:srgbClr val="002060"/>
                </a:solidFill>
              </a:rPr>
              <a:t> – го, хвостик.</a:t>
            </a:r>
            <a:br>
              <a:rPr lang="ru-RU" sz="1800" b="1" i="1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/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2. Развивать подвижность губ и языка, выполняя артикуляционные упражнения: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«Лошадки»</a:t>
            </a:r>
            <a:r>
              <a:rPr lang="ru-RU" sz="1800" dirty="0" smtClean="0">
                <a:solidFill>
                  <a:srgbClr val="002060"/>
                </a:solidFill>
              </a:rPr>
              <a:t> (открыть рот, производить цоканье (</a:t>
            </a:r>
            <a:r>
              <a:rPr lang="ru-RU" sz="1800" dirty="0" err="1" smtClean="0">
                <a:solidFill>
                  <a:srgbClr val="002060"/>
                </a:solidFill>
              </a:rPr>
              <a:t>щелкание</a:t>
            </a:r>
            <a:r>
              <a:rPr lang="ru-RU" sz="1800" dirty="0" smtClean="0">
                <a:solidFill>
                  <a:srgbClr val="002060"/>
                </a:solidFill>
              </a:rPr>
              <a:t>) языком, касаясь неба);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</a:rPr>
              <a:t/>
            </a:r>
            <a:br>
              <a:rPr lang="ru-RU" sz="1800" b="1" i="1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3. Развивать слуховое внимание. Формировать умение соотносить движение со словами песенки.</a:t>
            </a:r>
            <a:br>
              <a:rPr lang="ru-RU" sz="1800" dirty="0" smtClean="0">
                <a:solidFill>
                  <a:srgbClr val="002060"/>
                </a:solidFill>
              </a:rPr>
            </a:br>
            <a:endParaRPr lang="ru-RU" sz="1800" dirty="0"/>
          </a:p>
        </p:txBody>
      </p:sp>
      <p:pic>
        <p:nvPicPr>
          <p:cNvPr id="14339" name="Picture 3" descr="C:\Documents and Settings\1\Рабочий стол\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57356" y="3000372"/>
            <a:ext cx="3214710" cy="3203625"/>
          </a:xfrm>
          <a:prstGeom prst="rect">
            <a:avLst/>
          </a:prstGeom>
          <a:noFill/>
        </p:spPr>
      </p:pic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5857884" y="3451179"/>
            <a:ext cx="2928958" cy="173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 Unicode MS" pitchFamily="34" charset="-128"/>
              </a:rPr>
              <a:t>Я люблю свою лошадку!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 Unicode MS" pitchFamily="34" charset="-128"/>
              </a:rPr>
              <a:t>Причешу ей шерстку гладко!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 Unicode MS" pitchFamily="34" charset="-128"/>
              </a:rPr>
              <a:t>Гребешком приглажу хвостик!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 Unicode MS" pitchFamily="34" charset="-128"/>
              </a:rPr>
              <a:t>И верхом поеду в гости!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29322" y="3000372"/>
            <a:ext cx="2286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Стихи А </a:t>
            </a:r>
            <a:r>
              <a:rPr lang="ru-RU" sz="1400" b="1" dirty="0" err="1" smtClean="0">
                <a:solidFill>
                  <a:schemeClr val="tx2">
                    <a:lumMod val="50000"/>
                  </a:schemeClr>
                </a:solidFill>
              </a:rPr>
              <a:t>Барто</a:t>
            </a:r>
            <a:endParaRPr lang="ru-RU" sz="1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Kazakovceva_V_-_Sbornik_dlya_samyh_malenkih_YA_lyublyu_svoyu_loshadku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48284" y="554974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0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8620750</TotalTime>
  <Words>91</Words>
  <Application>Microsoft Office PowerPoint</Application>
  <PresentationFormat>Экран (4:3)</PresentationFormat>
  <Paragraphs>32</Paragraphs>
  <Slides>5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Организация детей раннего возраста не посещающих ДОУ</vt:lpstr>
      <vt:lpstr>                                  Ранний возраст – период развития ребенка от 1 года до 3 лет.   В период с 1 года до 3 лет изменяется социальная ситуация развития  и ведущая деятельность детей.  Ранний возраст – время, когда закладываются основы физического, психического, личностного развития человека.   В психологии и педагогике доказаны уникальность,  неповторимость и огромное значение данного возраста  для последующей жизни человека.  Потери в развитии ребенка, допущенные в данный  период,  невосполнимы в полной мере в последующей жизни.  Это обстоятельство накладывает особую ответственность на взрослых за судьбу растущего человека.     Мы предлагаем игровые приемы  для построения  диалога и взаимодействия с ребенком раннего возраста,  не посещающего ДОУ,  которые помогут организовать образовательно - развивающую   деятельность,  направленную на целостное развитие  личности ребенка.   </vt:lpstr>
      <vt:lpstr>                                                                           Птичка прилетела 1. Стимулировать повторение слов: Птичка, голова, перышки, крылышки, хвостик. 2. Развивать подвижность губ и языка, выполняя артикуляционные упражнения:  «Клювики» (выдвинуть губы вперед, смыкать и размыкать их);   «Птичка чистит клювик» ( открыть рот, кончиком широкого языка касаться верхней губы, как бы облизывая губку). Развивать речевой выдох и ритм речи: Как поет птичка?  Чик – чирик, чик – чирик. 3. Развивать слуховое внимание. Формировать умение соотносить движение со словами песенки. </vt:lpstr>
      <vt:lpstr>                                          Кошечка 1. Стимулировать повторение звукоподражаний и слов: Мяу, киса, лапки, хвостик. 2. Развивать подвижность губ и языка, выполняя артикуляционные упражнения:  «Клювики» (выдвинуть губы вперед, смыкать и размыкать их);    3. Развивать слуховое внимание. Формировать умение соотносить движение со словами песенки. </vt:lpstr>
      <vt:lpstr>                                          Лошадка 1. Стимулировать повторение звукоподражаний и слов: Но – но, цок – цок, и-го – го, хвостик.  2. Развивать подвижность губ и языка, выполняя артикуляционные упражнения: «Лошадки» (открыть рот, производить цоканье (щелкание) языком, касаясь неба);      3. Развивать слуховое внимание. Формировать умение соотносить движение со словами песенки.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Птичка прилетела Стимулировать повторение слов: птичка, голова, перышки, крылышки,хвостик. Развивать подвижность губ и языка: Артикуляционное упражнение «Клювики» (Выдвинуть губы вперед,смыкать и размыкать их); Упражнение «Птичка чистит клювик» ( </dc:title>
  <cp:lastModifiedBy>highland</cp:lastModifiedBy>
  <cp:revision>27</cp:revision>
  <dcterms:modified xsi:type="dcterms:W3CDTF">2017-05-23T08:10:27Z</dcterms:modified>
</cp:coreProperties>
</file>