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4" r:id="rId5"/>
    <p:sldId id="265" r:id="rId6"/>
    <p:sldId id="267" r:id="rId7"/>
    <p:sldId id="266" r:id="rId8"/>
    <p:sldId id="261" r:id="rId9"/>
    <p:sldId id="262" r:id="rId10"/>
    <p:sldId id="271" r:id="rId11"/>
    <p:sldId id="273" r:id="rId12"/>
    <p:sldId id="275" r:id="rId13"/>
    <p:sldId id="274" r:id="rId14"/>
    <p:sldId id="276" r:id="rId15"/>
    <p:sldId id="277" r:id="rId16"/>
    <p:sldId id="278" r:id="rId17"/>
    <p:sldId id="279" r:id="rId18"/>
    <p:sldId id="268" r:id="rId19"/>
    <p:sldId id="269" r:id="rId20"/>
    <p:sldId id="270" r:id="rId21"/>
    <p:sldId id="280" r:id="rId22"/>
    <p:sldId id="281" r:id="rId23"/>
    <p:sldId id="282" r:id="rId24"/>
    <p:sldId id="283" r:id="rId25"/>
    <p:sldId id="263" r:id="rId26"/>
    <p:sldId id="25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37648-F7D3-4640-BCB8-25946E02F3D7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2C896-113C-4C9A-827B-5562D5C35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2C896-113C-4C9A-827B-5562D5C352D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1A41-A9E5-47A0-93B6-484652D617BE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5476-5059-4C06-991E-E69F55274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package" Target="../embeddings/______Microsoft_Office_PowerPoint1.sld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642918"/>
            <a:ext cx="4600580" cy="7985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Pictures\voda_syst_poli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357290" y="1285860"/>
            <a:ext cx="64294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Проект: </a:t>
            </a: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экологии</a:t>
            </a: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«Родники -  Суксуна»</a:t>
            </a: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средней, старшей группы «Рябинка», родители.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071934" y="4214818"/>
            <a:ext cx="4786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Воспитатель: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Максимова Алевтина Георгиевна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-высшая квалификационная категория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143240" y="5429264"/>
            <a:ext cx="23574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апрель – октябрь 2018г.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500040"/>
          <a:ext cx="8572559" cy="5927348"/>
        </p:xfrm>
        <a:graphic>
          <a:graphicData uri="http://schemas.openxmlformats.org/drawingml/2006/table">
            <a:tbl>
              <a:tblPr/>
              <a:tblGrid>
                <a:gridCol w="3367505"/>
                <a:gridCol w="2718372"/>
                <a:gridCol w="2486682"/>
              </a:tblGrid>
              <a:tr h="240179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Calibri"/>
                          <a:cs typeface="Times New Roman"/>
                        </a:rPr>
                        <a:t>август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58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Игры с водой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Стихи, рассказы, сказки о роднике.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Игры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чтение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58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Times New Roman"/>
                        </a:rPr>
                        <a:t>«Волшебница вода»</a:t>
                      </a: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опыты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3673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«Берегите воду».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Цель: Учить детей беречь водопроводную воду. Доходчиво объяснить, что для получения чистой воды людям приходится затрачивать много сил и средств. Научить детей не лить воду без нужды и плотно закрывать водопроводный кран.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Беседа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79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58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«Где находится вода?»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рисование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34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«Родник»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Макет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509"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«Родник, его целебные свойства»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Цели: Расширить представления о значении воды в жизни человека, водных источниках – родниках, экологических проблемах, связанных с их загрязнением. Развивать познавательную активность детей. Воспитывать заботливое отношение к водным ресурсам, чувство уважения к окружающему миру.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НОД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28" marR="236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18" y="285730"/>
          <a:ext cx="8501123" cy="4949321"/>
        </p:xfrm>
        <a:graphic>
          <a:graphicData uri="http://schemas.openxmlformats.org/drawingml/2006/table">
            <a:tbl>
              <a:tblPr/>
              <a:tblGrid>
                <a:gridCol w="1535996"/>
                <a:gridCol w="2736069"/>
                <a:gridCol w="2208652"/>
                <a:gridCol w="2020406"/>
              </a:tblGrid>
              <a:tr h="2214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3неделя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«Родник, его целебные свойства»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Цели: Расширить представления о значении воды в жизни человека, водных источниках – родниках, экологических проблемах, связанных с их загрязнением. Развивать познавательную активность детей. Воспитывать заботливое отношение к водным ресурсам, чувство уважения к окружающему миру.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НОД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 неделя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«Под грибком»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Музыкальный спектакль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Дети, музыкальный руководитель Будина Е.В.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 неделя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«Родники», по улице Энгельса (сероводородный,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у тополя)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экскурсия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 неделя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Как очистить воду?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опыты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170" name="Picture 2" descr="J:\конкурс экология 30 октября\проект родники суксуна\нод круговорот воды в природе\DSCF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42852"/>
            <a:ext cx="3143272" cy="3514133"/>
          </a:xfrm>
          <a:prstGeom prst="rect">
            <a:avLst/>
          </a:prstGeom>
          <a:noFill/>
        </p:spPr>
      </p:pic>
      <p:pic>
        <p:nvPicPr>
          <p:cNvPr id="7171" name="Picture 3" descr="J:\конкурс экология 30 октября\проект родники суксуна\нод круговорот воды в природе\DSCF1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6441" y="2428868"/>
            <a:ext cx="4668493" cy="34562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214282" y="4573182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НОД «Круговорот воды в природе»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6146" name="Picture 2" descr="J:\конкурс экология 30 октября\проект родники суксуна\фото родник\DSCN9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0105">
            <a:off x="5328353" y="417584"/>
            <a:ext cx="3564168" cy="2673126"/>
          </a:xfrm>
          <a:prstGeom prst="rect">
            <a:avLst/>
          </a:prstGeom>
          <a:noFill/>
        </p:spPr>
      </p:pic>
      <p:pic>
        <p:nvPicPr>
          <p:cNvPr id="6147" name="Picture 3" descr="J:\конкурс экология 30 октября\проект родники суксуна\фото родник\DSCN9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976" y="214129"/>
            <a:ext cx="3716462" cy="2787347"/>
          </a:xfrm>
          <a:prstGeom prst="rect">
            <a:avLst/>
          </a:prstGeom>
          <a:noFill/>
        </p:spPr>
      </p:pic>
      <p:pic>
        <p:nvPicPr>
          <p:cNvPr id="6148" name="Picture 4" descr="J:\конкурс экология 30 октября\проект родники суксуна\фото родник\DSCN9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5879" y="3643314"/>
            <a:ext cx="3619525" cy="2714644"/>
          </a:xfrm>
          <a:prstGeom prst="rect">
            <a:avLst/>
          </a:prstGeom>
          <a:noFill/>
        </p:spPr>
      </p:pic>
      <p:pic>
        <p:nvPicPr>
          <p:cNvPr id="6149" name="Picture 5" descr="J:\конкурс экология 30 октября\проект родники суксуна\фото родник\DSCN9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09" y="3286124"/>
            <a:ext cx="4262435" cy="319682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3" y="2786058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Опыты с водой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1" descr="J:\конкурс экология 30 октября\проект родники суксуна\фото родник\DSCN9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2952770" cy="22145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78605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Макет «Родник»</a:t>
            </a:r>
            <a:endParaRPr lang="ru-RU" dirty="0"/>
          </a:p>
        </p:txBody>
      </p:sp>
      <p:pic>
        <p:nvPicPr>
          <p:cNvPr id="32770" name="Picture 2" descr="J:\конкурс экология 30 октября\проект родники суксуна\DSCN7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000496" cy="30003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00364" y="3571876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Мини бассейн на участке группы</a:t>
            </a:r>
            <a:endParaRPr lang="ru-RU" dirty="0"/>
          </a:p>
        </p:txBody>
      </p:sp>
      <p:pic>
        <p:nvPicPr>
          <p:cNvPr id="13313" name="Picture 1" descr="C:\Users\Сергей\Desktop\род ф\DSCN95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201758"/>
            <a:ext cx="3357586" cy="3562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144001" cy="6858000"/>
          </a:xfrm>
          <a:prstGeom prst="rect">
            <a:avLst/>
          </a:prstGeom>
          <a:noFill/>
        </p:spPr>
      </p:pic>
      <p:pic>
        <p:nvPicPr>
          <p:cNvPr id="39937" name="Picture 1" descr="C:\Users\Сергей\Desktop\фото родник октябрь\DSCN9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438400" cy="1828800"/>
          </a:xfrm>
          <a:prstGeom prst="rect">
            <a:avLst/>
          </a:prstGeom>
          <a:noFill/>
        </p:spPr>
      </p:pic>
      <p:pic>
        <p:nvPicPr>
          <p:cNvPr id="39938" name="Picture 2" descr="C:\Users\Сергей\Desktop\фото родник октябрь\DSCN9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3645">
            <a:off x="4983145" y="3566863"/>
            <a:ext cx="2982593" cy="2236945"/>
          </a:xfrm>
          <a:prstGeom prst="rect">
            <a:avLst/>
          </a:prstGeom>
          <a:noFill/>
        </p:spPr>
      </p:pic>
      <p:pic>
        <p:nvPicPr>
          <p:cNvPr id="39939" name="Picture 3" descr="C:\Users\Сергей\Desktop\фото родник октябрь\DSCN9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7" y="3857628"/>
            <a:ext cx="2762269" cy="2071702"/>
          </a:xfrm>
          <a:prstGeom prst="rect">
            <a:avLst/>
          </a:prstGeom>
          <a:noFill/>
        </p:spPr>
      </p:pic>
      <p:pic>
        <p:nvPicPr>
          <p:cNvPr id="39940" name="Picture 4" descr="C:\Users\Сергей\Desktop\фото родник октябрь\DSCN9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57166"/>
            <a:ext cx="2857520" cy="24717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43174" y="1785926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Родниковая вода,</a:t>
            </a:r>
            <a:br>
              <a:rPr lang="ru-RU" b="1" dirty="0" smtClean="0"/>
            </a:br>
            <a:r>
              <a:rPr lang="ru-RU" b="1" dirty="0" smtClean="0"/>
              <a:t>Ледяная…</a:t>
            </a:r>
            <a:br>
              <a:rPr lang="ru-RU" b="1" dirty="0" smtClean="0"/>
            </a:br>
            <a:r>
              <a:rPr lang="ru-RU" b="1" dirty="0" smtClean="0"/>
              <a:t>Холодней, прозрачней льда,</a:t>
            </a:r>
            <a:br>
              <a:rPr lang="ru-RU" b="1" dirty="0" smtClean="0"/>
            </a:br>
            <a:r>
              <a:rPr lang="ru-RU" b="1" dirty="0" smtClean="0"/>
              <a:t>И живая!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8913" name="Picture 1" descr="J:\конкурс экология 30 октября\акция живи родник июль\DSCF1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3428992" cy="2571744"/>
          </a:xfrm>
          <a:prstGeom prst="rect">
            <a:avLst/>
          </a:prstGeom>
          <a:noFill/>
        </p:spPr>
      </p:pic>
      <p:pic>
        <p:nvPicPr>
          <p:cNvPr id="38915" name="Picture 3" descr="J:\конкурс экология 30 октября\акция живи родник июль\DSCF1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00042"/>
            <a:ext cx="3143240" cy="2357430"/>
          </a:xfrm>
          <a:prstGeom prst="rect">
            <a:avLst/>
          </a:prstGeom>
          <a:noFill/>
        </p:spPr>
      </p:pic>
      <p:pic>
        <p:nvPicPr>
          <p:cNvPr id="38916" name="Picture 4" descr="J:\конкурс экология 30 октября\акция живи родник июль\DSCF19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821910"/>
            <a:ext cx="3714776" cy="2786082"/>
          </a:xfrm>
          <a:prstGeom prst="rect">
            <a:avLst/>
          </a:prstGeom>
          <a:noFill/>
        </p:spPr>
      </p:pic>
      <p:pic>
        <p:nvPicPr>
          <p:cNvPr id="9" name="Picture 3" descr="J:\конкурс экология 30 октября\акция живи родник июль\x5-s0UFI6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571876"/>
            <a:ext cx="3714776" cy="278608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2828836"/>
            <a:ext cx="628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Информационный стенд «Живи, родник!», </a:t>
            </a:r>
          </a:p>
          <a:p>
            <a:r>
              <a:rPr lang="ru-RU" b="1" dirty="0" smtClean="0"/>
              <a:t>выставка детских рисунков о призыве жителей – земляков, </a:t>
            </a:r>
          </a:p>
          <a:p>
            <a:r>
              <a:rPr lang="ru-RU" b="1" dirty="0" smtClean="0"/>
              <a:t>беречь  родники, с участием жителей.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90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" descr="J:\конкурс экология 30 октября\акция живи родник июль\DSCF1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3333742" cy="2500306"/>
          </a:xfrm>
          <a:prstGeom prst="rect">
            <a:avLst/>
          </a:prstGeom>
          <a:noFill/>
        </p:spPr>
      </p:pic>
      <p:pic>
        <p:nvPicPr>
          <p:cNvPr id="37889" name="Picture 1" descr="J:\конкурс экология 30 октября\акция живи родник июль\DSCF19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32125"/>
            <a:ext cx="3214710" cy="2411033"/>
          </a:xfrm>
          <a:prstGeom prst="rect">
            <a:avLst/>
          </a:prstGeom>
          <a:noFill/>
        </p:spPr>
      </p:pic>
      <p:pic>
        <p:nvPicPr>
          <p:cNvPr id="37890" name="Picture 2" descr="J:\конкурс экология 30 октября\акция живи родник июль\DSCF19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66292">
            <a:off x="341874" y="2963026"/>
            <a:ext cx="2952771" cy="2214578"/>
          </a:xfrm>
          <a:prstGeom prst="rect">
            <a:avLst/>
          </a:prstGeom>
          <a:noFill/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Акция «Живи родник»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3244334"/>
            <a:ext cx="2286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/>
              <a:t>Акция </a:t>
            </a:r>
          </a:p>
          <a:p>
            <a:pPr algn="ctr">
              <a:defRPr/>
            </a:pPr>
            <a:r>
              <a:rPr lang="ru-RU" sz="2000" b="1" dirty="0" smtClean="0"/>
              <a:t>«Живи родник»</a:t>
            </a:r>
            <a:endParaRPr lang="ru-RU" sz="2000" dirty="0" smtClean="0"/>
          </a:p>
        </p:txBody>
      </p:sp>
      <p:pic>
        <p:nvPicPr>
          <p:cNvPr id="10" name="Picture 5" descr="J:\конкурс экология 30 октября\акция живи родник июль\DSCF19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393257"/>
            <a:ext cx="3000396" cy="2250297"/>
          </a:xfrm>
          <a:prstGeom prst="rect">
            <a:avLst/>
          </a:prstGeom>
          <a:noFill/>
        </p:spPr>
      </p:pic>
      <p:pic>
        <p:nvPicPr>
          <p:cNvPr id="7169" name="Picture 1" descr="C:\Users\Сергей\Desktop\все работы\на сайт акция родник 31 июля\DSCF19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500570"/>
            <a:ext cx="2666992" cy="2000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-25471" y="0"/>
          <a:ext cx="9169471" cy="6858000"/>
        </p:xfrm>
        <a:graphic>
          <a:graphicData uri="http://schemas.openxmlformats.org/presentationml/2006/ole">
            <p:oleObj spid="_x0000_s5121" name="Слайд" r:id="rId4" imgW="4570501" imgH="3427618" progId="PowerPoint.Slide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3244334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Экскурсия с детьми  на </a:t>
            </a:r>
            <a:r>
              <a:rPr lang="ru-RU" dirty="0" err="1" smtClean="0"/>
              <a:t>Суксунский</a:t>
            </a:r>
            <a:r>
              <a:rPr lang="ru-RU" dirty="0" smtClean="0"/>
              <a:t> пруд</a:t>
            </a:r>
            <a:endParaRPr lang="ru-RU" dirty="0"/>
          </a:p>
        </p:txBody>
      </p:sp>
      <p:pic>
        <p:nvPicPr>
          <p:cNvPr id="5123" name="Picture 3" descr="C:\Users\Сергей\Desktop\фото родник октябрь\DSCN95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571" y="571480"/>
            <a:ext cx="3810027" cy="2857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57818" y="3571876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Речка </a:t>
            </a:r>
            <a:r>
              <a:rPr lang="ru-RU" dirty="0" err="1" smtClean="0"/>
              <a:t>Суксунчик</a:t>
            </a:r>
            <a:endParaRPr lang="ru-RU" dirty="0"/>
          </a:p>
        </p:txBody>
      </p:sp>
      <p:pic>
        <p:nvPicPr>
          <p:cNvPr id="5124" name="Picture 4" descr="C:\Users\Сергей\Desktop\фото родник октябрь\DSCN95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3750472"/>
            <a:ext cx="3490954" cy="26182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0800000" flipV="1">
            <a:off x="5357817" y="5808194"/>
            <a:ext cx="3575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Дети в гостях у Рябинки,</a:t>
            </a:r>
          </a:p>
          <a:p>
            <a:r>
              <a:rPr lang="ru-RU" dirty="0" smtClean="0"/>
              <a:t> по улице Энгельса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00042"/>
            <a:ext cx="6515088" cy="928686"/>
          </a:xfrm>
        </p:spPr>
        <p:txBody>
          <a:bodyPr/>
          <a:lstStyle/>
          <a:p>
            <a:endParaRPr lang="ru-RU"/>
          </a:p>
        </p:txBody>
      </p:sp>
      <p:pic>
        <p:nvPicPr>
          <p:cNvPr id="4097" name="Picture 1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8700" cy="6858000"/>
          </a:xfrm>
          <a:prstGeom prst="rect">
            <a:avLst/>
          </a:prstGeom>
          <a:noFill/>
        </p:spPr>
      </p:pic>
      <p:pic>
        <p:nvPicPr>
          <p:cNvPr id="4098" name="Picture 2" descr="J:\конкурс экология 30 октября\акции май 2018г рябинка\DSCN9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2667019" cy="2000264"/>
          </a:xfrm>
          <a:prstGeom prst="rect">
            <a:avLst/>
          </a:prstGeom>
          <a:noFill/>
        </p:spPr>
      </p:pic>
      <p:pic>
        <p:nvPicPr>
          <p:cNvPr id="4099" name="Picture 3" descr="J:\конкурс экология 30 октября\акции май 2018г рябинка\DSCN9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14290"/>
            <a:ext cx="3619494" cy="2714620"/>
          </a:xfrm>
          <a:prstGeom prst="rect">
            <a:avLst/>
          </a:prstGeom>
          <a:noFill/>
        </p:spPr>
      </p:pic>
      <p:pic>
        <p:nvPicPr>
          <p:cNvPr id="4100" name="Picture 4" descr="J:\конкурс экология 30 октября\акции май 2018г рябинка\DSCN9559.JPG"/>
          <p:cNvPicPr>
            <a:picLocks noChangeAspect="1" noChangeArrowheads="1"/>
          </p:cNvPicPr>
          <p:nvPr/>
        </p:nvPicPr>
        <p:blipFill>
          <a:blip r:embed="rId6" cstate="print"/>
          <a:srcRect r="32692"/>
          <a:stretch>
            <a:fillRect/>
          </a:stretch>
        </p:blipFill>
        <p:spPr bwMode="auto">
          <a:xfrm>
            <a:off x="285720" y="2786058"/>
            <a:ext cx="2500330" cy="2786058"/>
          </a:xfrm>
          <a:prstGeom prst="rect">
            <a:avLst/>
          </a:prstGeom>
          <a:noFill/>
        </p:spPr>
      </p:pic>
      <p:pic>
        <p:nvPicPr>
          <p:cNvPr id="4102" name="Picture 6" descr="J:\конкурс экология 30 октября\акции май 2018г рябинка\DSCN9564.JPG"/>
          <p:cNvPicPr>
            <a:picLocks noChangeAspect="1" noChangeArrowheads="1"/>
          </p:cNvPicPr>
          <p:nvPr/>
        </p:nvPicPr>
        <p:blipFill>
          <a:blip r:embed="rId7" cstate="print"/>
          <a:srcRect l="16667" r="28571" b="4761"/>
          <a:stretch>
            <a:fillRect/>
          </a:stretch>
        </p:blipFill>
        <p:spPr bwMode="auto">
          <a:xfrm>
            <a:off x="3214678" y="428604"/>
            <a:ext cx="1643074" cy="2143140"/>
          </a:xfrm>
          <a:prstGeom prst="rect">
            <a:avLst/>
          </a:prstGeom>
          <a:noFill/>
        </p:spPr>
      </p:pic>
      <p:pic>
        <p:nvPicPr>
          <p:cNvPr id="4103" name="Picture 7" descr="J:\конкурс экология 30 октября\акции май 2018г рябинка\DSCN95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72565">
            <a:off x="2994940" y="4466519"/>
            <a:ext cx="2786050" cy="2089538"/>
          </a:xfrm>
          <a:prstGeom prst="rect">
            <a:avLst/>
          </a:prstGeom>
          <a:noFill/>
        </p:spPr>
      </p:pic>
      <p:pic>
        <p:nvPicPr>
          <p:cNvPr id="4104" name="Picture 8" descr="J:\конкурс экология 30 октября\акции май 2018г рябинка\DSCN9562.JPG"/>
          <p:cNvPicPr>
            <a:picLocks noChangeAspect="1" noChangeArrowheads="1"/>
          </p:cNvPicPr>
          <p:nvPr/>
        </p:nvPicPr>
        <p:blipFill>
          <a:blip r:embed="rId9" cstate="print"/>
          <a:srcRect l="6383" r="12765"/>
          <a:stretch>
            <a:fillRect/>
          </a:stretch>
        </p:blipFill>
        <p:spPr bwMode="auto">
          <a:xfrm>
            <a:off x="6072198" y="3357562"/>
            <a:ext cx="2714644" cy="251816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488" y="3244334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Акция «Чистый родник»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7969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Сергей\Pictures\depositphotos_53446653-stock-illustration-nature-ecology-pos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8596" y="214290"/>
            <a:ext cx="857256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Актуальность:</a:t>
            </a:r>
            <a:endParaRPr lang="ru-RU" sz="20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048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Вода студеная – Суксун.</a:t>
            </a:r>
            <a:br>
              <a:rPr lang="ru-RU" dirty="0" smtClean="0"/>
            </a:br>
            <a:r>
              <a:rPr lang="ru-RU" dirty="0" smtClean="0"/>
              <a:t>Озера дикие, болота тихие.</a:t>
            </a:r>
            <a:br>
              <a:rPr lang="ru-RU" dirty="0" smtClean="0"/>
            </a:br>
            <a:r>
              <a:rPr lang="ru-RU" dirty="0" smtClean="0"/>
              <a:t>Лабазник, да камыши.</a:t>
            </a:r>
            <a:br>
              <a:rPr lang="ru-RU" dirty="0" smtClean="0"/>
            </a:br>
            <a:r>
              <a:rPr lang="ru-RU" dirty="0" smtClean="0"/>
              <a:t>Вода чистейшая, ключи да ключики. </a:t>
            </a:r>
            <a:br>
              <a:rPr lang="ru-RU" dirty="0" smtClean="0"/>
            </a:br>
            <a:r>
              <a:rPr lang="ru-RU" dirty="0" smtClean="0"/>
              <a:t>Здесь все, что нужно для души.</a:t>
            </a:r>
            <a:br>
              <a:rPr lang="ru-RU" dirty="0" smtClean="0"/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Одним из приоритетных направлений государственной политики является обеспечение экологической безопасности и оздоровления окружающей среды. Выполнение этой задачи невозможно без высокой сознательности населения, особенно подрастающего поколения,  формировать его призвано экологическое образование.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поэтому проект  «Родники – Суксуна»,  посвящён актуальной проблеме воспитанию у детей дошкольного возраста любви к малой Родине, сохранению родников, воспитания трудолюбия, любознательности, желанию постоянно открывать что-то новое, исследовать, экспериментировать.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живем в посёлке  Суксун Пермского края,  природа нашего края поражает своим великолепием и необыкновенной красотой. Ещё наш край - это край родников. Родники - это очарование родной земли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pic>
        <p:nvPicPr>
          <p:cNvPr id="3074" name="Picture 2" descr="J:\конкурс экология 30 октября\акция 100 добрых дел\DSCN7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0"/>
            <a:ext cx="4000496" cy="3000372"/>
          </a:xfrm>
          <a:prstGeom prst="rect">
            <a:avLst/>
          </a:prstGeom>
          <a:noFill/>
        </p:spPr>
      </p:pic>
      <p:pic>
        <p:nvPicPr>
          <p:cNvPr id="3075" name="Picture 3" descr="J:\конкурс экология 30 октября\акция 100 добрых дел\DSCN7586.JPG"/>
          <p:cNvPicPr>
            <a:picLocks noChangeAspect="1" noChangeArrowheads="1"/>
          </p:cNvPicPr>
          <p:nvPr/>
        </p:nvPicPr>
        <p:blipFill>
          <a:blip r:embed="rId5" cstate="print"/>
          <a:srcRect l="32143"/>
          <a:stretch>
            <a:fillRect/>
          </a:stretch>
        </p:blipFill>
        <p:spPr bwMode="auto">
          <a:xfrm>
            <a:off x="5357818" y="357166"/>
            <a:ext cx="2714612" cy="3000372"/>
          </a:xfrm>
          <a:prstGeom prst="rect">
            <a:avLst/>
          </a:prstGeom>
          <a:noFill/>
        </p:spPr>
      </p:pic>
      <p:pic>
        <p:nvPicPr>
          <p:cNvPr id="3076" name="Picture 4" descr="J:\конкурс экология 30 октября\акция 100 добрых дел\DSCN7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643314"/>
            <a:ext cx="3286148" cy="246461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29124" y="4143381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Трудимся все вместе, </a:t>
            </a:r>
          </a:p>
          <a:p>
            <a:r>
              <a:rPr lang="ru-RU" sz="2000" b="1" dirty="0" smtClean="0"/>
              <a:t>очистим родник от мусора.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85729"/>
            <a:ext cx="7429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Схема - план маршрута от детского сада «Улыбка» до родников </a:t>
            </a:r>
          </a:p>
          <a:p>
            <a:pPr algn="ctr"/>
            <a:r>
              <a:rPr lang="ru-RU" sz="2000" b="1" dirty="0" smtClean="0"/>
              <a:t>по улице Энгельса. </a:t>
            </a:r>
            <a:endParaRPr lang="ru-RU" sz="2000" b="1" dirty="0"/>
          </a:p>
        </p:txBody>
      </p:sp>
      <p:pic>
        <p:nvPicPr>
          <p:cNvPr id="43010" name="Picture 2" descr="C:\Documents and Settings\Admin\Рабочий стол\DSCN9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357298"/>
            <a:ext cx="6826265" cy="5056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1" y="214290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Рисунки детей «Где находится вода?»</a:t>
            </a:r>
            <a:endParaRPr lang="ru-RU" b="1" dirty="0"/>
          </a:p>
        </p:txBody>
      </p:sp>
      <p:pic>
        <p:nvPicPr>
          <p:cNvPr id="43010" name="Picture 2" descr="C:\Users\Сергей\Desktop\род ф\DSCN9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00042"/>
            <a:ext cx="3071834" cy="2796814"/>
          </a:xfrm>
          <a:prstGeom prst="rect">
            <a:avLst/>
          </a:prstGeom>
          <a:noFill/>
        </p:spPr>
      </p:pic>
      <p:pic>
        <p:nvPicPr>
          <p:cNvPr id="43011" name="Picture 3" descr="C:\Users\Сергей\Desktop\род ф\DSCN95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85728"/>
            <a:ext cx="3366256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00562" y="3071811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Альбом  «Родники» </a:t>
            </a:r>
          </a:p>
          <a:p>
            <a:r>
              <a:rPr lang="ru-RU" b="1" dirty="0" smtClean="0"/>
              <a:t>        – изготовили семья Саши </a:t>
            </a:r>
            <a:r>
              <a:rPr lang="ru-RU" b="1" dirty="0" err="1" smtClean="0"/>
              <a:t>Ярушина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3012" name="Picture 4" descr="C:\Users\Сергей\Desktop\род ф\DSCN95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3929066"/>
            <a:ext cx="2899364" cy="2455357"/>
          </a:xfrm>
          <a:prstGeom prst="rect">
            <a:avLst/>
          </a:prstGeom>
          <a:noFill/>
        </p:spPr>
      </p:pic>
      <p:pic>
        <p:nvPicPr>
          <p:cNvPr id="43013" name="Picture 5" descr="C:\Users\Сергей\Desktop\род ф\DSCN95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3357562"/>
            <a:ext cx="1143008" cy="2357877"/>
          </a:xfrm>
          <a:prstGeom prst="rect">
            <a:avLst/>
          </a:prstGeom>
          <a:noFill/>
        </p:spPr>
      </p:pic>
      <p:pic>
        <p:nvPicPr>
          <p:cNvPr id="43014" name="Picture 6" descr="C:\Users\Сергей\Desktop\род ф\DSCN95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357562"/>
            <a:ext cx="3238523" cy="24288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4282" y="4989906"/>
            <a:ext cx="4214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НОД с элементами </a:t>
            </a:r>
          </a:p>
          <a:p>
            <a:r>
              <a:rPr lang="ru-RU" b="1" dirty="0" smtClean="0"/>
              <a:t>театрализованной деятельности, по сказкам «Лесной родничок», «Ручеёк».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571472" y="428604"/>
            <a:ext cx="7715304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Результаты 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После проведённой работы дети узнали, что без воды не может быть жизни на Земле, что в природе все взаимосвязано. У дошкольников расширились представления о том, что вода – очень ценный продукт, она нужна всем живым существам: растениям, животным, человеку. Сформировались  знания о значении воды, вода – источнике  жизни, что вода необходима для поддержания и обеспечении жизни человека. Дети узнали о круговороте воды в природе, научились составлять схемы круговорота воды в природе.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детей, сформировались основы экологической культуры, дети узнали: какой бывает вода, научились проводить опыты с водой, определяя ее качества и свойства.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Дети узнали, что в посёлке Суксун, находятся 7 родников – по улице Энгельса – 2 родника, Братьев Чулковых – 2 родника, Челюскинцев – 2 родника, Ольховка – 1 родник.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Дети научились ухаживать за родниками, беречь их, так же  экономно использовать воду,  научились бережно относиться к воде.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Наши дети бережно относятся к родникам и  вырастут экологически грамотными людьми.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Возможно, это в будущем и решит глобальную проблему человечества.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Сергей\Pictures\b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34470" cy="7000852"/>
          </a:xfrm>
          <a:prstGeom prst="rect">
            <a:avLst/>
          </a:prstGeom>
          <a:noFill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57158" y="500042"/>
            <a:ext cx="82868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Результат  родителей: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стали активными участниками проекта. Оценили важность и необходимость формирования у детей ценностного отношения к природе. Родители в результате деятельности в образовательном проекте расширили свои знания о  родниках нашего Суксуна, важности знакомства с ними детей, а также о сохранении природы.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Участие в акциях – 6 семей.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500034" y="3500438"/>
            <a:ext cx="735811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Итог проекта: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Презентация проекта.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Альбом «Родники» -  изготовила семья Саши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Ярушина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Макет родника «Родник под тополем».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Информационный стенд «Живи, родник»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Акции. 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14290"/>
            <a:ext cx="9144001" cy="6954298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785786" y="357166"/>
            <a:ext cx="742955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Методическая литература: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Н.А.Рыжова. Программа экологического воспитания дошкольников «Наш дом – Природа»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Т.А. Шорыгина «Беседы о воде в природе», – Москва: ТЦ Сфера, 2008.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Николаева С.Н. «Методика экологического воспитания в детском саду». – М.: Просвещение, 2010.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Гальцова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Е.А. «Театрализованные и игровые занятия с детьми». – Волгоград: Учитель, 2008.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6715172" cy="939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Сергей\Pictures\img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ергей\Pictures\depositphotos_3787053-stock-illustration-bubble-frame-verti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85720" y="428604"/>
            <a:ext cx="821537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Отсутствие у детей представлений о значении воды в жизни человека, об основных источниках загрязнения воды, его последствиях, мероприятиях по предотвращению загрязнения воды и о природоохранной работе по сохранности родников.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Формирование у детей гуманных чувств, бережного отношения к природным ресурсам родного края, то есть воспитание экологического сознания.  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у детей знания об экологических проблемах и их решении,  очистка родников.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у детей познавательный интерес к окружающей среде родного края.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у детей бережное отношение к природе  малой родины.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214290"/>
            <a:ext cx="8001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Педагогический, исследовательский.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Длительность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апрель – октябрь 2018г. (5,5 месяцев)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Дети – 25 человек;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 – Максимова А.Г.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Родители – 25 семей. 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работы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 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НОД, познавательные игры, экскурсии, акции,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экологическо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исследовательские  опыты,  беседы, создание альбома о родниках, макет родника, экскурсия, художественное слово.</a:t>
            </a:r>
          </a:p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Методы и приёмы: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словесный, наглядный, игровой, экспериментирование, опыты,  экскурсии, акции, практический.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00034" y="642918"/>
            <a:ext cx="835824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Совместная деятельность с родителями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Вовлечение родителей и детей в совместный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образовательный процесс группы,  к природоохранной деятельности  благоустройству территории родников.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Посещение с ребенком библиотеки для накопления и обмена информации о воде.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Сбор материала о родниках.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Организация экскурсии на родник.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Привлечение родителей в участии акций.</a:t>
            </a: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142852"/>
            <a:ext cx="8215370" cy="6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реализации проекта: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этап – подготовительный: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Обсуждение плана работы проекта с родителями.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необходимых условий для реализации проекта.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Разработка и накопление методических материалов. </a:t>
            </a: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этап – основной (практический)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«Круговорот воды в природе»,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Изображение схемы – плана маршрута от детского сада «Улыбка» до родников по улице Энгельса 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(мама Паши </a:t>
            </a:r>
            <a:r>
              <a:rPr lang="ru-RU" sz="2400" dirty="0" err="1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Устюгова</a:t>
            </a: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Ручеёк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«Родники, пруд, речка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Суксунчик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Беседа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«Вода, вода – кругом вода»,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Информационный стенд,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с водой,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«Волшебница вода»,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Художественное слово.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571480"/>
            <a:ext cx="77153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 этап - заключительный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Оформление результата проекта в виде презентации.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Музыкальный спектакль «Под грибком»,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Родники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 улице Энгельса (сероводородный,  у тополя),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очистить воду?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00034" y="214290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Перспективный план работы по проекту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Родники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Суксуна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дети средней, старшей группы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Рябинка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воспитатель Максимова Алевтина Георгиевна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785793"/>
          <a:ext cx="8215369" cy="5857917"/>
        </p:xfrm>
        <a:graphic>
          <a:graphicData uri="http://schemas.openxmlformats.org/drawingml/2006/table">
            <a:tbl>
              <a:tblPr/>
              <a:tblGrid>
                <a:gridCol w="1484365"/>
                <a:gridCol w="2644100"/>
                <a:gridCol w="2134412"/>
                <a:gridCol w="1952492"/>
              </a:tblGrid>
              <a:tr h="4975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Время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проведения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Форма работы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ответственные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Times New Roman"/>
                          <a:ea typeface="Calibri"/>
                          <a:cs typeface="Times New Roman"/>
                        </a:rPr>
                        <a:t>Апрель 1 неделя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Познакомить родителей с планом работы проекта «Родники – Суксуна»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беседа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Воспитатель Максимова А.Г., родители.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51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 неделя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«Круговорот воды в природе»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Цель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Формировать у детей элементарные знания о круговороте воды в природе.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 неделя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«Ручеек»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Подвижная игра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23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 неделя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«Родники, пруд, речка – Суксунчик» 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Цель</a:t>
                      </a: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Дать детям представление о том, какое большое значение имеют родники и другие источники чистой воды, для нашей малой родины. Познакомить детей с добрым отношением людей к родникам. Научить понимать, что чистая вода – это бесценный дар природы, который нужно беречь и сохранять.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Беседа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3" marR="42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Pictures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2206"/>
            <a:ext cx="9786943" cy="7340206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9" y="-142899"/>
          <a:ext cx="8786841" cy="6143667"/>
        </p:xfrm>
        <a:graphic>
          <a:graphicData uri="http://schemas.openxmlformats.org/drawingml/2006/table">
            <a:tbl>
              <a:tblPr/>
              <a:tblGrid>
                <a:gridCol w="1587619"/>
                <a:gridCol w="2828026"/>
                <a:gridCol w="2282885"/>
                <a:gridCol w="2088311"/>
              </a:tblGrid>
              <a:tr h="244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3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 неделя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«Вода, вода – кругом вода»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Цель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: дать представление детям о значение воды в нашей жизни и о том, в каком виде существует вода в окружающей среде.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Беседа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Дети.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 неделя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«Чистый родник»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3812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Цель: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Вовлечение родителей и детей в совместный воспитательно – образовательный процесс группы,  к природоохранной деятельности  благоустройству территории родников.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Акция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Дети, родители.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июль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8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 неделя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«Живи родник»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Информационный стенд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8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 неделя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«Живи родник»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3812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Цель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Формировать у детей знания об экологических проблемах и их решении,  очистка родников.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акция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Воспитатель: Максимова А.Г.,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дети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051" marR="26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1139</Words>
  <Application>Microsoft Office PowerPoint</Application>
  <PresentationFormat>Экран (4:3)</PresentationFormat>
  <Paragraphs>230</Paragraphs>
  <Slides>26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Admin</cp:lastModifiedBy>
  <cp:revision>26</cp:revision>
  <dcterms:created xsi:type="dcterms:W3CDTF">2018-10-28T18:35:10Z</dcterms:created>
  <dcterms:modified xsi:type="dcterms:W3CDTF">2018-11-01T02:43:28Z</dcterms:modified>
</cp:coreProperties>
</file>